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theme/theme2.xml" ContentType="application/vnd.openxmlformats-officedocument.theme+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4"/>
    <p:sldMasterId id="2147483759" r:id="rId5"/>
    <p:sldMasterId id="2147483822" r:id="rId6"/>
  </p:sldMasterIdLst>
  <p:notesMasterIdLst>
    <p:notesMasterId r:id="rId34"/>
  </p:notesMasterIdLst>
  <p:sldIdLst>
    <p:sldId id="256" r:id="rId7"/>
    <p:sldId id="1129" r:id="rId8"/>
    <p:sldId id="894" r:id="rId9"/>
    <p:sldId id="960" r:id="rId10"/>
    <p:sldId id="260" r:id="rId11"/>
    <p:sldId id="376" r:id="rId12"/>
    <p:sldId id="377" r:id="rId13"/>
    <p:sldId id="378" r:id="rId14"/>
    <p:sldId id="273" r:id="rId15"/>
    <p:sldId id="280" r:id="rId16"/>
    <p:sldId id="284" r:id="rId17"/>
    <p:sldId id="285" r:id="rId18"/>
    <p:sldId id="283" r:id="rId19"/>
    <p:sldId id="286" r:id="rId20"/>
    <p:sldId id="287" r:id="rId21"/>
    <p:sldId id="288" r:id="rId22"/>
    <p:sldId id="289" r:id="rId23"/>
    <p:sldId id="299" r:id="rId24"/>
    <p:sldId id="300" r:id="rId25"/>
    <p:sldId id="301" r:id="rId26"/>
    <p:sldId id="303" r:id="rId27"/>
    <p:sldId id="1130" r:id="rId28"/>
    <p:sldId id="1131" r:id="rId29"/>
    <p:sldId id="1132" r:id="rId30"/>
    <p:sldId id="319" r:id="rId31"/>
    <p:sldId id="320" r:id="rId32"/>
    <p:sldId id="32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Wambold, Randy" initials="WR" lastIdx="1" clrIdx="0">
    <p:extLst>
      <p:ext uri="{19B8F6BF-5375-455C-9EA6-DF929625EA0E}">
        <p15:presenceInfo xmlns:p15="http://schemas.microsoft.com/office/powerpoint/2012/main" userId="Wambold, Randy" providerId="None"/>
      </p:ext>
    </p:extLst>
  </p:cmAuthor>
  <p:cmAuthor id="2" name="Jason Coles" initials="JC" lastIdx="1" clrIdx="1">
    <p:extLst>
      <p:ext uri="{19B8F6BF-5375-455C-9EA6-DF929625EA0E}">
        <p15:presenceInfo xmlns:p15="http://schemas.microsoft.com/office/powerpoint/2012/main" userId="Jason Coles"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20882" autoAdjust="0"/>
    <p:restoredTop sz="67532" autoAdjust="0"/>
  </p:normalViewPr>
  <p:slideViewPr>
    <p:cSldViewPr snapToGrid="0">
      <p:cViewPr varScale="1">
        <p:scale>
          <a:sx n="48" d="100"/>
          <a:sy n="48" d="100"/>
        </p:scale>
        <p:origin x="1338" y="60"/>
      </p:cViewPr>
      <p:guideLst/>
    </p:cSldViewPr>
  </p:slideViewPr>
  <p:notesTextViewPr>
    <p:cViewPr>
      <p:scale>
        <a:sx n="125" d="100"/>
        <a:sy n="125" d="100"/>
      </p:scale>
      <p:origin x="0" y="0"/>
    </p:cViewPr>
  </p:notesTextViewPr>
  <p:sorterViewPr>
    <p:cViewPr>
      <p:scale>
        <a:sx n="43" d="100"/>
        <a:sy n="43" d="100"/>
      </p:scale>
      <p:origin x="0" y="0"/>
    </p:cViewPr>
  </p:sorter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2.xml"/><Relationship Id="rId13" Type="http://schemas.openxmlformats.org/officeDocument/2006/relationships/slide" Target="slides/slide7.xml"/><Relationship Id="rId18" Type="http://schemas.openxmlformats.org/officeDocument/2006/relationships/slide" Target="slides/slide12.xml"/><Relationship Id="rId26" Type="http://schemas.openxmlformats.org/officeDocument/2006/relationships/slide" Target="slides/slide20.xml"/><Relationship Id="rId39" Type="http://schemas.openxmlformats.org/officeDocument/2006/relationships/tableStyles" Target="tableStyles.xml"/><Relationship Id="rId3" Type="http://schemas.openxmlformats.org/officeDocument/2006/relationships/customXml" Target="../customXml/item3.xml"/><Relationship Id="rId21" Type="http://schemas.openxmlformats.org/officeDocument/2006/relationships/slide" Target="slides/slide15.xml"/><Relationship Id="rId34" Type="http://schemas.openxmlformats.org/officeDocument/2006/relationships/notesMaster" Target="notesMasters/notesMaster1.xml"/><Relationship Id="rId7" Type="http://schemas.openxmlformats.org/officeDocument/2006/relationships/slide" Target="slides/slide1.xml"/><Relationship Id="rId12" Type="http://schemas.openxmlformats.org/officeDocument/2006/relationships/slide" Target="slides/slide6.xml"/><Relationship Id="rId17" Type="http://schemas.openxmlformats.org/officeDocument/2006/relationships/slide" Target="slides/slide11.xml"/><Relationship Id="rId25" Type="http://schemas.openxmlformats.org/officeDocument/2006/relationships/slide" Target="slides/slide19.xml"/><Relationship Id="rId33" Type="http://schemas.openxmlformats.org/officeDocument/2006/relationships/slide" Target="slides/slide27.xml"/><Relationship Id="rId38" Type="http://schemas.openxmlformats.org/officeDocument/2006/relationships/theme" Target="theme/theme1.xml"/><Relationship Id="rId2" Type="http://schemas.openxmlformats.org/officeDocument/2006/relationships/customXml" Target="../customXml/item2.xml"/><Relationship Id="rId16" Type="http://schemas.openxmlformats.org/officeDocument/2006/relationships/slide" Target="slides/slide10.xml"/><Relationship Id="rId20" Type="http://schemas.openxmlformats.org/officeDocument/2006/relationships/slide" Target="slides/slide14.xml"/><Relationship Id="rId29" Type="http://schemas.openxmlformats.org/officeDocument/2006/relationships/slide" Target="slides/slide23.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 Target="slides/slide5.xml"/><Relationship Id="rId24" Type="http://schemas.openxmlformats.org/officeDocument/2006/relationships/slide" Target="slides/slide18.xml"/><Relationship Id="rId32" Type="http://schemas.openxmlformats.org/officeDocument/2006/relationships/slide" Target="slides/slide26.xml"/><Relationship Id="rId37" Type="http://schemas.openxmlformats.org/officeDocument/2006/relationships/viewProps" Target="viewProps.xml"/><Relationship Id="rId5" Type="http://schemas.openxmlformats.org/officeDocument/2006/relationships/slideMaster" Target="slideMasters/slideMaster2.xml"/><Relationship Id="rId15" Type="http://schemas.openxmlformats.org/officeDocument/2006/relationships/slide" Target="slides/slide9.xml"/><Relationship Id="rId23" Type="http://schemas.openxmlformats.org/officeDocument/2006/relationships/slide" Target="slides/slide17.xml"/><Relationship Id="rId28" Type="http://schemas.openxmlformats.org/officeDocument/2006/relationships/slide" Target="slides/slide22.xml"/><Relationship Id="rId36" Type="http://schemas.openxmlformats.org/officeDocument/2006/relationships/presProps" Target="presProps.xml"/><Relationship Id="rId10" Type="http://schemas.openxmlformats.org/officeDocument/2006/relationships/slide" Target="slides/slide4.xml"/><Relationship Id="rId19" Type="http://schemas.openxmlformats.org/officeDocument/2006/relationships/slide" Target="slides/slide13.xml"/><Relationship Id="rId31" Type="http://schemas.openxmlformats.org/officeDocument/2006/relationships/slide" Target="slides/slide25.xml"/><Relationship Id="rId4" Type="http://schemas.openxmlformats.org/officeDocument/2006/relationships/slideMaster" Target="slideMasters/slideMaster1.xml"/><Relationship Id="rId9" Type="http://schemas.openxmlformats.org/officeDocument/2006/relationships/slide" Target="slides/slide3.xml"/><Relationship Id="rId14" Type="http://schemas.openxmlformats.org/officeDocument/2006/relationships/slide" Target="slides/slide8.xml"/><Relationship Id="rId22" Type="http://schemas.openxmlformats.org/officeDocument/2006/relationships/slide" Target="slides/slide16.xml"/><Relationship Id="rId27" Type="http://schemas.openxmlformats.org/officeDocument/2006/relationships/slide" Target="slides/slide21.xml"/><Relationship Id="rId30" Type="http://schemas.openxmlformats.org/officeDocument/2006/relationships/slide" Target="slides/slide24.xml"/><Relationship Id="rId35" Type="http://schemas.openxmlformats.org/officeDocument/2006/relationships/commentAuthors" Target="commentAuthor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A1D8B850-BC69-44EC-83BA-4FE42EAE0D54}" type="datetimeFigureOut">
              <a:rPr lang="en-US" smtClean="0"/>
              <a:t>5/18/2021</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8CAF2F8-44E8-4BCF-A581-6A7DBD9435FF}" type="slidenum">
              <a:rPr lang="en-US" smtClean="0"/>
              <a:t>‹#›</a:t>
            </a:fld>
            <a:endParaRPr lang="en-US"/>
          </a:p>
        </p:txBody>
      </p:sp>
    </p:spTree>
    <p:extLst>
      <p:ext uri="{BB962C8B-B14F-4D97-AF65-F5344CB8AC3E}">
        <p14:creationId xmlns:p14="http://schemas.microsoft.com/office/powerpoint/2010/main" val="167898944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B8CAF2F8-44E8-4BCF-A581-6A7DBD9435FF}" type="slidenum">
              <a:rPr lang="en-US" smtClean="0"/>
              <a:t>1</a:t>
            </a:fld>
            <a:endParaRPr lang="en-US"/>
          </a:p>
        </p:txBody>
      </p:sp>
    </p:spTree>
    <p:extLst>
      <p:ext uri="{BB962C8B-B14F-4D97-AF65-F5344CB8AC3E}">
        <p14:creationId xmlns:p14="http://schemas.microsoft.com/office/powerpoint/2010/main" val="4334147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10</a:t>
            </a:fld>
            <a:endParaRPr lang="en-US"/>
          </a:p>
        </p:txBody>
      </p:sp>
    </p:spTree>
    <p:extLst>
      <p:ext uri="{BB962C8B-B14F-4D97-AF65-F5344CB8AC3E}">
        <p14:creationId xmlns:p14="http://schemas.microsoft.com/office/powerpoint/2010/main" val="13542822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11</a:t>
            </a:fld>
            <a:endParaRPr lang="en-US"/>
          </a:p>
        </p:txBody>
      </p:sp>
    </p:spTree>
    <p:extLst>
      <p:ext uri="{BB962C8B-B14F-4D97-AF65-F5344CB8AC3E}">
        <p14:creationId xmlns:p14="http://schemas.microsoft.com/office/powerpoint/2010/main" val="89544221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12</a:t>
            </a:fld>
            <a:endParaRPr lang="en-US"/>
          </a:p>
        </p:txBody>
      </p:sp>
    </p:spTree>
    <p:extLst>
      <p:ext uri="{BB962C8B-B14F-4D97-AF65-F5344CB8AC3E}">
        <p14:creationId xmlns:p14="http://schemas.microsoft.com/office/powerpoint/2010/main" val="26289055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Navigate to UpToDate</a:t>
            </a:r>
            <a:r>
              <a:rPr lang="en-US" baseline="0" dirty="0"/>
              <a:t>.com </a:t>
            </a:r>
            <a:endParaRPr lang="en-US" dirty="0"/>
          </a:p>
        </p:txBody>
      </p:sp>
      <p:sp>
        <p:nvSpPr>
          <p:cNvPr id="4" name="Slide Number Placeholder 3"/>
          <p:cNvSpPr>
            <a:spLocks noGrp="1"/>
          </p:cNvSpPr>
          <p:nvPr>
            <p:ph type="sldNum" sz="quarter" idx="10"/>
          </p:nvPr>
        </p:nvSpPr>
        <p:spPr/>
        <p:txBody>
          <a:bodyPr/>
          <a:lstStyle/>
          <a:p>
            <a:fld id="{1690D7C2-AF8E-9546-A76B-687852D2A543}" type="slidenum">
              <a:rPr lang="en-US" smtClean="0">
                <a:solidFill>
                  <a:prstClr val="black"/>
                </a:solidFill>
              </a:rPr>
              <a:pPr/>
              <a:t>13</a:t>
            </a:fld>
            <a:endParaRPr lang="en-US">
              <a:solidFill>
                <a:prstClr val="black"/>
              </a:solidFill>
            </a:endParaRPr>
          </a:p>
        </p:txBody>
      </p:sp>
    </p:spTree>
    <p:extLst>
      <p:ext uri="{BB962C8B-B14F-4D97-AF65-F5344CB8AC3E}">
        <p14:creationId xmlns:p14="http://schemas.microsoft.com/office/powerpoint/2010/main" val="3407060493"/>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14</a:t>
            </a:fld>
            <a:endParaRPr lang="en-US"/>
          </a:p>
        </p:txBody>
      </p:sp>
    </p:spTree>
    <p:extLst>
      <p:ext uri="{BB962C8B-B14F-4D97-AF65-F5344CB8AC3E}">
        <p14:creationId xmlns:p14="http://schemas.microsoft.com/office/powerpoint/2010/main" val="7185299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15</a:t>
            </a:fld>
            <a:endParaRPr lang="en-US"/>
          </a:p>
        </p:txBody>
      </p:sp>
    </p:spTree>
    <p:extLst>
      <p:ext uri="{BB962C8B-B14F-4D97-AF65-F5344CB8AC3E}">
        <p14:creationId xmlns:p14="http://schemas.microsoft.com/office/powerpoint/2010/main" val="26361350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16</a:t>
            </a:fld>
            <a:endParaRPr lang="en-US"/>
          </a:p>
        </p:txBody>
      </p:sp>
    </p:spTree>
    <p:extLst>
      <p:ext uri="{BB962C8B-B14F-4D97-AF65-F5344CB8AC3E}">
        <p14:creationId xmlns:p14="http://schemas.microsoft.com/office/powerpoint/2010/main" val="1213639276"/>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Matt</a:t>
            </a:r>
          </a:p>
        </p:txBody>
      </p:sp>
      <p:sp>
        <p:nvSpPr>
          <p:cNvPr id="4" name="Slide Number Placeholder 3"/>
          <p:cNvSpPr>
            <a:spLocks noGrp="1"/>
          </p:cNvSpPr>
          <p:nvPr>
            <p:ph type="sldNum" sz="quarter" idx="10"/>
          </p:nvPr>
        </p:nvSpPr>
        <p:spPr/>
        <p:txBody>
          <a:bodyPr/>
          <a:lstStyle/>
          <a:p>
            <a:fld id="{1690D7C2-AF8E-9546-A76B-687852D2A543}" type="slidenum">
              <a:rPr lang="en-US" smtClean="0">
                <a:solidFill>
                  <a:prstClr val="black"/>
                </a:solidFill>
              </a:rPr>
              <a:pPr/>
              <a:t>17</a:t>
            </a:fld>
            <a:endParaRPr lang="en-US">
              <a:solidFill>
                <a:prstClr val="black"/>
              </a:solidFill>
            </a:endParaRPr>
          </a:p>
        </p:txBody>
      </p:sp>
    </p:spTree>
    <p:extLst>
      <p:ext uri="{BB962C8B-B14F-4D97-AF65-F5344CB8AC3E}">
        <p14:creationId xmlns:p14="http://schemas.microsoft.com/office/powerpoint/2010/main" val="42643501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18</a:t>
            </a:fld>
            <a:endParaRPr lang="en-US"/>
          </a:p>
        </p:txBody>
      </p:sp>
    </p:spTree>
    <p:extLst>
      <p:ext uri="{BB962C8B-B14F-4D97-AF65-F5344CB8AC3E}">
        <p14:creationId xmlns:p14="http://schemas.microsoft.com/office/powerpoint/2010/main" val="5222819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20</a:t>
            </a:fld>
            <a:endParaRPr lang="en-US"/>
          </a:p>
        </p:txBody>
      </p:sp>
    </p:spTree>
    <p:extLst>
      <p:ext uri="{BB962C8B-B14F-4D97-AF65-F5344CB8AC3E}">
        <p14:creationId xmlns:p14="http://schemas.microsoft.com/office/powerpoint/2010/main" val="234923534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sz="900" dirty="0"/>
              <a:t>Tedavi farklılıkları ilk olarak 1970'lerde Vermont'ta çalışma yapan </a:t>
            </a:r>
            <a:r>
              <a:rPr lang="tr-TR" sz="900" dirty="0" err="1"/>
              <a:t>epidemiyolog</a:t>
            </a:r>
            <a:r>
              <a:rPr lang="tr-TR" sz="900" dirty="0"/>
              <a:t> Dr. John </a:t>
            </a:r>
            <a:r>
              <a:rPr lang="tr-TR" sz="900" dirty="0" err="1"/>
              <a:t>Wennberg</a:t>
            </a:r>
            <a:r>
              <a:rPr lang="tr-TR" sz="900" dirty="0"/>
              <a:t> tarafından tanımlanmıştır. </a:t>
            </a:r>
          </a:p>
          <a:p>
            <a:r>
              <a:rPr lang="tr-TR" sz="900" dirty="0"/>
              <a:t>Dr. </a:t>
            </a:r>
            <a:r>
              <a:rPr lang="tr-TR" sz="900" dirty="0" err="1"/>
              <a:t>Wennberg</a:t>
            </a:r>
            <a:r>
              <a:rPr lang="tr-TR" sz="900" dirty="0"/>
              <a:t> alınan bakım kalitesinin, hastanın klinik durumundan daha çok hastanın yaşadığı yere bağlı olduğunu saptamıştır.</a:t>
            </a:r>
            <a:r>
              <a:rPr lang="en-US" sz="900" dirty="0"/>
              <a:t> </a:t>
            </a:r>
            <a:r>
              <a:rPr lang="tr-TR" sz="900" dirty="0"/>
              <a:t>Bu en sık rastlanan tıbbi koşullarda görülmektedir.</a:t>
            </a:r>
            <a:endParaRPr lang="en-US" sz="900" dirty="0"/>
          </a:p>
          <a:p>
            <a:pPr marL="0" marR="0" lvl="0" indent="0" algn="l" defTabSz="685800" rtl="0" eaLnBrk="1" fontAlgn="auto" latinLnBrk="0" hangingPunct="1">
              <a:lnSpc>
                <a:spcPct val="100000"/>
              </a:lnSpc>
              <a:spcBef>
                <a:spcPts val="0"/>
              </a:spcBef>
              <a:spcAft>
                <a:spcPts val="0"/>
              </a:spcAft>
              <a:buClrTx/>
              <a:buSzTx/>
              <a:buFontTx/>
              <a:buNone/>
              <a:tabLst/>
              <a:defRPr/>
            </a:pPr>
            <a:endParaRPr lang="en-US" sz="900" baseline="0" dirty="0"/>
          </a:p>
          <a:p>
            <a:pPr marL="0" marR="0" lvl="0" indent="0" algn="l" defTabSz="685800" rtl="0" eaLnBrk="1" fontAlgn="auto" latinLnBrk="0" hangingPunct="1">
              <a:lnSpc>
                <a:spcPct val="100000"/>
              </a:lnSpc>
              <a:spcBef>
                <a:spcPts val="0"/>
              </a:spcBef>
              <a:spcAft>
                <a:spcPts val="0"/>
              </a:spcAft>
              <a:buClrTx/>
              <a:buSzTx/>
              <a:buFontTx/>
              <a:buNone/>
              <a:tabLst/>
              <a:defRPr/>
            </a:pPr>
            <a:r>
              <a:rPr lang="tr-TR" sz="900" dirty="0"/>
              <a:t>Özel bir durum yoksa tedavi farklılıkları bireysel hasta sonuçlarını, sağlık maliyetleri ve popülasyonun genel sağlığını olumsuz yönde etkiler. Bu global bir problemdir ve sadece Vermont ya da ABD ‘ye özel değildir.</a:t>
            </a:r>
            <a:endParaRPr lang="en-US" sz="900" dirty="0"/>
          </a:p>
        </p:txBody>
      </p:sp>
      <p:sp>
        <p:nvSpPr>
          <p:cNvPr id="4" name="Slide Number Placeholder 3"/>
          <p:cNvSpPr>
            <a:spLocks noGrp="1"/>
          </p:cNvSpPr>
          <p:nvPr>
            <p:ph type="sldNum" sz="quarter" idx="10"/>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8E855E0E-3824-49F9-B750-660D15953E6E}"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7701484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21</a:t>
            </a:fld>
            <a:endParaRPr lang="en-US" dirty="0">
              <a:solidFill>
                <a:prstClr val="black"/>
              </a:solidFill>
            </a:endParaRPr>
          </a:p>
        </p:txBody>
      </p:sp>
    </p:spTree>
    <p:extLst>
      <p:ext uri="{BB962C8B-B14F-4D97-AF65-F5344CB8AC3E}">
        <p14:creationId xmlns:p14="http://schemas.microsoft.com/office/powerpoint/2010/main" val="2867253888"/>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22</a:t>
            </a:fld>
            <a:endParaRPr lang="en-US" dirty="0">
              <a:solidFill>
                <a:prstClr val="black"/>
              </a:solidFill>
            </a:endParaRPr>
          </a:p>
        </p:txBody>
      </p:sp>
    </p:spTree>
    <p:extLst>
      <p:ext uri="{BB962C8B-B14F-4D97-AF65-F5344CB8AC3E}">
        <p14:creationId xmlns:p14="http://schemas.microsoft.com/office/powerpoint/2010/main" val="87037275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23</a:t>
            </a:fld>
            <a:endParaRPr lang="en-US" dirty="0">
              <a:solidFill>
                <a:prstClr val="black"/>
              </a:solidFill>
            </a:endParaRPr>
          </a:p>
        </p:txBody>
      </p:sp>
    </p:spTree>
    <p:extLst>
      <p:ext uri="{BB962C8B-B14F-4D97-AF65-F5344CB8AC3E}">
        <p14:creationId xmlns:p14="http://schemas.microsoft.com/office/powerpoint/2010/main" val="109106845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Need to add search term</a:t>
            </a:r>
          </a:p>
        </p:txBody>
      </p:sp>
      <p:sp>
        <p:nvSpPr>
          <p:cNvPr id="4" name="Slide Number Placeholder 3"/>
          <p:cNvSpPr>
            <a:spLocks noGrp="1"/>
          </p:cNvSpPr>
          <p:nvPr>
            <p:ph type="sldNum" sz="quarter" idx="10"/>
          </p:nvPr>
        </p:nvSpPr>
        <p:spPr/>
        <p:txBody>
          <a:bodyPr/>
          <a:lstStyle/>
          <a:p>
            <a:fld id="{4EE6E482-F2E1-AE4E-B7AD-A6CBD907DFA8}" type="slidenum">
              <a:rPr lang="en-US" smtClean="0">
                <a:solidFill>
                  <a:prstClr val="black"/>
                </a:solidFill>
              </a:rPr>
              <a:pPr/>
              <a:t>24</a:t>
            </a:fld>
            <a:endParaRPr lang="en-US" dirty="0">
              <a:solidFill>
                <a:prstClr val="black"/>
              </a:solidFill>
            </a:endParaRPr>
          </a:p>
        </p:txBody>
      </p:sp>
    </p:spTree>
    <p:extLst>
      <p:ext uri="{BB962C8B-B14F-4D97-AF65-F5344CB8AC3E}">
        <p14:creationId xmlns:p14="http://schemas.microsoft.com/office/powerpoint/2010/main" val="59674653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47D9249E-187D-BD47-AD92-929CB5D0AE88}" type="slidenum">
              <a:rPr lang="en-US" smtClean="0"/>
              <a:t>26</a:t>
            </a:fld>
            <a:endParaRPr lang="en-US"/>
          </a:p>
        </p:txBody>
      </p:sp>
    </p:spTree>
    <p:extLst>
      <p:ext uri="{BB962C8B-B14F-4D97-AF65-F5344CB8AC3E}">
        <p14:creationId xmlns:p14="http://schemas.microsoft.com/office/powerpoint/2010/main" val="4107682680"/>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ayt Resmi Yer Tutucusu 1"/>
          <p:cNvSpPr>
            <a:spLocks noGrp="1" noRot="1" noChangeAspect="1"/>
          </p:cNvSpPr>
          <p:nvPr>
            <p:ph type="sldImg"/>
          </p:nvPr>
        </p:nvSpPr>
        <p:spPr/>
      </p:sp>
      <p:sp>
        <p:nvSpPr>
          <p:cNvPr id="3" name="Not Yer Tutucusu 2"/>
          <p:cNvSpPr>
            <a:spLocks noGrp="1"/>
          </p:cNvSpPr>
          <p:nvPr>
            <p:ph type="body" idx="1"/>
          </p:nvPr>
        </p:nvSpPr>
        <p:spPr/>
        <p:txBody>
          <a:bodyPr/>
          <a:lstStyle/>
          <a:p>
            <a:endParaRPr lang="tr-TR" dirty="0"/>
          </a:p>
        </p:txBody>
      </p:sp>
      <p:sp>
        <p:nvSpPr>
          <p:cNvPr id="4" name="Slayt Numarası Yer Tutucusu 3"/>
          <p:cNvSpPr>
            <a:spLocks noGrp="1"/>
          </p:cNvSpPr>
          <p:nvPr>
            <p:ph type="sldNum" sz="quarter" idx="5"/>
          </p:nvPr>
        </p:nvSpPr>
        <p:spPr/>
        <p:txBody>
          <a:bodyPr/>
          <a:lstStyle/>
          <a:p>
            <a:fld id="{B8CAF2F8-44E8-4BCF-A581-6A7DBD9435FF}" type="slidenum">
              <a:rPr lang="en-US" smtClean="0"/>
              <a:t>27</a:t>
            </a:fld>
            <a:endParaRPr lang="en-US"/>
          </a:p>
        </p:txBody>
      </p:sp>
    </p:spTree>
    <p:extLst>
      <p:ext uri="{BB962C8B-B14F-4D97-AF65-F5344CB8AC3E}">
        <p14:creationId xmlns:p14="http://schemas.microsoft.com/office/powerpoint/2010/main" val="24514991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tr-TR" dirty="0"/>
              <a:t>Güncel bir </a:t>
            </a:r>
            <a:r>
              <a:rPr lang="tr-TR" dirty="0" err="1"/>
              <a:t>Advisory</a:t>
            </a:r>
            <a:r>
              <a:rPr lang="tr-TR" dirty="0"/>
              <a:t> Board (Danışma Kurulu) raporu, tipik olmayan bir sağlık kuruluşunda, hatalı bakım varyasyonunun, 1 milyar dolarlık gelir üzerinden 20 ila 30 milyon dolarlık ek harcama oluşturduğunu göstermiştir.</a:t>
            </a:r>
            <a:r>
              <a:rPr lang="en-US" dirty="0"/>
              <a:t> </a:t>
            </a:r>
            <a:r>
              <a:rPr lang="tr-TR" sz="1200" kern="1200" dirty="0">
                <a:solidFill>
                  <a:schemeClr val="tx1"/>
                </a:solidFill>
                <a:effectLst/>
                <a:latin typeface="+mn-lt"/>
                <a:ea typeface="+mn-ea"/>
                <a:cs typeface="+mn-cs"/>
              </a:rPr>
              <a:t>Mali</a:t>
            </a:r>
            <a:r>
              <a:rPr lang="tr-TR" dirty="0"/>
              <a:t> yönetiminizi sıkılaştırsanız bile (operasyonları kolaylaştırarak, personeli azaltarak veya yeni teknolojiler kullanarak maliyetleri azaltsanız bile) tedavi değişkenliğini ele almadığınız sürece bu açığı kapatamazsınız.</a:t>
            </a:r>
            <a:endParaRPr lang="en-US" sz="1200" kern="1200" dirty="0">
              <a:solidFill>
                <a:schemeClr val="tx1"/>
              </a:solidFill>
              <a:effectLst/>
              <a:latin typeface="+mn-lt"/>
              <a:ea typeface="+mn-ea"/>
              <a:cs typeface="+mn-cs"/>
            </a:endParaRPr>
          </a:p>
          <a:p>
            <a:endParaRPr lang="en-US" sz="1200" b="1" i="1"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pPr marL="0" marR="0" lvl="0" indent="0" algn="r" defTabSz="1097280" rtl="0" eaLnBrk="1" fontAlgn="auto" latinLnBrk="0" hangingPunct="1">
              <a:lnSpc>
                <a:spcPct val="100000"/>
              </a:lnSpc>
              <a:spcBef>
                <a:spcPts val="0"/>
              </a:spcBef>
              <a:spcAft>
                <a:spcPts val="0"/>
              </a:spcAft>
              <a:buClrTx/>
              <a:buSzTx/>
              <a:buFontTx/>
              <a:buNone/>
              <a:tabLst/>
              <a:defRPr/>
            </a:pPr>
            <a:fld id="{6850756C-99FC-D849-8B2B-FB6E424F4C2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1097280" rtl="0" eaLnBrk="1" fontAlgn="auto" latinLnBrk="0" hangingPunct="1">
                <a:lnSpc>
                  <a:spcPct val="100000"/>
                </a:lnSpc>
                <a:spcBef>
                  <a:spcPts val="0"/>
                </a:spcBef>
                <a:spcAft>
                  <a:spcPts val="0"/>
                </a:spcAft>
                <a:buClrTx/>
                <a:buSzTx/>
                <a:buFontTx/>
                <a:buNone/>
                <a:tabLst/>
                <a:defRPr/>
              </a:pPr>
              <a:t>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36832159"/>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dirty="0"/>
              <a:t>Bu temel zorlukların farkına varan sağlık sistemleri, istenmeyen tedavi farklılıklarını azaltmaya yardımcı olmak için bakım standartları oluşturmanın yollarını bulmaya çalışıyor.</a:t>
            </a:r>
            <a:endParaRPr lang="en-US" baseline="0" dirty="0"/>
          </a:p>
          <a:p>
            <a:pPr marL="171450" indent="-171450">
              <a:buFont typeface="Arial" panose="020B0604020202020204" pitchFamily="34" charset="0"/>
              <a:buChar char="•"/>
            </a:pPr>
            <a:r>
              <a:rPr lang="tr-TR" baseline="0" dirty="0"/>
              <a:t>Ancak, kaynakları belirleyip standartları oluşturmak pahalı olabilmektedir.</a:t>
            </a:r>
            <a:endParaRPr lang="en-US" baseline="0" dirty="0"/>
          </a:p>
          <a:p>
            <a:pPr marL="171450" indent="-171450">
              <a:buFont typeface="Arial" panose="020B0604020202020204" pitchFamily="34" charset="0"/>
              <a:buChar char="•"/>
            </a:pPr>
            <a:r>
              <a:rPr lang="tr-TR" baseline="0" dirty="0"/>
              <a:t>Belirli bir yönetim modeli üzerinde konsensüs oluşturmak da zordur.</a:t>
            </a:r>
            <a:endParaRPr lang="en-US" baseline="0" dirty="0"/>
          </a:p>
          <a:p>
            <a:pPr marL="171450" indent="-171450">
              <a:buFont typeface="Arial" panose="020B0604020202020204" pitchFamily="34" charset="0"/>
              <a:buChar char="•"/>
            </a:pPr>
            <a:r>
              <a:rPr lang="tr-TR" baseline="0" dirty="0"/>
              <a:t>B</a:t>
            </a:r>
            <a:r>
              <a:rPr lang="tr-TR" dirty="0"/>
              <a:t>ununla birlikte, belki de bakım standartlarının uygulanmasındaki en zor engel, tüm hekimlerin bu standartlara uymasını sağlamaktır.</a:t>
            </a:r>
          </a:p>
          <a:p>
            <a:pPr marL="171450" indent="-171450">
              <a:buFont typeface="Arial" panose="020B0604020202020204" pitchFamily="34" charset="0"/>
              <a:buChar char="•"/>
            </a:pPr>
            <a:r>
              <a:rPr lang="tr-TR" dirty="0"/>
              <a:t>Aktif olarak kendi bakım standartlarını oluşturan bazı kuruluşlarla konuştuğumuzda, standartlarının çoğu zaman bir iç ağda olduğu ya da statik bir </a:t>
            </a:r>
            <a:r>
              <a:rPr lang="tr-TR" dirty="0" err="1"/>
              <a:t>pdf</a:t>
            </a:r>
            <a:r>
              <a:rPr lang="tr-TR" dirty="0"/>
              <a:t> olduğu için </a:t>
            </a:r>
            <a:r>
              <a:rPr lang="tr-TR" dirty="0" err="1"/>
              <a:t>klinisyenlerinin</a:t>
            </a:r>
            <a:r>
              <a:rPr lang="tr-TR" dirty="0"/>
              <a:t> standartları kullanmasının çok zor olduğunu söylerler, genel olarak erişim zorluğu yaşanmaktadır.</a:t>
            </a:r>
            <a:endParaRPr lang="en-US" baseline="0" dirty="0"/>
          </a:p>
          <a:p>
            <a:pPr marL="0" indent="0">
              <a:buFont typeface="Arial" panose="020B0604020202020204" pitchFamily="34" charset="0"/>
              <a:buNone/>
            </a:pPr>
            <a:endParaRPr lang="en-US" baseline="0" dirty="0"/>
          </a:p>
          <a:p>
            <a:pPr marL="171450" indent="-171450">
              <a:buFont typeface="Arial" panose="020B0604020202020204" pitchFamily="34" charset="0"/>
              <a:buChar char="•"/>
            </a:pPr>
            <a:endParaRPr lang="en-US" baseline="0" dirty="0"/>
          </a:p>
          <a:p>
            <a:endParaRPr lang="en-US" dirty="0"/>
          </a:p>
        </p:txBody>
      </p:sp>
      <p:sp>
        <p:nvSpPr>
          <p:cNvPr id="4" name="Slide Number Placeholder 3"/>
          <p:cNvSpPr>
            <a:spLocks noGrp="1"/>
          </p:cNvSpPr>
          <p:nvPr>
            <p:ph type="sldNum" sz="quarter" idx="10"/>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7D9249E-187D-BD47-AD92-929CB5D0AE88}"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205420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dirty="0" err="1"/>
              <a:t>UpToDate</a:t>
            </a:r>
            <a:r>
              <a:rPr lang="tr-TR" dirty="0"/>
              <a:t>, bakım hizmetlerinde istenmeyen farklılıkları azaltmak, klinik etkinliği arttırmaya yardımcı olmak ve bakım standartlarının yönlendirilmesine yardımcı olmak için benzersiz bir şekilde konumlandırılmıştır.</a:t>
            </a:r>
            <a:endParaRPr lang="en-US" baseline="0" dirty="0"/>
          </a:p>
          <a:p>
            <a:pPr marL="628650" lvl="1" indent="-171450">
              <a:buFont typeface="Arial" panose="020B0604020202020204" pitchFamily="34" charset="0"/>
              <a:buChar char="•"/>
            </a:pPr>
            <a:r>
              <a:rPr lang="tr-TR" dirty="0" err="1"/>
              <a:t>Klinisyenler</a:t>
            </a:r>
            <a:r>
              <a:rPr lang="tr-TR" dirty="0"/>
              <a:t>, geçen yıl UpToDate içeriği içerisinde 617 milyondan fazla arama yapmışlardır.</a:t>
            </a:r>
            <a:endParaRPr lang="en-US" baseline="0" dirty="0"/>
          </a:p>
          <a:p>
            <a:pPr marL="628650" lvl="1" indent="-171450">
              <a:buFont typeface="Arial" panose="020B0604020202020204" pitchFamily="34" charset="0"/>
              <a:buChar char="•"/>
            </a:pPr>
            <a:r>
              <a:rPr lang="tr-TR" dirty="0" err="1"/>
              <a:t>UpToDate</a:t>
            </a:r>
            <a:r>
              <a:rPr lang="tr-TR" dirty="0"/>
              <a:t> dünya çapındaki </a:t>
            </a:r>
            <a:r>
              <a:rPr lang="tr-TR" dirty="0" err="1"/>
              <a:t>klinisyenler</a:t>
            </a:r>
            <a:r>
              <a:rPr lang="tr-TR" dirty="0"/>
              <a:t> tarafından güvenle kullanılmakta ve tüm içeriğin kanıta dayalı ve güncel olmasını sağlamak için kapsamlı bir klinik uzmanlar ağına sahiptir.</a:t>
            </a:r>
            <a:endParaRPr lang="en-US" baseline="0" dirty="0"/>
          </a:p>
          <a:p>
            <a:pPr marL="628650" lvl="1" indent="-171450">
              <a:buFont typeface="Arial" panose="020B0604020202020204" pitchFamily="34" charset="0"/>
              <a:buChar char="•"/>
            </a:pPr>
            <a:endParaRPr lang="en-US" baseline="0" dirty="0"/>
          </a:p>
          <a:p>
            <a:pPr marL="171450" lvl="0" indent="-171450">
              <a:buFont typeface="Arial" panose="020B0604020202020204" pitchFamily="34" charset="0"/>
              <a:buChar char="•"/>
            </a:pPr>
            <a:r>
              <a:rPr lang="tr-TR" dirty="0" err="1"/>
              <a:t>UpToDate</a:t>
            </a:r>
            <a:r>
              <a:rPr lang="tr-TR" dirty="0"/>
              <a:t> Advanced, yeni bir klinik karar desteği düzeyi olan yeni ürün teklifimizdir. Standartlaştırılmış klinik kararlar oluşturmak için </a:t>
            </a:r>
            <a:r>
              <a:rPr lang="tr-TR" dirty="0" err="1"/>
              <a:t>UpToDate’in</a:t>
            </a:r>
            <a:r>
              <a:rPr lang="tr-TR" dirty="0"/>
              <a:t> klinik uzmanlığından ve </a:t>
            </a:r>
            <a:r>
              <a:rPr lang="tr-TR" dirty="0" err="1"/>
              <a:t>editoryal</a:t>
            </a:r>
            <a:r>
              <a:rPr lang="tr-TR" dirty="0"/>
              <a:t> süreçlerinden yararlanır.</a:t>
            </a:r>
            <a:endParaRPr lang="en-US" baseline="0" dirty="0"/>
          </a:p>
          <a:p>
            <a:pPr marL="628650" lvl="1" indent="-171450">
              <a:buFont typeface="Arial" panose="020B0604020202020204" pitchFamily="34" charset="0"/>
              <a:buChar char="•"/>
            </a:pPr>
            <a:endParaRPr lang="en-US" baseline="0" dirty="0"/>
          </a:p>
          <a:p>
            <a:pPr marL="628650" lvl="1" indent="-171450">
              <a:buFont typeface="Arial" panose="020B0604020202020204" pitchFamily="34" charset="0"/>
              <a:buChar char="•"/>
            </a:pPr>
            <a:endParaRPr lang="en-US" baseline="0" dirty="0"/>
          </a:p>
          <a:p>
            <a:endParaRPr lang="en-US" dirty="0"/>
          </a:p>
          <a:p>
            <a:endParaRPr lang="en-US" dirty="0"/>
          </a:p>
        </p:txBody>
      </p:sp>
      <p:sp>
        <p:nvSpPr>
          <p:cNvPr id="4" name="Slide Number Placeholder 3"/>
          <p:cNvSpPr>
            <a:spLocks noGrp="1"/>
          </p:cNvSpPr>
          <p:nvPr>
            <p:ph type="sldNum" sz="quarter" idx="10"/>
          </p:nvPr>
        </p:nvSpPr>
        <p:spPr/>
        <p:txBody>
          <a:bodyPr/>
          <a:lstStyle/>
          <a:p>
            <a:fld id="{47D9249E-187D-BD47-AD92-929CB5D0AE88}" type="slidenum">
              <a:rPr lang="en-US" smtClean="0"/>
              <a:t>5</a:t>
            </a:fld>
            <a:endParaRPr lang="en-US"/>
          </a:p>
        </p:txBody>
      </p:sp>
    </p:spTree>
    <p:extLst>
      <p:ext uri="{BB962C8B-B14F-4D97-AF65-F5344CB8AC3E}">
        <p14:creationId xmlns:p14="http://schemas.microsoft.com/office/powerpoint/2010/main" val="17527409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tr-TR" baseline="0" dirty="0" err="1"/>
              <a:t>UpToDate</a:t>
            </a:r>
            <a:r>
              <a:rPr lang="tr-TR" baseline="0" dirty="0"/>
              <a:t> Advanced karmaşık konularda </a:t>
            </a:r>
            <a:r>
              <a:rPr lang="tr-TR" baseline="0" dirty="0" err="1"/>
              <a:t>klinisyenlere</a:t>
            </a:r>
            <a:r>
              <a:rPr lang="tr-TR" baseline="0" dirty="0"/>
              <a:t> yardım etmeyi amaçlamaktadır</a:t>
            </a:r>
            <a:endParaRPr lang="en-US" baseline="0" dirty="0"/>
          </a:p>
          <a:p>
            <a:r>
              <a:rPr lang="tr-TR" dirty="0"/>
              <a:t>Test, tanı ve tedavi dahil olmak üzere bakım sürekliliği boyunca klinik karar desteği için kanıta dayalı rehberlik sağlar</a:t>
            </a:r>
          </a:p>
          <a:p>
            <a:pPr marL="171450" indent="-171450">
              <a:buFont typeface="Arial" panose="020B0604020202020204" pitchFamily="34" charset="0"/>
              <a:buChar char="•"/>
            </a:pPr>
            <a:endParaRPr lang="en-US" baseline="0" dirty="0"/>
          </a:p>
          <a:p>
            <a:pPr marL="171450" indent="-171450">
              <a:buFont typeface="Arial" panose="020B0604020202020204" pitchFamily="34" charset="0"/>
              <a:buChar char="•"/>
            </a:pPr>
            <a:r>
              <a:rPr lang="tr-TR" baseline="0" dirty="0" err="1"/>
              <a:t>UpToDate</a:t>
            </a:r>
            <a:r>
              <a:rPr lang="tr-TR" baseline="0" dirty="0"/>
              <a:t> Advanced; </a:t>
            </a:r>
            <a:r>
              <a:rPr lang="tr-TR" baseline="0" dirty="0" err="1"/>
              <a:t>UpToDate</a:t>
            </a:r>
            <a:r>
              <a:rPr lang="tr-TR" baseline="0" dirty="0"/>
              <a:t> </a:t>
            </a:r>
            <a:r>
              <a:rPr lang="tr-TR" baseline="0" dirty="0" err="1"/>
              <a:t>Pathways</a:t>
            </a:r>
            <a:r>
              <a:rPr lang="tr-TR" baseline="0" dirty="0"/>
              <a:t> ve </a:t>
            </a:r>
            <a:r>
              <a:rPr lang="tr-TR" baseline="0" dirty="0" err="1"/>
              <a:t>Lab</a:t>
            </a:r>
            <a:r>
              <a:rPr lang="tr-TR" baseline="0" dirty="0"/>
              <a:t> </a:t>
            </a:r>
            <a:r>
              <a:rPr lang="tr-TR" baseline="0" dirty="0" err="1"/>
              <a:t>Interpretation</a:t>
            </a:r>
            <a:r>
              <a:rPr lang="tr-TR" baseline="0" dirty="0"/>
              <a:t> olmak üzere iki üründen oluşmaktadır.</a:t>
            </a:r>
            <a:r>
              <a:rPr lang="en-US" baseline="0" dirty="0"/>
              <a:t> </a:t>
            </a:r>
          </a:p>
          <a:p>
            <a:pPr marL="171450" indent="-171450">
              <a:buFont typeface="Arial" panose="020B0604020202020204" pitchFamily="34" charset="0"/>
              <a:buChar char="•"/>
            </a:pPr>
            <a:r>
              <a:rPr lang="tr-TR" dirty="0" err="1"/>
              <a:t>UpToDate</a:t>
            </a:r>
            <a:r>
              <a:rPr lang="tr-TR" dirty="0"/>
              <a:t> </a:t>
            </a:r>
            <a:r>
              <a:rPr lang="tr-TR" dirty="0" err="1"/>
              <a:t>Pathways</a:t>
            </a:r>
            <a:r>
              <a:rPr lang="tr-TR" dirty="0"/>
              <a:t> değişkenliğe sahip genel tıbbi durumlar için etkileşimli algoritmaları içermektedir.</a:t>
            </a:r>
            <a:endParaRPr lang="en-US" baseline="0" dirty="0"/>
          </a:p>
          <a:p>
            <a:pPr marL="171450" indent="-171450">
              <a:buFont typeface="Arial" panose="020B0604020202020204" pitchFamily="34" charset="0"/>
              <a:buChar char="•"/>
            </a:pPr>
            <a:r>
              <a:rPr lang="tr-TR" baseline="0" dirty="0" err="1"/>
              <a:t>Lab</a:t>
            </a:r>
            <a:r>
              <a:rPr lang="tr-TR" baseline="0" dirty="0"/>
              <a:t> </a:t>
            </a:r>
            <a:r>
              <a:rPr lang="tr-TR" baseline="0" dirty="0" err="1"/>
              <a:t>Interpretations</a:t>
            </a:r>
            <a:r>
              <a:rPr lang="tr-TR" baseline="0" dirty="0"/>
              <a:t> anormal laboratuvar sonuçları ile ne yapılacağını gösteren kısa </a:t>
            </a:r>
            <a:r>
              <a:rPr lang="tr-TR" baseline="0" dirty="0" err="1"/>
              <a:t>monograflardan</a:t>
            </a:r>
            <a:r>
              <a:rPr lang="tr-TR" baseline="0" dirty="0"/>
              <a:t> oluşmaktadır</a:t>
            </a:r>
            <a:endParaRPr lang="en-US" baseline="0" dirty="0"/>
          </a:p>
          <a:p>
            <a:pPr marL="171450" indent="-171450">
              <a:buFont typeface="Arial" panose="020B0604020202020204" pitchFamily="34" charset="0"/>
              <a:buChar char="•"/>
            </a:pPr>
            <a:r>
              <a:rPr lang="tr-TR" dirty="0"/>
              <a:t>Her iki ürün de </a:t>
            </a:r>
            <a:r>
              <a:rPr lang="tr-TR" dirty="0" err="1"/>
              <a:t>UpToDate</a:t>
            </a:r>
            <a:r>
              <a:rPr lang="tr-TR" dirty="0"/>
              <a:t> üzerine inşa edilmiştir ve geniş kapsamlı </a:t>
            </a:r>
            <a:r>
              <a:rPr lang="tr-TR" dirty="0" err="1"/>
              <a:t>UpToDate</a:t>
            </a:r>
            <a:r>
              <a:rPr lang="tr-TR" dirty="0"/>
              <a:t> içeriğini kullanır</a:t>
            </a:r>
            <a:endParaRPr lang="en-US" baseline="0" dirty="0"/>
          </a:p>
        </p:txBody>
      </p:sp>
      <p:sp>
        <p:nvSpPr>
          <p:cNvPr id="4" name="Slide Number Placeholder 3"/>
          <p:cNvSpPr>
            <a:spLocks noGrp="1"/>
          </p:cNvSpPr>
          <p:nvPr>
            <p:ph type="sldNum" sz="quarter" idx="10"/>
          </p:nvPr>
        </p:nvSpPr>
        <p:spPr/>
        <p:txBody>
          <a:bodyPr/>
          <a:lstStyle/>
          <a:p>
            <a:pPr defTabSz="457200">
              <a:defRPr/>
            </a:pPr>
            <a:fld id="{47D9249E-187D-BD47-AD92-929CB5D0AE88}" type="slidenum">
              <a:rPr lang="en-US">
                <a:solidFill>
                  <a:prstClr val="black"/>
                </a:solidFill>
              </a:rPr>
              <a:pPr defTabSz="457200">
                <a:defRPr/>
              </a:pPr>
              <a:t>6</a:t>
            </a:fld>
            <a:endParaRPr lang="en-US">
              <a:solidFill>
                <a:prstClr val="black"/>
              </a:solidFill>
            </a:endParaRPr>
          </a:p>
        </p:txBody>
      </p:sp>
    </p:spTree>
    <p:extLst>
      <p:ext uri="{BB962C8B-B14F-4D97-AF65-F5344CB8AC3E}">
        <p14:creationId xmlns:p14="http://schemas.microsoft.com/office/powerpoint/2010/main" val="13473588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buSzPct val="25000"/>
            </a:pPr>
            <a:r>
              <a:rPr lang="tr-TR" dirty="0" err="1"/>
              <a:t>UpToDate</a:t>
            </a:r>
            <a:r>
              <a:rPr lang="tr-TR" dirty="0"/>
              <a:t> </a:t>
            </a:r>
            <a:r>
              <a:rPr lang="tr-TR" dirty="0" err="1"/>
              <a:t>Pathways'in</a:t>
            </a:r>
            <a:r>
              <a:rPr lang="tr-TR" dirty="0"/>
              <a:t> hedefleri kanıta dayalı klinik karar vermeyi destekleyerek tedavi farklılıklarını azaltmaktır.</a:t>
            </a:r>
            <a:endParaRPr lang="en-US" dirty="0">
              <a:solidFill>
                <a:schemeClr val="dk1"/>
              </a:solidFill>
              <a:latin typeface="+mn-lt"/>
              <a:ea typeface="Calibri"/>
              <a:cs typeface="Calibri"/>
              <a:sym typeface="Calibri"/>
            </a:endParaRPr>
          </a:p>
          <a:p>
            <a:pPr>
              <a:buSzPct val="25000"/>
            </a:pPr>
            <a:r>
              <a:rPr lang="tr-TR" dirty="0" err="1">
                <a:solidFill>
                  <a:schemeClr val="dk1"/>
                </a:solidFill>
                <a:latin typeface="+mn-lt"/>
                <a:ea typeface="Calibri"/>
                <a:cs typeface="Calibri"/>
                <a:sym typeface="Calibri"/>
              </a:rPr>
              <a:t>Pathway</a:t>
            </a:r>
            <a:r>
              <a:rPr lang="tr-TR" dirty="0">
                <a:solidFill>
                  <a:schemeClr val="dk1"/>
                </a:solidFill>
                <a:latin typeface="+mn-lt"/>
                <a:ea typeface="Calibri"/>
                <a:cs typeface="Calibri"/>
                <a:sym typeface="Calibri"/>
              </a:rPr>
              <a:t> içeriğini geliştirmek için : </a:t>
            </a:r>
            <a:endParaRPr lang="en-US" dirty="0">
              <a:solidFill>
                <a:schemeClr val="dk1"/>
              </a:solidFill>
              <a:latin typeface="+mn-lt"/>
              <a:ea typeface="Calibri"/>
              <a:cs typeface="Calibri"/>
              <a:sym typeface="Calibri"/>
            </a:endParaRPr>
          </a:p>
          <a:p>
            <a:pPr marL="179985" indent="-179985">
              <a:buClr>
                <a:schemeClr val="dk1"/>
              </a:buClr>
              <a:buSzPct val="100000"/>
              <a:buFont typeface="Arial"/>
              <a:buChar char="•"/>
            </a:pPr>
            <a:r>
              <a:rPr lang="tr-TR" dirty="0">
                <a:solidFill>
                  <a:schemeClr val="dk1"/>
                </a:solidFill>
                <a:latin typeface="+mn-lt"/>
                <a:ea typeface="Calibri"/>
                <a:cs typeface="Calibri"/>
                <a:sym typeface="Calibri"/>
              </a:rPr>
              <a:t>Genel tıbbi durumlar ile ilgili bilinen tedavi farklılıkları üzerine </a:t>
            </a:r>
            <a:r>
              <a:rPr lang="tr-TR" dirty="0" err="1">
                <a:solidFill>
                  <a:schemeClr val="dk1"/>
                </a:solidFill>
                <a:latin typeface="+mn-lt"/>
                <a:ea typeface="Calibri"/>
                <a:cs typeface="Calibri"/>
                <a:sym typeface="Calibri"/>
              </a:rPr>
              <a:t>yoğunlaşılmıştır</a:t>
            </a:r>
            <a:endParaRPr lang="en-US" dirty="0">
              <a:solidFill>
                <a:schemeClr val="dk1"/>
              </a:solidFill>
              <a:latin typeface="+mn-lt"/>
              <a:ea typeface="Calibri"/>
              <a:cs typeface="Calibri"/>
              <a:sym typeface="Calibri"/>
            </a:endParaRPr>
          </a:p>
          <a:p>
            <a:pPr marL="179985" indent="-179985">
              <a:buClr>
                <a:schemeClr val="dk1"/>
              </a:buClr>
              <a:buSzPct val="100000"/>
              <a:buFont typeface="Arial"/>
              <a:buChar char="•"/>
            </a:pPr>
            <a:r>
              <a:rPr lang="tr-TR" dirty="0"/>
              <a:t>Ayrıca </a:t>
            </a:r>
            <a:r>
              <a:rPr lang="tr-TR" dirty="0" err="1"/>
              <a:t>UpToDate'deki</a:t>
            </a:r>
            <a:r>
              <a:rPr lang="tr-TR" dirty="0"/>
              <a:t> en çok aranan konular dikkate alınmış ve bu konuların kalite ölçütleriyle nasıl kesiştiği değerlendirilmiştir.</a:t>
            </a:r>
            <a:endParaRPr lang="en-US" dirty="0">
              <a:solidFill>
                <a:schemeClr val="dk1"/>
              </a:solidFill>
              <a:latin typeface="+mn-lt"/>
              <a:ea typeface="Calibri"/>
              <a:cs typeface="Calibri"/>
              <a:sym typeface="Calibri"/>
            </a:endParaRPr>
          </a:p>
          <a:p>
            <a:pPr marL="179985" indent="-179985">
              <a:buClr>
                <a:schemeClr val="dk1"/>
              </a:buClr>
              <a:buSzPct val="100000"/>
            </a:pPr>
            <a:endParaRPr lang="en-US" dirty="0">
              <a:solidFill>
                <a:schemeClr val="dk1"/>
              </a:solidFill>
              <a:latin typeface="+mn-lt"/>
              <a:ea typeface="Calibri"/>
              <a:cs typeface="Calibri"/>
              <a:sym typeface="Calibri"/>
            </a:endParaRPr>
          </a:p>
          <a:p>
            <a:pPr>
              <a:buSzPct val="25000"/>
            </a:pPr>
            <a:r>
              <a:rPr lang="tr-TR" dirty="0"/>
              <a:t>Her bir </a:t>
            </a:r>
            <a:r>
              <a:rPr lang="tr-TR" dirty="0" err="1"/>
              <a:t>Pathway</a:t>
            </a:r>
            <a:r>
              <a:rPr lang="tr-TR" dirty="0"/>
              <a:t> için konu incelemeleri, tıbbi hesaplayıcılar, grafikler ve tavsiyeler de dahil olmak üzere kanıta dayalı </a:t>
            </a:r>
            <a:r>
              <a:rPr lang="tr-TR" dirty="0" err="1"/>
              <a:t>UpToDate</a:t>
            </a:r>
            <a:r>
              <a:rPr lang="tr-TR" dirty="0"/>
              <a:t> içeriğinden yararlanılmaktadır.</a:t>
            </a:r>
            <a:endParaRPr lang="en-US" dirty="0">
              <a:solidFill>
                <a:schemeClr val="dk1"/>
              </a:solidFill>
              <a:latin typeface="+mn-lt"/>
              <a:ea typeface="Calibri"/>
              <a:cs typeface="Calibri"/>
              <a:sym typeface="Calibri"/>
            </a:endParaRPr>
          </a:p>
          <a:p>
            <a:pPr>
              <a:buSzPct val="25000"/>
            </a:pPr>
            <a:endParaRPr lang="en-US" dirty="0">
              <a:solidFill>
                <a:schemeClr val="dk1"/>
              </a:solidFill>
              <a:latin typeface="+mn-lt"/>
              <a:ea typeface="Calibri"/>
              <a:cs typeface="Calibri"/>
              <a:sym typeface="Calibri"/>
            </a:endParaRPr>
          </a:p>
          <a:p>
            <a:r>
              <a:rPr lang="tr-TR" dirty="0"/>
              <a:t>Kanıta dayalı bilgiler değiştikçe, </a:t>
            </a:r>
            <a:r>
              <a:rPr lang="tr-TR" dirty="0" err="1"/>
              <a:t>Pathways</a:t>
            </a:r>
            <a:r>
              <a:rPr lang="tr-TR" dirty="0"/>
              <a:t> içeriği de güncellenir. </a:t>
            </a:r>
          </a:p>
          <a:p>
            <a:pPr>
              <a:buSzPct val="25000"/>
            </a:pPr>
            <a:endParaRPr lang="en-US" dirty="0">
              <a:solidFill>
                <a:schemeClr val="dk1"/>
              </a:solidFill>
              <a:latin typeface="+mn-lt"/>
              <a:ea typeface="Calibri"/>
              <a:cs typeface="Calibri"/>
              <a:sym typeface="Calibri"/>
            </a:endParaRPr>
          </a:p>
          <a:p>
            <a:pPr>
              <a:buSzPct val="25000"/>
            </a:pPr>
            <a:endParaRPr lang="en-US" dirty="0">
              <a:solidFill>
                <a:schemeClr val="dk1"/>
              </a:solidFill>
              <a:latin typeface="+mn-lt"/>
              <a:ea typeface="Calibri"/>
              <a:cs typeface="Calibri"/>
              <a:sym typeface="Calibri"/>
            </a:endParaRPr>
          </a:p>
          <a:p>
            <a:endParaRPr lang="en-US" dirty="0"/>
          </a:p>
        </p:txBody>
      </p:sp>
      <p:sp>
        <p:nvSpPr>
          <p:cNvPr id="4" name="Slide Number Placeholder 3"/>
          <p:cNvSpPr>
            <a:spLocks noGrp="1"/>
          </p:cNvSpPr>
          <p:nvPr>
            <p:ph type="sldNum" sz="quarter" idx="10"/>
          </p:nvPr>
        </p:nvSpPr>
        <p:spPr/>
        <p:txBody>
          <a:bodyPr/>
          <a:lstStyle/>
          <a:p>
            <a:fld id="{4EE6E482-F2E1-AE4E-B7AD-A6CBD907DFA8}" type="slidenum">
              <a:rPr lang="en-US">
                <a:solidFill>
                  <a:prstClr val="black"/>
                </a:solidFill>
              </a:rPr>
              <a:pPr/>
              <a:t>7</a:t>
            </a:fld>
            <a:endParaRPr lang="en-US">
              <a:solidFill>
                <a:prstClr val="black"/>
              </a:solidFill>
            </a:endParaRPr>
          </a:p>
        </p:txBody>
      </p:sp>
    </p:spTree>
    <p:extLst>
      <p:ext uri="{BB962C8B-B14F-4D97-AF65-F5344CB8AC3E}">
        <p14:creationId xmlns:p14="http://schemas.microsoft.com/office/powerpoint/2010/main" val="321742563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defTabSz="931774">
              <a:buFont typeface="Arial" panose="020B0604020202020204" pitchFamily="34" charset="0"/>
              <a:buChar char="•"/>
              <a:defRPr/>
            </a:pPr>
            <a:r>
              <a:rPr lang="tr-TR" sz="1000" dirty="0" err="1"/>
              <a:t>UpToDate</a:t>
            </a:r>
            <a:r>
              <a:rPr lang="tr-TR" sz="1000" dirty="0"/>
              <a:t> </a:t>
            </a:r>
            <a:r>
              <a:rPr lang="tr-TR" sz="1000" dirty="0" err="1"/>
              <a:t>Lab</a:t>
            </a:r>
            <a:r>
              <a:rPr lang="tr-TR" sz="1000" dirty="0"/>
              <a:t> </a:t>
            </a:r>
            <a:r>
              <a:rPr lang="tr-TR" sz="1000" dirty="0" err="1"/>
              <a:t>Interpretations</a:t>
            </a:r>
            <a:r>
              <a:rPr lang="tr-TR" sz="1000" dirty="0"/>
              <a:t>, anormal laboratuvar sonuçlarının yönetimine hızlı bir genel bakış sağlamak için tasarlanmıştır.</a:t>
            </a:r>
            <a:endParaRPr lang="en-US" sz="1000" baseline="0" dirty="0"/>
          </a:p>
          <a:p>
            <a:pPr marL="171450" indent="-171450" defTabSz="931774">
              <a:buFont typeface="Arial" panose="020B0604020202020204" pitchFamily="34" charset="0"/>
              <a:buChar char="•"/>
              <a:defRPr/>
            </a:pPr>
            <a:r>
              <a:rPr lang="tr-TR" sz="1000" baseline="0" dirty="0"/>
              <a:t>Laboratuvar </a:t>
            </a:r>
            <a:r>
              <a:rPr lang="tr-TR" sz="1000" baseline="0" dirty="0" err="1"/>
              <a:t>monografları</a:t>
            </a:r>
            <a:r>
              <a:rPr lang="tr-TR" sz="1000" baseline="0" dirty="0"/>
              <a:t> temel </a:t>
            </a:r>
            <a:r>
              <a:rPr lang="tr-TR" sz="1000" baseline="0" dirty="0" err="1"/>
              <a:t>UpToDate</a:t>
            </a:r>
            <a:r>
              <a:rPr lang="tr-TR" sz="1000" baseline="0" dirty="0"/>
              <a:t> içeriğinden faydalanarak hazırlanmaktadır.</a:t>
            </a:r>
            <a:r>
              <a:rPr lang="en-US" sz="1000" baseline="0" dirty="0"/>
              <a:t> </a:t>
            </a:r>
            <a:r>
              <a:rPr lang="tr-TR" sz="1000" baseline="0" dirty="0"/>
              <a:t>Bu yeni içerik alttaki konu başlıklarına odaklanmaktadır:</a:t>
            </a:r>
            <a:endParaRPr lang="en-US" sz="1000" dirty="0"/>
          </a:p>
          <a:p>
            <a:pPr marL="628650" lvl="1" indent="-171450" defTabSz="931774">
              <a:buFont typeface="Arial" panose="020B0604020202020204" pitchFamily="34" charset="0"/>
              <a:buChar char="•"/>
              <a:defRPr/>
            </a:pPr>
            <a:r>
              <a:rPr lang="tr-TR" sz="1000" baseline="0" dirty="0"/>
              <a:t>Yüksek hacimli testler</a:t>
            </a:r>
          </a:p>
          <a:p>
            <a:pPr marL="628650" lvl="1" indent="-171450" defTabSz="931774">
              <a:buFont typeface="Arial" panose="020B0604020202020204" pitchFamily="34" charset="0"/>
              <a:buChar char="•"/>
              <a:defRPr/>
            </a:pPr>
            <a:r>
              <a:rPr lang="tr-TR" sz="1000" dirty="0"/>
              <a:t>Değişen rehberlere (</a:t>
            </a:r>
            <a:r>
              <a:rPr lang="tr-TR" sz="1000" dirty="0" err="1"/>
              <a:t>guideline</a:t>
            </a:r>
            <a:r>
              <a:rPr lang="tr-TR" sz="1000" dirty="0"/>
              <a:t>) sahip testler</a:t>
            </a:r>
            <a:endParaRPr lang="en-US" sz="1000" dirty="0"/>
          </a:p>
          <a:p>
            <a:pPr marL="628650" lvl="1" indent="-171450" defTabSz="931774">
              <a:buFont typeface="Arial" panose="020B0604020202020204" pitchFamily="34" charset="0"/>
              <a:buChar char="•"/>
              <a:defRPr/>
            </a:pPr>
            <a:r>
              <a:rPr lang="tr-TR" sz="1000" dirty="0"/>
              <a:t>UTD içeriğinde sıkça aranan testler</a:t>
            </a:r>
            <a:endParaRPr lang="en-US" sz="1000" dirty="0"/>
          </a:p>
          <a:p>
            <a:pPr marL="628650" lvl="1" indent="-171450" defTabSz="931774">
              <a:buFont typeface="Arial" panose="020B0604020202020204" pitchFamily="34" charset="0"/>
              <a:buChar char="•"/>
              <a:defRPr/>
            </a:pPr>
            <a:r>
              <a:rPr lang="tr-TR" sz="1000" baseline="0" dirty="0"/>
              <a:t>Seyrek uygulanan testler, bu testler için ek  rehberlere (</a:t>
            </a:r>
            <a:r>
              <a:rPr lang="tr-TR" sz="1000" baseline="0" dirty="0" err="1"/>
              <a:t>guideline</a:t>
            </a:r>
            <a:r>
              <a:rPr lang="tr-TR" sz="1000" baseline="0" dirty="0"/>
              <a:t>) ihtiyaç duyulabilir.</a:t>
            </a:r>
            <a:endParaRPr lang="en-US" sz="1000" dirty="0"/>
          </a:p>
          <a:p>
            <a:pPr marL="171450" indent="-171450" defTabSz="931774">
              <a:buFont typeface="Arial" panose="020B0604020202020204" pitchFamily="34" charset="0"/>
              <a:buChar char="•"/>
              <a:defRPr/>
            </a:pPr>
            <a:endParaRPr lang="en-US" sz="1000" baseline="0" dirty="0"/>
          </a:p>
          <a:p>
            <a:pPr marL="171450" indent="-171450" defTabSz="931774">
              <a:buFont typeface="Arial" panose="020B0604020202020204" pitchFamily="34" charset="0"/>
              <a:buChar char="•"/>
              <a:defRPr/>
            </a:pPr>
            <a:r>
              <a:rPr lang="tr-TR" sz="1000" dirty="0"/>
              <a:t>Laboratuvar </a:t>
            </a:r>
            <a:r>
              <a:rPr lang="tr-TR" sz="1000" dirty="0" err="1"/>
              <a:t>monografları</a:t>
            </a:r>
            <a:r>
              <a:rPr lang="tr-TR" sz="1000" dirty="0"/>
              <a:t> </a:t>
            </a:r>
            <a:r>
              <a:rPr lang="tr-TR" sz="1000" dirty="0" err="1"/>
              <a:t>klinisyenlerin</a:t>
            </a:r>
            <a:r>
              <a:rPr lang="tr-TR" sz="1000" dirty="0"/>
              <a:t> daha hızlı cevap vermelerini sağlamak için kısa ve özlü bir formatta sentezlenir</a:t>
            </a:r>
            <a:endParaRPr lang="en-US" sz="1000" baseline="0" dirty="0"/>
          </a:p>
          <a:p>
            <a:pPr marL="171450" indent="-171450" defTabSz="931774">
              <a:buFont typeface="Arial" panose="020B0604020202020204" pitchFamily="34" charset="0"/>
              <a:buChar char="•"/>
              <a:defRPr/>
            </a:pPr>
            <a:r>
              <a:rPr lang="tr-TR" sz="1000" dirty="0" err="1"/>
              <a:t>Lab</a:t>
            </a:r>
            <a:r>
              <a:rPr lang="tr-TR" sz="1000" dirty="0"/>
              <a:t> </a:t>
            </a:r>
            <a:r>
              <a:rPr lang="tr-TR" sz="1000" dirty="0" err="1"/>
              <a:t>Interpretations</a:t>
            </a:r>
            <a:r>
              <a:rPr lang="tr-TR" sz="1000" dirty="0"/>
              <a:t> kapsamında ele alınan soruların bazıları şunlardır:</a:t>
            </a:r>
            <a:endParaRPr lang="en-US" sz="1000" baseline="0" dirty="0"/>
          </a:p>
          <a:p>
            <a:pPr marL="628650" lvl="1" indent="-171450" defTabSz="931774">
              <a:buFont typeface="Arial" panose="020B0604020202020204" pitchFamily="34" charset="0"/>
              <a:buChar char="•"/>
              <a:defRPr/>
            </a:pPr>
            <a:r>
              <a:rPr lang="tr-TR" sz="1200" b="0" i="0" kern="1200" dirty="0">
                <a:solidFill>
                  <a:schemeClr val="tx1"/>
                </a:solidFill>
                <a:effectLst/>
                <a:latin typeface="+mn-lt"/>
                <a:ea typeface="+mn-ea"/>
                <a:cs typeface="+mn-cs"/>
              </a:rPr>
              <a:t>Sonuçların önerebileceği  tıbbi durumlar</a:t>
            </a:r>
            <a:endParaRPr lang="en-US" sz="1000" baseline="0" dirty="0"/>
          </a:p>
          <a:p>
            <a:pPr marL="628650" lvl="1" indent="-171450" defTabSz="931774">
              <a:buFont typeface="Arial" panose="020B0604020202020204" pitchFamily="34" charset="0"/>
              <a:buChar char="•"/>
              <a:defRPr/>
            </a:pPr>
            <a:r>
              <a:rPr lang="tr-TR" sz="1000" baseline="0" dirty="0"/>
              <a:t>Sonuçları etkileyebilecek faktörler</a:t>
            </a:r>
            <a:endParaRPr lang="en-US" sz="1000" baseline="0" dirty="0"/>
          </a:p>
          <a:p>
            <a:pPr marL="628650" lvl="1" indent="-171450" defTabSz="931774">
              <a:buFont typeface="Arial" panose="020B0604020202020204" pitchFamily="34" charset="0"/>
              <a:buChar char="•"/>
              <a:defRPr/>
            </a:pPr>
            <a:r>
              <a:rPr lang="tr-TR" sz="1000" dirty="0"/>
              <a:t>Sonuçlara göre atılacak sonraki adımlar</a:t>
            </a:r>
            <a:endParaRPr lang="en-US" sz="1000" baseline="0" dirty="0"/>
          </a:p>
          <a:p>
            <a:pPr marL="628650" lvl="1" indent="-171450" defTabSz="931774">
              <a:buFont typeface="Arial" panose="020B0604020202020204" pitchFamily="34" charset="0"/>
              <a:buChar char="•"/>
              <a:defRPr/>
            </a:pPr>
            <a:endParaRPr lang="en-US" sz="1000" dirty="0"/>
          </a:p>
          <a:p>
            <a:pPr marL="171450" indent="-171450" defTabSz="931774">
              <a:buFont typeface="Arial" panose="020B0604020202020204" pitchFamily="34" charset="0"/>
              <a:buChar char="•"/>
              <a:defRPr/>
            </a:pPr>
            <a:r>
              <a:rPr lang="tr-TR" sz="1000" dirty="0" err="1"/>
              <a:t>Lab</a:t>
            </a:r>
            <a:r>
              <a:rPr lang="tr-TR" sz="1000" dirty="0"/>
              <a:t> </a:t>
            </a:r>
            <a:r>
              <a:rPr lang="tr-TR" sz="1000" dirty="0" err="1"/>
              <a:t>Interpretations</a:t>
            </a:r>
            <a:r>
              <a:rPr lang="tr-TR" sz="1000" dirty="0"/>
              <a:t> – Faydaları:</a:t>
            </a:r>
            <a:r>
              <a:rPr lang="en-US" sz="1000" baseline="0" dirty="0"/>
              <a:t> </a:t>
            </a:r>
            <a:r>
              <a:rPr lang="tr-TR" sz="1000" baseline="0" dirty="0"/>
              <a:t> </a:t>
            </a:r>
            <a:endParaRPr lang="en-US" sz="1000" baseline="0" dirty="0"/>
          </a:p>
          <a:p>
            <a:pPr marL="628650" lvl="1" indent="-171450" defTabSz="931774">
              <a:buFont typeface="Arial" panose="020B0604020202020204" pitchFamily="34" charset="0"/>
              <a:buChar char="•"/>
              <a:defRPr/>
            </a:pPr>
            <a:r>
              <a:rPr lang="tr-TR" sz="1000" baseline="0" dirty="0"/>
              <a:t>Yanlış teşhislerin ve olumsuz hasta sonuçlarının en aza indirgenmesi</a:t>
            </a:r>
            <a:endParaRPr lang="en-US" sz="1000" baseline="0" dirty="0"/>
          </a:p>
          <a:p>
            <a:pPr marL="628650" lvl="1" indent="-171450" defTabSz="931774">
              <a:buFont typeface="Arial" panose="020B0604020202020204" pitchFamily="34" charset="0"/>
              <a:buChar char="•"/>
              <a:defRPr/>
            </a:pPr>
            <a:r>
              <a:rPr lang="tr-TR" sz="1000" baseline="0" dirty="0" err="1"/>
              <a:t>Klinisyen</a:t>
            </a:r>
            <a:r>
              <a:rPr lang="tr-TR" sz="1000" baseline="0" dirty="0"/>
              <a:t> sorumluluğunun azaltılması</a:t>
            </a:r>
            <a:endParaRPr lang="en-US" sz="1000" baseline="0" dirty="0"/>
          </a:p>
          <a:p>
            <a:pPr marL="171450" lvl="0" indent="-171450" defTabSz="931774">
              <a:buFont typeface="Arial" panose="020B0604020202020204" pitchFamily="34" charset="0"/>
              <a:buChar char="•"/>
              <a:defRPr/>
            </a:pPr>
            <a:endParaRPr lang="tr-TR" sz="1000" baseline="0" dirty="0"/>
          </a:p>
          <a:p>
            <a:pPr marL="171450" lvl="0" indent="-171450" defTabSz="931774">
              <a:buFont typeface="Arial" panose="020B0604020202020204" pitchFamily="34" charset="0"/>
              <a:buChar char="•"/>
              <a:defRPr/>
            </a:pPr>
            <a:r>
              <a:rPr lang="tr-TR" sz="1000" baseline="0" dirty="0"/>
              <a:t>Gereksiz test ve tedavi seçeneklerini engelleyerek etkinliğin arttırılması</a:t>
            </a:r>
            <a:endParaRPr lang="en-US" sz="1000" dirty="0"/>
          </a:p>
          <a:p>
            <a:endParaRPr lang="en-US" dirty="0"/>
          </a:p>
        </p:txBody>
      </p:sp>
      <p:sp>
        <p:nvSpPr>
          <p:cNvPr id="4" name="Slide Number Placeholder 3"/>
          <p:cNvSpPr>
            <a:spLocks noGrp="1"/>
          </p:cNvSpPr>
          <p:nvPr>
            <p:ph type="sldNum" sz="quarter" idx="10"/>
          </p:nvPr>
        </p:nvSpPr>
        <p:spPr/>
        <p:txBody>
          <a:bodyPr/>
          <a:lstStyle/>
          <a:p>
            <a:fld id="{4EE6E482-F2E1-AE4E-B7AD-A6CBD907DFA8}" type="slidenum">
              <a:rPr lang="en-US">
                <a:solidFill>
                  <a:prstClr val="black"/>
                </a:solidFill>
              </a:rPr>
              <a:pPr/>
              <a:t>8</a:t>
            </a:fld>
            <a:endParaRPr lang="en-US">
              <a:solidFill>
                <a:prstClr val="black"/>
              </a:solidFill>
            </a:endParaRPr>
          </a:p>
        </p:txBody>
      </p:sp>
    </p:spTree>
    <p:extLst>
      <p:ext uri="{BB962C8B-B14F-4D97-AF65-F5344CB8AC3E}">
        <p14:creationId xmlns:p14="http://schemas.microsoft.com/office/powerpoint/2010/main" val="414603622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tr-TR" dirty="0" err="1"/>
              <a:t>UpToDate</a:t>
            </a:r>
            <a:r>
              <a:rPr lang="tr-TR" dirty="0"/>
              <a:t> Advanced, </a:t>
            </a:r>
            <a:r>
              <a:rPr lang="tr-TR" dirty="0" err="1"/>
              <a:t>klinisyenlerin</a:t>
            </a:r>
            <a:r>
              <a:rPr lang="tr-TR" dirty="0"/>
              <a:t> hastaları için en iyi kararları vermelerine yardımcı olarak kurumsal hedeflerinizi destekleyebilir</a:t>
            </a:r>
            <a:endParaRPr lang="en-US" baseline="0" dirty="0"/>
          </a:p>
          <a:p>
            <a:endParaRPr lang="en-US" baseline="0" dirty="0"/>
          </a:p>
          <a:p>
            <a:endParaRPr lang="en-US" dirty="0"/>
          </a:p>
        </p:txBody>
      </p:sp>
      <p:sp>
        <p:nvSpPr>
          <p:cNvPr id="4" name="Slide Number Placeholder 3"/>
          <p:cNvSpPr>
            <a:spLocks noGrp="1"/>
          </p:cNvSpPr>
          <p:nvPr>
            <p:ph type="sldNum" sz="quarter" idx="10"/>
          </p:nvPr>
        </p:nvSpPr>
        <p:spPr/>
        <p:txBody>
          <a:bodyPr/>
          <a:lstStyle/>
          <a:p>
            <a:fld id="{47D9249E-187D-BD47-AD92-929CB5D0AE88}" type="slidenum">
              <a:rPr lang="en-US" smtClean="0"/>
              <a:t>9</a:t>
            </a:fld>
            <a:endParaRPr lang="en-US"/>
          </a:p>
        </p:txBody>
      </p:sp>
    </p:spTree>
    <p:extLst>
      <p:ext uri="{BB962C8B-B14F-4D97-AF65-F5344CB8AC3E}">
        <p14:creationId xmlns:p14="http://schemas.microsoft.com/office/powerpoint/2010/main" val="37495188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2.jpe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5.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4.jpe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4.jpe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7.jpe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jpe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15.jpe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6.jpeg"/><Relationship Id="rId1" Type="http://schemas.openxmlformats.org/officeDocument/2006/relationships/slideMaster" Target="../slideMasters/slideMaster3.xml"/><Relationship Id="rId4" Type="http://schemas.openxmlformats.org/officeDocument/2006/relationships/image" Target="../media/image17.jpeg"/></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8.jpe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7.jpeg"/><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1.jpeg"/><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735966" y="4064316"/>
            <a:ext cx="4219857"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11" name="Date Placeholder 27"/>
          <p:cNvSpPr>
            <a:spLocks noGrp="1"/>
          </p:cNvSpPr>
          <p:nvPr>
            <p:ph type="dt" sz="half" idx="10"/>
          </p:nvPr>
        </p:nvSpPr>
        <p:spPr>
          <a:xfrm>
            <a:off x="735965" y="4604346"/>
            <a:ext cx="4219857" cy="348813"/>
          </a:xfrm>
          <a:prstGeom prst="rect">
            <a:avLst/>
          </a:prstGeom>
        </p:spPr>
        <p:txBody>
          <a:bodyPr vert="horz" lIns="45720" tIns="45720" rIns="45720" bIns="45720" rtlCol="0">
            <a:noAutofit/>
          </a:bodyPr>
          <a:lstStyle>
            <a:lvl1pPr>
              <a:defRPr lang="en-US" sz="1600" smtClean="0">
                <a:solidFill>
                  <a:schemeClr val="bg1"/>
                </a:solidFill>
              </a:defRPr>
            </a:lvl1pPr>
          </a:lstStyle>
          <a:p>
            <a:pPr defTabSz="609585">
              <a:buClr>
                <a:srgbClr val="474747"/>
              </a:buClr>
            </a:pPr>
            <a:endParaRPr>
              <a:solidFill>
                <a:prstClr val="white"/>
              </a:solidFill>
            </a:endParaRPr>
          </a:p>
        </p:txBody>
      </p:sp>
    </p:spTree>
    <p:extLst>
      <p:ext uri="{BB962C8B-B14F-4D97-AF65-F5344CB8AC3E}">
        <p14:creationId xmlns:p14="http://schemas.microsoft.com/office/powerpoint/2010/main" val="338255044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Tree>
    <p:extLst>
      <p:ext uri="{BB962C8B-B14F-4D97-AF65-F5344CB8AC3E}">
        <p14:creationId xmlns:p14="http://schemas.microsoft.com/office/powerpoint/2010/main" val="318346225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9" cy="6159500"/>
          </a:xfrm>
          <a:prstGeom prst="rect">
            <a:avLst/>
          </a:prstGeom>
        </p:spPr>
      </p:pic>
    </p:spTree>
    <p:extLst>
      <p:ext uri="{BB962C8B-B14F-4D97-AF65-F5344CB8AC3E}">
        <p14:creationId xmlns:p14="http://schemas.microsoft.com/office/powerpoint/2010/main" val="199273404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6"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9"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76177151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userDrawn="1"/>
        </p:nvPicPr>
        <p:blipFill>
          <a:blip r:embed="rId3"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8"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0"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8780352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59500"/>
          </a:xfrm>
          <a:prstGeom prst="rect">
            <a:avLst/>
          </a:prstGeom>
        </p:spPr>
      </p:pic>
      <p:sp>
        <p:nvSpPr>
          <p:cNvPr id="5"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3718272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9" cy="6159500"/>
          </a:xfrm>
          <a:prstGeom prst="rect">
            <a:avLst/>
          </a:prstGeom>
        </p:spPr>
      </p:pic>
      <p:sp>
        <p:nvSpPr>
          <p:cNvPr id="5" name="Rectangle 8"/>
          <p:cNvSpPr/>
          <p:nvPr userDrawn="1"/>
        </p:nvSpPr>
        <p:spPr>
          <a:xfrm>
            <a:off x="558801" y="3120375"/>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105246319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Section Divider Quote Slide Knockout Text">
    <p:spTree>
      <p:nvGrpSpPr>
        <p:cNvPr id="1" name=""/>
        <p:cNvGrpSpPr/>
        <p:nvPr/>
      </p:nvGrpSpPr>
      <p:grpSpPr>
        <a:xfrm>
          <a:off x="0" y="0"/>
          <a:ext cx="0" cy="0"/>
          <a:chOff x="0" y="0"/>
          <a:chExt cx="0" cy="0"/>
        </a:xfrm>
      </p:grpSpPr>
      <p:sp>
        <p:nvSpPr>
          <p:cNvPr id="9" name="Rectangle 8"/>
          <p:cNvSpPr/>
          <p:nvPr userDrawn="1"/>
        </p:nvSpPr>
        <p:spPr>
          <a:xfrm>
            <a:off x="1" y="-4233"/>
            <a:ext cx="12192000" cy="6155999"/>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5" name="Text Placeholder 4"/>
          <p:cNvSpPr>
            <a:spLocks noGrp="1"/>
          </p:cNvSpPr>
          <p:nvPr>
            <p:ph type="body" sz="quarter" idx="11" hasCustomPrompt="1"/>
          </p:nvPr>
        </p:nvSpPr>
        <p:spPr>
          <a:xfrm>
            <a:off x="558800" y="2741541"/>
            <a:ext cx="11225056" cy="943848"/>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Master text styles</a:t>
            </a:r>
          </a:p>
        </p:txBody>
      </p:sp>
      <p:pic>
        <p:nvPicPr>
          <p:cNvPr id="12"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r>
              <a:rPr lang="en-US">
                <a:solidFill>
                  <a:prstClr val="white">
                    <a:lumMod val="50000"/>
                  </a:prstClr>
                </a:solidFill>
              </a:rPr>
              <a:t>Wolters Kluwer Emmi Solution Training</a:t>
            </a:r>
          </a:p>
        </p:txBody>
      </p:sp>
      <p:sp>
        <p:nvSpPr>
          <p:cNvPr id="15" name="Slide Number Placeholder 2"/>
          <p:cNvSpPr>
            <a:spLocks noGrp="1"/>
          </p:cNvSpPr>
          <p:nvPr>
            <p:ph type="sldNum" sz="quarter" idx="4"/>
          </p:nvPr>
        </p:nvSpPr>
        <p:spPr>
          <a:xfrm>
            <a:off x="11130962" y="6363024"/>
            <a:ext cx="652895" cy="365125"/>
          </a:xfrm>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3" name="Text Placeholder 2"/>
          <p:cNvSpPr>
            <a:spLocks noGrp="1"/>
          </p:cNvSpPr>
          <p:nvPr>
            <p:ph type="body" sz="quarter" idx="12"/>
          </p:nvPr>
        </p:nvSpPr>
        <p:spPr>
          <a:xfrm>
            <a:off x="558801" y="3685390"/>
            <a:ext cx="11226799"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356134338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p>
        </p:txBody>
      </p:sp>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p:nvPr>
        </p:nvSpPr>
        <p:spPr>
          <a:xfrm>
            <a:off x="570732" y="1600202"/>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ext Placeholder 9"/>
          <p:cNvSpPr>
            <a:spLocks noGrp="1"/>
          </p:cNvSpPr>
          <p:nvPr>
            <p:ph type="body" sz="quarter" idx="16"/>
          </p:nvPr>
        </p:nvSpPr>
        <p:spPr>
          <a:xfrm>
            <a:off x="6237421" y="1600202"/>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0500037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1" name="Text Placeholder 9"/>
          <p:cNvSpPr>
            <a:spLocks noGrp="1"/>
          </p:cNvSpPr>
          <p:nvPr>
            <p:ph type="body" sz="quarter" idx="16"/>
          </p:nvPr>
        </p:nvSpPr>
        <p:spPr>
          <a:xfrm>
            <a:off x="6313621" y="1600202"/>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p:cNvSpPr>
            <a:spLocks noGrp="1"/>
          </p:cNvSpPr>
          <p:nvPr>
            <p:ph type="pic" sz="quarter" idx="17"/>
          </p:nvPr>
        </p:nvSpPr>
        <p:spPr>
          <a:xfrm>
            <a:off x="570732" y="1600201"/>
            <a:ext cx="5462016" cy="4279899"/>
          </a:xfrm>
        </p:spPr>
        <p:txBody>
          <a:bodyPr>
            <a:noAutofit/>
          </a:bodyPr>
          <a:lstStyle/>
          <a:p>
            <a:endParaRPr lang="en-US"/>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81828588"/>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1" name="Text Placeholder 9"/>
          <p:cNvSpPr>
            <a:spLocks noGrp="1"/>
          </p:cNvSpPr>
          <p:nvPr>
            <p:ph type="body" sz="quarter" idx="16"/>
          </p:nvPr>
        </p:nvSpPr>
        <p:spPr>
          <a:xfrm>
            <a:off x="570732" y="1600202"/>
            <a:ext cx="5461768" cy="2503249"/>
          </a:xfrm>
        </p:spPr>
        <p:txBody>
          <a:bodyPr/>
          <a:lstStyle>
            <a:lvl5pPr marL="1523962" indent="-304792">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Picture Placeholder 3"/>
          <p:cNvSpPr>
            <a:spLocks noGrp="1"/>
          </p:cNvSpPr>
          <p:nvPr>
            <p:ph type="pic" sz="quarter" idx="17"/>
          </p:nvPr>
        </p:nvSpPr>
        <p:spPr>
          <a:xfrm>
            <a:off x="6315863" y="1600201"/>
            <a:ext cx="5462016" cy="4279899"/>
          </a:xfrm>
        </p:spPr>
        <p:txBody>
          <a:bodyPr>
            <a:noAutofit/>
          </a:bodyPr>
          <a:lstStyle/>
          <a:p>
            <a:endParaRPr lang="en-US"/>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91345519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485689" y="2515443"/>
            <a:ext cx="4470135" cy="1524000"/>
          </a:xfrm>
        </p:spPr>
        <p:txBody>
          <a:bodyPr anchor="t">
            <a:noAutofit/>
          </a:bodyPr>
          <a:lstStyle>
            <a:lvl1pPr>
              <a:defRPr sz="3733" b="0">
                <a:solidFill>
                  <a:schemeClr val="bg1"/>
                </a:solidFill>
              </a:defRPr>
            </a:lvl1pPr>
          </a:lstStyle>
          <a:p>
            <a:r>
              <a:rPr lang="en-US"/>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53" indent="0">
              <a:buFontTx/>
              <a:buNone/>
              <a:defRPr sz="1867">
                <a:solidFill>
                  <a:schemeClr val="bg2"/>
                </a:solidFill>
              </a:defRPr>
            </a:lvl2pPr>
            <a:lvl3pPr marL="1015975" indent="0">
              <a:buFontTx/>
              <a:buNone/>
              <a:defRPr sz="1867">
                <a:solidFill>
                  <a:schemeClr val="bg2"/>
                </a:solidFill>
              </a:defRPr>
            </a:lvl3pPr>
            <a:lvl4pPr marL="1490096" indent="0">
              <a:buFontTx/>
              <a:buNone/>
              <a:defRPr sz="1867">
                <a:solidFill>
                  <a:schemeClr val="bg2"/>
                </a:solidFill>
              </a:defRPr>
            </a:lvl4pPr>
            <a:lvl5pPr marL="2438339" indent="0">
              <a:buFontTx/>
              <a:buNone/>
              <a:defRPr sz="1867">
                <a:solidFill>
                  <a:schemeClr val="bg2"/>
                </a:solidFill>
              </a:defRPr>
            </a:lvl5pPr>
          </a:lstStyle>
          <a:p>
            <a:pPr lvl="0"/>
            <a:r>
              <a:rPr lang="nl-NL"/>
              <a:t>Date</a:t>
            </a:r>
          </a:p>
        </p:txBody>
      </p:sp>
    </p:spTree>
    <p:extLst>
      <p:ext uri="{BB962C8B-B14F-4D97-AF65-F5344CB8AC3E}">
        <p14:creationId xmlns:p14="http://schemas.microsoft.com/office/powerpoint/2010/main" val="4187062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p>
        </p:txBody>
      </p:sp>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hasCustomPrompt="1"/>
          </p:nvPr>
        </p:nvSpPr>
        <p:spPr>
          <a:xfrm>
            <a:off x="570732" y="29273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11" name="Text Placeholder 9"/>
          <p:cNvSpPr>
            <a:spLocks noGrp="1"/>
          </p:cNvSpPr>
          <p:nvPr>
            <p:ph type="body" sz="quarter" idx="16" hasCustomPrompt="1"/>
          </p:nvPr>
        </p:nvSpPr>
        <p:spPr>
          <a:xfrm>
            <a:off x="5040671" y="2927387"/>
            <a:ext cx="2086981"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8" name="Text Placeholder 9"/>
          <p:cNvSpPr>
            <a:spLocks noGrp="1"/>
          </p:cNvSpPr>
          <p:nvPr>
            <p:ph type="body" sz="quarter" idx="17" hasCustomPrompt="1"/>
          </p:nvPr>
        </p:nvSpPr>
        <p:spPr>
          <a:xfrm>
            <a:off x="2805702" y="2927387"/>
            <a:ext cx="2086981"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9" name="Text Placeholder 9"/>
          <p:cNvSpPr>
            <a:spLocks noGrp="1"/>
          </p:cNvSpPr>
          <p:nvPr>
            <p:ph type="body" sz="quarter" idx="18" hasCustomPrompt="1"/>
          </p:nvPr>
        </p:nvSpPr>
        <p:spPr>
          <a:xfrm>
            <a:off x="7275640" y="2927387"/>
            <a:ext cx="2086981"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12" name="Text Placeholder 4"/>
          <p:cNvSpPr>
            <a:spLocks noGrp="1"/>
          </p:cNvSpPr>
          <p:nvPr>
            <p:ph type="body" sz="quarter" idx="19"/>
          </p:nvPr>
        </p:nvSpPr>
        <p:spPr>
          <a:xfrm>
            <a:off x="558800" y="1600201"/>
            <a:ext cx="11226800" cy="502766"/>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8" y="2927387"/>
            <a:ext cx="2086981"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a:t>Text styles</a:t>
            </a:r>
          </a:p>
          <a:p>
            <a:pPr lvl="1"/>
            <a:r>
              <a:rPr lang="en-US"/>
              <a:t>Second</a:t>
            </a:r>
          </a:p>
          <a:p>
            <a:pPr lvl="2"/>
            <a:r>
              <a:rPr lang="en-US"/>
              <a:t>Third</a:t>
            </a:r>
          </a:p>
          <a:p>
            <a:pPr lvl="3"/>
            <a:r>
              <a:rPr lang="en-US"/>
              <a:t>Fourth</a:t>
            </a:r>
          </a:p>
        </p:txBody>
      </p:sp>
      <p:sp>
        <p:nvSpPr>
          <p:cNvPr id="35" name="Rectangle 34"/>
          <p:cNvSpPr/>
          <p:nvPr userDrawn="1"/>
        </p:nvSpPr>
        <p:spPr>
          <a:xfrm>
            <a:off x="660401"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6" name="Rectangle 35"/>
          <p:cNvSpPr/>
          <p:nvPr userDrawn="1"/>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7" name="Rectangle 36"/>
          <p:cNvSpPr/>
          <p:nvPr userDrawn="1"/>
        </p:nvSpPr>
        <p:spPr>
          <a:xfrm>
            <a:off x="5148621"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8" name="Rectangle 37"/>
          <p:cNvSpPr/>
          <p:nvPr userDrawn="1"/>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9" name="Rectangle 38"/>
          <p:cNvSpPr/>
          <p:nvPr userDrawn="1"/>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Tree>
    <p:extLst>
      <p:ext uri="{BB962C8B-B14F-4D97-AF65-F5344CB8AC3E}">
        <p14:creationId xmlns:p14="http://schemas.microsoft.com/office/powerpoint/2010/main" val="2401838358"/>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10" name="Text Placeholder 9"/>
          <p:cNvSpPr>
            <a:spLocks noGrp="1"/>
          </p:cNvSpPr>
          <p:nvPr>
            <p:ph type="body" sz="quarter" idx="15" hasCustomPrompt="1"/>
          </p:nvPr>
        </p:nvSpPr>
        <p:spPr>
          <a:xfrm>
            <a:off x="574073" y="2927387"/>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a:t>Text styles</a:t>
            </a:r>
          </a:p>
          <a:p>
            <a:pPr lvl="1"/>
            <a:r>
              <a:rPr lang="en-US"/>
              <a:t>Second</a:t>
            </a:r>
          </a:p>
          <a:p>
            <a:pPr lvl="2"/>
            <a:r>
              <a:rPr lang="en-US"/>
              <a:t>Third</a:t>
            </a:r>
          </a:p>
          <a:p>
            <a:pPr lvl="3"/>
            <a:r>
              <a:rPr lang="en-US"/>
              <a:t>Fourth</a:t>
            </a:r>
          </a:p>
        </p:txBody>
      </p:sp>
      <p:sp>
        <p:nvSpPr>
          <p:cNvPr id="11" name="Text Placeholder 9"/>
          <p:cNvSpPr>
            <a:spLocks noGrp="1"/>
          </p:cNvSpPr>
          <p:nvPr>
            <p:ph type="body" sz="quarter" idx="16" hasCustomPrompt="1"/>
          </p:nvPr>
        </p:nvSpPr>
        <p:spPr>
          <a:xfrm>
            <a:off x="6130955" y="2927387"/>
            <a:ext cx="2584105" cy="1633268"/>
          </a:xfrm>
        </p:spPr>
        <p:txBody>
          <a:bodyPr/>
          <a:lstStyle>
            <a:lvl1pPr marL="304792" indent="-262460"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8" name="Text Placeholder 9"/>
          <p:cNvSpPr>
            <a:spLocks noGrp="1"/>
          </p:cNvSpPr>
          <p:nvPr>
            <p:ph type="body" sz="quarter" idx="17" hasCustomPrompt="1"/>
          </p:nvPr>
        </p:nvSpPr>
        <p:spPr>
          <a:xfrm>
            <a:off x="3352514" y="2927387"/>
            <a:ext cx="2584105" cy="1633268"/>
          </a:xfrm>
        </p:spPr>
        <p:txBody>
          <a:bodyPr/>
          <a:lstStyle>
            <a:lvl1pPr marL="304792" indent="-262460"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9" name="Text Placeholder 9"/>
          <p:cNvSpPr>
            <a:spLocks noGrp="1"/>
          </p:cNvSpPr>
          <p:nvPr>
            <p:ph type="body" sz="quarter" idx="18" hasCustomPrompt="1"/>
          </p:nvPr>
        </p:nvSpPr>
        <p:spPr>
          <a:xfrm>
            <a:off x="8909396" y="2927387"/>
            <a:ext cx="2584105" cy="1633268"/>
          </a:xfrm>
        </p:spPr>
        <p:txBody>
          <a:bodyPr/>
          <a:lstStyle>
            <a:lvl1pPr marL="304792" indent="-262460"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85" indent="-304792"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77" indent="-304792" algn="l" defTabSz="609585"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70" indent="-304792" algn="l" defTabSz="609585"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a:t>Text styles</a:t>
            </a:r>
          </a:p>
          <a:p>
            <a:pPr lvl="1"/>
            <a:r>
              <a:rPr lang="en-US"/>
              <a:t>Second</a:t>
            </a:r>
          </a:p>
          <a:p>
            <a:pPr lvl="2"/>
            <a:r>
              <a:rPr lang="en-US"/>
              <a:t>Third</a:t>
            </a:r>
          </a:p>
          <a:p>
            <a:pPr lvl="3"/>
            <a:r>
              <a:rPr lang="en-US"/>
              <a:t>Fourth</a:t>
            </a:r>
          </a:p>
        </p:txBody>
      </p:sp>
      <p:sp>
        <p:nvSpPr>
          <p:cNvPr id="12" name="Text Placeholder 4"/>
          <p:cNvSpPr>
            <a:spLocks noGrp="1"/>
          </p:cNvSpPr>
          <p:nvPr>
            <p:ph type="body" sz="quarter" idx="19"/>
          </p:nvPr>
        </p:nvSpPr>
        <p:spPr>
          <a:xfrm>
            <a:off x="558800" y="1600201"/>
            <a:ext cx="11225056" cy="502766"/>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p:txBody>
      </p:sp>
      <p:sp>
        <p:nvSpPr>
          <p:cNvPr id="14" name="Rectangle 13"/>
          <p:cNvSpPr/>
          <p:nvPr userDrawn="1"/>
        </p:nvSpPr>
        <p:spPr>
          <a:xfrm>
            <a:off x="660401"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5" name="Rectangle 14"/>
          <p:cNvSpPr/>
          <p:nvPr userDrawn="1"/>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6" name="Rectangle 15"/>
          <p:cNvSpPr/>
          <p:nvPr userDrawn="1"/>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7" name="Rectangle 16"/>
          <p:cNvSpPr/>
          <p:nvPr userDrawn="1"/>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4741260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userDrawn="1"/>
        </p:nvGrpSpPr>
        <p:grpSpPr bwMode="auto">
          <a:xfrm>
            <a:off x="992718" y="1151468"/>
            <a:ext cx="10206567" cy="4942417"/>
            <a:chOff x="469" y="544"/>
            <a:chExt cx="4822" cy="2335"/>
          </a:xfrm>
        </p:grpSpPr>
        <p:sp>
          <p:nvSpPr>
            <p:cNvPr id="10" name="AutoShape 3"/>
            <p:cNvSpPr>
              <a:spLocks noChangeAspect="1" noChangeArrowheads="1" noTextEdit="1"/>
            </p:cNvSpPr>
            <p:nvPr userDrawn="1"/>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nvGrpSpPr>
            <p:cNvPr id="12" name="Group 205"/>
            <p:cNvGrpSpPr>
              <a:grpSpLocks/>
            </p:cNvGrpSpPr>
            <p:nvPr userDrawn="1"/>
          </p:nvGrpSpPr>
          <p:grpSpPr bwMode="auto">
            <a:xfrm>
              <a:off x="469" y="694"/>
              <a:ext cx="3923" cy="2185"/>
              <a:chOff x="469" y="694"/>
              <a:chExt cx="3923" cy="2185"/>
            </a:xfrm>
          </p:grpSpPr>
          <p:sp>
            <p:nvSpPr>
              <p:cNvPr id="429"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8"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406"/>
            <p:cNvGrpSpPr>
              <a:grpSpLocks/>
            </p:cNvGrpSpPr>
            <p:nvPr userDrawn="1"/>
          </p:nvGrpSpPr>
          <p:grpSpPr bwMode="auto">
            <a:xfrm>
              <a:off x="1497" y="565"/>
              <a:ext cx="3794" cy="2313"/>
              <a:chOff x="1497" y="565"/>
              <a:chExt cx="3794" cy="2313"/>
            </a:xfrm>
          </p:grpSpPr>
          <p:sp>
            <p:nvSpPr>
              <p:cNvPr id="229"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8"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4" name="Group 607"/>
            <p:cNvGrpSpPr>
              <a:grpSpLocks/>
            </p:cNvGrpSpPr>
            <p:nvPr userDrawn="1"/>
          </p:nvGrpSpPr>
          <p:grpSpPr bwMode="auto">
            <a:xfrm>
              <a:off x="839" y="546"/>
              <a:ext cx="3888" cy="1822"/>
              <a:chOff x="839" y="546"/>
              <a:chExt cx="3888" cy="1822"/>
            </a:xfrm>
          </p:grpSpPr>
          <p:sp>
            <p:nvSpPr>
              <p:cNvPr id="29"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Rectangle 422"/>
              <p:cNvSpPr>
                <a:spLocks noChangeArrowheads="1"/>
              </p:cNvSpPr>
              <p:nvPr userDrawn="1"/>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0"/>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Line 471"/>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Rectangle 597"/>
              <p:cNvSpPr>
                <a:spLocks noChangeArrowheads="1"/>
              </p:cNvSpPr>
              <p:nvPr userDrawn="1"/>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8"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5"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3" name="Rectangle 2"/>
          <p:cNvSpPr/>
          <p:nvPr userDrawn="1"/>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724639353"/>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userDrawn="1"/>
        </p:nvGrpSpPr>
        <p:grpSpPr bwMode="auto">
          <a:xfrm>
            <a:off x="992718" y="1155700"/>
            <a:ext cx="10206567" cy="4938184"/>
            <a:chOff x="469" y="546"/>
            <a:chExt cx="4822" cy="2333"/>
          </a:xfrm>
          <a:solidFill>
            <a:schemeClr val="accent1"/>
          </a:solidFill>
        </p:grpSpPr>
        <p:grpSp>
          <p:nvGrpSpPr>
            <p:cNvPr id="12" name="Group 205"/>
            <p:cNvGrpSpPr>
              <a:grpSpLocks/>
            </p:cNvGrpSpPr>
            <p:nvPr userDrawn="1"/>
          </p:nvGrpSpPr>
          <p:grpSpPr bwMode="auto">
            <a:xfrm>
              <a:off x="469" y="694"/>
              <a:ext cx="3923" cy="2185"/>
              <a:chOff x="469" y="694"/>
              <a:chExt cx="3923" cy="2185"/>
            </a:xfrm>
            <a:grpFill/>
          </p:grpSpPr>
          <p:sp>
            <p:nvSpPr>
              <p:cNvPr id="429"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8"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406"/>
            <p:cNvGrpSpPr>
              <a:grpSpLocks/>
            </p:cNvGrpSpPr>
            <p:nvPr userDrawn="1"/>
          </p:nvGrpSpPr>
          <p:grpSpPr bwMode="auto">
            <a:xfrm>
              <a:off x="1497" y="565"/>
              <a:ext cx="3794" cy="2313"/>
              <a:chOff x="1497" y="565"/>
              <a:chExt cx="3794" cy="2313"/>
            </a:xfrm>
            <a:grpFill/>
          </p:grpSpPr>
          <p:sp>
            <p:nvSpPr>
              <p:cNvPr id="229"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8"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4" name="Group 607"/>
            <p:cNvGrpSpPr>
              <a:grpSpLocks/>
            </p:cNvGrpSpPr>
            <p:nvPr userDrawn="1"/>
          </p:nvGrpSpPr>
          <p:grpSpPr bwMode="auto">
            <a:xfrm>
              <a:off x="839" y="546"/>
              <a:ext cx="3888" cy="1822"/>
              <a:chOff x="839" y="546"/>
              <a:chExt cx="3888" cy="1822"/>
            </a:xfrm>
            <a:grpFill/>
          </p:grpSpPr>
          <p:sp>
            <p:nvSpPr>
              <p:cNvPr id="29"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Rectangle 422"/>
              <p:cNvSpPr>
                <a:spLocks noChangeArrowheads="1"/>
              </p:cNvSpPr>
              <p:nvPr userDrawn="1"/>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0"/>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Line 471"/>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Rectangle 597"/>
              <p:cNvSpPr>
                <a:spLocks noChangeArrowheads="1"/>
              </p:cNvSpPr>
              <p:nvPr userDrawn="1"/>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8"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5"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3" name="Rectangle 2"/>
          <p:cNvSpPr/>
          <p:nvPr userDrawn="1"/>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7"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userDrawn="1"/>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526955209"/>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grpSp>
        <p:nvGrpSpPr>
          <p:cNvPr id="3" name="Group 4"/>
          <p:cNvGrpSpPr>
            <a:grpSpLocks noChangeAspect="1"/>
          </p:cNvGrpSpPr>
          <p:nvPr userDrawn="1"/>
        </p:nvGrpSpPr>
        <p:grpSpPr bwMode="auto">
          <a:xfrm>
            <a:off x="992718" y="1151468"/>
            <a:ext cx="10206567" cy="4942417"/>
            <a:chOff x="469" y="544"/>
            <a:chExt cx="4822" cy="2335"/>
          </a:xfrm>
        </p:grpSpPr>
        <p:sp>
          <p:nvSpPr>
            <p:cNvPr id="6" name="AutoShape 3"/>
            <p:cNvSpPr>
              <a:spLocks noChangeAspect="1" noChangeArrowheads="1" noTextEdit="1"/>
            </p:cNvSpPr>
            <p:nvPr userDrawn="1"/>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nvGrpSpPr>
            <p:cNvPr id="10" name="Group 205"/>
            <p:cNvGrpSpPr>
              <a:grpSpLocks/>
            </p:cNvGrpSpPr>
            <p:nvPr userDrawn="1"/>
          </p:nvGrpSpPr>
          <p:grpSpPr bwMode="auto">
            <a:xfrm>
              <a:off x="469" y="694"/>
              <a:ext cx="3923" cy="2185"/>
              <a:chOff x="469" y="694"/>
              <a:chExt cx="3923" cy="2185"/>
            </a:xfrm>
          </p:grpSpPr>
          <p:sp>
            <p:nvSpPr>
              <p:cNvPr id="428"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9"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2" name="Group 406"/>
            <p:cNvGrpSpPr>
              <a:grpSpLocks/>
            </p:cNvGrpSpPr>
            <p:nvPr userDrawn="1"/>
          </p:nvGrpSpPr>
          <p:grpSpPr bwMode="auto">
            <a:xfrm>
              <a:off x="1497" y="565"/>
              <a:ext cx="3794" cy="2313"/>
              <a:chOff x="1497" y="565"/>
              <a:chExt cx="3794" cy="2313"/>
            </a:xfrm>
          </p:grpSpPr>
          <p:sp>
            <p:nvSpPr>
              <p:cNvPr id="228"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9"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607"/>
            <p:cNvGrpSpPr>
              <a:grpSpLocks/>
            </p:cNvGrpSpPr>
            <p:nvPr userDrawn="1"/>
          </p:nvGrpSpPr>
          <p:grpSpPr bwMode="auto">
            <a:xfrm>
              <a:off x="839" y="546"/>
              <a:ext cx="3888" cy="1822"/>
              <a:chOff x="839" y="546"/>
              <a:chExt cx="3888" cy="1822"/>
            </a:xfrm>
          </p:grpSpPr>
          <p:sp>
            <p:nvSpPr>
              <p:cNvPr id="28"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Rectangle 422"/>
              <p:cNvSpPr>
                <a:spLocks noChangeArrowheads="1"/>
              </p:cNvSpPr>
              <p:nvPr userDrawn="1"/>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Line 470"/>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1"/>
              <p:cNvSpPr>
                <a:spLocks noChangeShapeType="1"/>
              </p:cNvSpPr>
              <p:nvPr userDrawn="1"/>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Rectangle 597"/>
              <p:cNvSpPr>
                <a:spLocks noChangeArrowheads="1"/>
              </p:cNvSpPr>
              <p:nvPr userDrawn="1"/>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4"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Tree>
    <p:extLst>
      <p:ext uri="{BB962C8B-B14F-4D97-AF65-F5344CB8AC3E}">
        <p14:creationId xmlns:p14="http://schemas.microsoft.com/office/powerpoint/2010/main" val="329359738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cxnSp>
        <p:nvCxnSpPr>
          <p:cNvPr id="8" name="Straight Connector 7"/>
          <p:cNvCxnSpPr/>
          <p:nvPr userDrawn="1"/>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7"/>
            <a:ext cx="2086981" cy="1633268"/>
          </a:xfrm>
        </p:spPr>
        <p:txBody>
          <a:bodyPr/>
          <a:lstStyle>
            <a:lvl1pPr>
              <a:defRPr sz="2133"/>
            </a:lvl1pPr>
            <a:lvl2pPr>
              <a:defRPr sz="2133"/>
            </a:lvl2pPr>
            <a:lvl3pPr>
              <a:defRPr sz="2133"/>
            </a:lvl3pPr>
            <a:lvl4pPr>
              <a:defRPr sz="2133"/>
            </a:lvl4pPr>
            <a:lvl5pPr>
              <a:defRPr sz="2133"/>
            </a:lvl5pPr>
          </a:lstStyle>
          <a:p>
            <a:pPr lvl="0"/>
            <a:r>
              <a:rPr lang="en-US"/>
              <a:t>Text styles</a:t>
            </a:r>
          </a:p>
          <a:p>
            <a:pPr lvl="1"/>
            <a:r>
              <a:rPr lang="en-US"/>
              <a:t>Second</a:t>
            </a:r>
          </a:p>
          <a:p>
            <a:pPr lvl="2"/>
            <a:r>
              <a:rPr lang="en-US"/>
              <a:t>Third</a:t>
            </a:r>
          </a:p>
          <a:p>
            <a:pPr lvl="3"/>
            <a:r>
              <a:rPr lang="en-US"/>
              <a:t>Fourth</a:t>
            </a:r>
          </a:p>
        </p:txBody>
      </p:sp>
      <p:grpSp>
        <p:nvGrpSpPr>
          <p:cNvPr id="3" name="Group 4"/>
          <p:cNvGrpSpPr>
            <a:grpSpLocks noChangeAspect="1"/>
          </p:cNvGrpSpPr>
          <p:nvPr userDrawn="1"/>
        </p:nvGrpSpPr>
        <p:grpSpPr bwMode="auto">
          <a:xfrm>
            <a:off x="992718" y="1155700"/>
            <a:ext cx="10206567" cy="4938184"/>
            <a:chOff x="469" y="546"/>
            <a:chExt cx="4822" cy="2333"/>
          </a:xfrm>
          <a:solidFill>
            <a:schemeClr val="accent1"/>
          </a:solidFill>
        </p:grpSpPr>
        <p:grpSp>
          <p:nvGrpSpPr>
            <p:cNvPr id="10" name="Group 205"/>
            <p:cNvGrpSpPr>
              <a:grpSpLocks/>
            </p:cNvGrpSpPr>
            <p:nvPr userDrawn="1"/>
          </p:nvGrpSpPr>
          <p:grpSpPr bwMode="auto">
            <a:xfrm>
              <a:off x="469" y="694"/>
              <a:ext cx="3923" cy="2185"/>
              <a:chOff x="469" y="694"/>
              <a:chExt cx="3923" cy="2185"/>
            </a:xfrm>
            <a:grpFill/>
          </p:grpSpPr>
          <p:sp>
            <p:nvSpPr>
              <p:cNvPr id="428" name="Freeform 5"/>
              <p:cNvSpPr>
                <a:spLocks/>
              </p:cNvSpPr>
              <p:nvPr userDrawn="1"/>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9" name="Freeform 6"/>
              <p:cNvSpPr>
                <a:spLocks/>
              </p:cNvSpPr>
              <p:nvPr userDrawn="1"/>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0" name="Freeform 7"/>
              <p:cNvSpPr>
                <a:spLocks/>
              </p:cNvSpPr>
              <p:nvPr userDrawn="1"/>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1" name="Freeform 8"/>
              <p:cNvSpPr>
                <a:spLocks/>
              </p:cNvSpPr>
              <p:nvPr userDrawn="1"/>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2" name="Freeform 9"/>
              <p:cNvSpPr>
                <a:spLocks/>
              </p:cNvSpPr>
              <p:nvPr userDrawn="1"/>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3" name="Freeform 10"/>
              <p:cNvSpPr>
                <a:spLocks/>
              </p:cNvSpPr>
              <p:nvPr userDrawn="1"/>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4" name="Freeform 11"/>
              <p:cNvSpPr>
                <a:spLocks/>
              </p:cNvSpPr>
              <p:nvPr userDrawn="1"/>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5" name="Freeform 12"/>
              <p:cNvSpPr>
                <a:spLocks/>
              </p:cNvSpPr>
              <p:nvPr userDrawn="1"/>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6" name="Freeform 13"/>
              <p:cNvSpPr>
                <a:spLocks/>
              </p:cNvSpPr>
              <p:nvPr userDrawn="1"/>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7" name="Freeform 14"/>
              <p:cNvSpPr>
                <a:spLocks/>
              </p:cNvSpPr>
              <p:nvPr userDrawn="1"/>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8" name="Freeform 15"/>
              <p:cNvSpPr>
                <a:spLocks/>
              </p:cNvSpPr>
              <p:nvPr userDrawn="1"/>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9" name="Freeform 16"/>
              <p:cNvSpPr>
                <a:spLocks/>
              </p:cNvSpPr>
              <p:nvPr userDrawn="1"/>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0" name="Freeform 17"/>
              <p:cNvSpPr>
                <a:spLocks/>
              </p:cNvSpPr>
              <p:nvPr userDrawn="1"/>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1" name="Freeform 18"/>
              <p:cNvSpPr>
                <a:spLocks/>
              </p:cNvSpPr>
              <p:nvPr userDrawn="1"/>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2" name="Freeform 19"/>
              <p:cNvSpPr>
                <a:spLocks/>
              </p:cNvSpPr>
              <p:nvPr userDrawn="1"/>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3" name="Freeform 20"/>
              <p:cNvSpPr>
                <a:spLocks/>
              </p:cNvSpPr>
              <p:nvPr userDrawn="1"/>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4" name="Freeform 21"/>
              <p:cNvSpPr>
                <a:spLocks/>
              </p:cNvSpPr>
              <p:nvPr userDrawn="1"/>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5" name="Freeform 22"/>
              <p:cNvSpPr>
                <a:spLocks/>
              </p:cNvSpPr>
              <p:nvPr userDrawn="1"/>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6" name="Freeform 23"/>
              <p:cNvSpPr>
                <a:spLocks/>
              </p:cNvSpPr>
              <p:nvPr userDrawn="1"/>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7" name="Freeform 24"/>
              <p:cNvSpPr>
                <a:spLocks/>
              </p:cNvSpPr>
              <p:nvPr userDrawn="1"/>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8" name="Freeform 25"/>
              <p:cNvSpPr>
                <a:spLocks/>
              </p:cNvSpPr>
              <p:nvPr userDrawn="1"/>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9" name="Freeform 26"/>
              <p:cNvSpPr>
                <a:spLocks/>
              </p:cNvSpPr>
              <p:nvPr userDrawn="1"/>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0" name="Freeform 27"/>
              <p:cNvSpPr>
                <a:spLocks/>
              </p:cNvSpPr>
              <p:nvPr userDrawn="1"/>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1" name="Freeform 28"/>
              <p:cNvSpPr>
                <a:spLocks/>
              </p:cNvSpPr>
              <p:nvPr userDrawn="1"/>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2" name="Freeform 29"/>
              <p:cNvSpPr>
                <a:spLocks/>
              </p:cNvSpPr>
              <p:nvPr userDrawn="1"/>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3" name="Freeform 30"/>
              <p:cNvSpPr>
                <a:spLocks/>
              </p:cNvSpPr>
              <p:nvPr userDrawn="1"/>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4" name="Freeform 31"/>
              <p:cNvSpPr>
                <a:spLocks/>
              </p:cNvSpPr>
              <p:nvPr userDrawn="1"/>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5" name="Freeform 32"/>
              <p:cNvSpPr>
                <a:spLocks/>
              </p:cNvSpPr>
              <p:nvPr userDrawn="1"/>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6" name="Freeform 33"/>
              <p:cNvSpPr>
                <a:spLocks/>
              </p:cNvSpPr>
              <p:nvPr userDrawn="1"/>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7" name="Freeform 34"/>
              <p:cNvSpPr>
                <a:spLocks/>
              </p:cNvSpPr>
              <p:nvPr userDrawn="1"/>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8" name="Freeform 35"/>
              <p:cNvSpPr>
                <a:spLocks/>
              </p:cNvSpPr>
              <p:nvPr userDrawn="1"/>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9" name="Freeform 36"/>
              <p:cNvSpPr>
                <a:spLocks/>
              </p:cNvSpPr>
              <p:nvPr userDrawn="1"/>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0" name="Freeform 37"/>
              <p:cNvSpPr>
                <a:spLocks/>
              </p:cNvSpPr>
              <p:nvPr userDrawn="1"/>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1" name="Freeform 38"/>
              <p:cNvSpPr>
                <a:spLocks/>
              </p:cNvSpPr>
              <p:nvPr userDrawn="1"/>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2" name="Freeform 39"/>
              <p:cNvSpPr>
                <a:spLocks/>
              </p:cNvSpPr>
              <p:nvPr userDrawn="1"/>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3" name="Freeform 40"/>
              <p:cNvSpPr>
                <a:spLocks/>
              </p:cNvSpPr>
              <p:nvPr userDrawn="1"/>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4" name="Freeform 41"/>
              <p:cNvSpPr>
                <a:spLocks/>
              </p:cNvSpPr>
              <p:nvPr userDrawn="1"/>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5" name="Freeform 42"/>
              <p:cNvSpPr>
                <a:spLocks/>
              </p:cNvSpPr>
              <p:nvPr userDrawn="1"/>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6" name="Freeform 43"/>
              <p:cNvSpPr>
                <a:spLocks/>
              </p:cNvSpPr>
              <p:nvPr userDrawn="1"/>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7" name="Freeform 44"/>
              <p:cNvSpPr>
                <a:spLocks/>
              </p:cNvSpPr>
              <p:nvPr userDrawn="1"/>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8" name="Freeform 45"/>
              <p:cNvSpPr>
                <a:spLocks/>
              </p:cNvSpPr>
              <p:nvPr userDrawn="1"/>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9" name="Freeform 46"/>
              <p:cNvSpPr>
                <a:spLocks/>
              </p:cNvSpPr>
              <p:nvPr userDrawn="1"/>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0" name="Freeform 47"/>
              <p:cNvSpPr>
                <a:spLocks/>
              </p:cNvSpPr>
              <p:nvPr userDrawn="1"/>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1" name="Freeform 48"/>
              <p:cNvSpPr>
                <a:spLocks/>
              </p:cNvSpPr>
              <p:nvPr userDrawn="1"/>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2" name="Freeform 49"/>
              <p:cNvSpPr>
                <a:spLocks/>
              </p:cNvSpPr>
              <p:nvPr userDrawn="1"/>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3" name="Freeform 50"/>
              <p:cNvSpPr>
                <a:spLocks/>
              </p:cNvSpPr>
              <p:nvPr userDrawn="1"/>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4" name="Freeform 51"/>
              <p:cNvSpPr>
                <a:spLocks/>
              </p:cNvSpPr>
              <p:nvPr userDrawn="1"/>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5" name="Freeform 52"/>
              <p:cNvSpPr>
                <a:spLocks/>
              </p:cNvSpPr>
              <p:nvPr userDrawn="1"/>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6" name="Freeform 53"/>
              <p:cNvSpPr>
                <a:spLocks/>
              </p:cNvSpPr>
              <p:nvPr userDrawn="1"/>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7" name="Freeform 54"/>
              <p:cNvSpPr>
                <a:spLocks/>
              </p:cNvSpPr>
              <p:nvPr userDrawn="1"/>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8" name="Freeform 55"/>
              <p:cNvSpPr>
                <a:spLocks/>
              </p:cNvSpPr>
              <p:nvPr userDrawn="1"/>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9" name="Freeform 56"/>
              <p:cNvSpPr>
                <a:spLocks/>
              </p:cNvSpPr>
              <p:nvPr userDrawn="1"/>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0" name="Freeform 57"/>
              <p:cNvSpPr>
                <a:spLocks/>
              </p:cNvSpPr>
              <p:nvPr userDrawn="1"/>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1" name="Freeform 58"/>
              <p:cNvSpPr>
                <a:spLocks/>
              </p:cNvSpPr>
              <p:nvPr userDrawn="1"/>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2" name="Freeform 59"/>
              <p:cNvSpPr>
                <a:spLocks/>
              </p:cNvSpPr>
              <p:nvPr userDrawn="1"/>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3" name="Freeform 60"/>
              <p:cNvSpPr>
                <a:spLocks/>
              </p:cNvSpPr>
              <p:nvPr userDrawn="1"/>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4" name="Freeform 61"/>
              <p:cNvSpPr>
                <a:spLocks/>
              </p:cNvSpPr>
              <p:nvPr userDrawn="1"/>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5" name="Freeform 62"/>
              <p:cNvSpPr>
                <a:spLocks/>
              </p:cNvSpPr>
              <p:nvPr userDrawn="1"/>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6" name="Freeform 63"/>
              <p:cNvSpPr>
                <a:spLocks/>
              </p:cNvSpPr>
              <p:nvPr userDrawn="1"/>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7" name="Freeform 64"/>
              <p:cNvSpPr>
                <a:spLocks/>
              </p:cNvSpPr>
              <p:nvPr userDrawn="1"/>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8" name="Freeform 65"/>
              <p:cNvSpPr>
                <a:spLocks/>
              </p:cNvSpPr>
              <p:nvPr userDrawn="1"/>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9" name="Freeform 66"/>
              <p:cNvSpPr>
                <a:spLocks/>
              </p:cNvSpPr>
              <p:nvPr userDrawn="1"/>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0" name="Freeform 67"/>
              <p:cNvSpPr>
                <a:spLocks/>
              </p:cNvSpPr>
              <p:nvPr userDrawn="1"/>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1" name="Freeform 68"/>
              <p:cNvSpPr>
                <a:spLocks/>
              </p:cNvSpPr>
              <p:nvPr userDrawn="1"/>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2" name="Freeform 69"/>
              <p:cNvSpPr>
                <a:spLocks/>
              </p:cNvSpPr>
              <p:nvPr userDrawn="1"/>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3" name="Freeform 70"/>
              <p:cNvSpPr>
                <a:spLocks/>
              </p:cNvSpPr>
              <p:nvPr userDrawn="1"/>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4" name="Freeform 71"/>
              <p:cNvSpPr>
                <a:spLocks/>
              </p:cNvSpPr>
              <p:nvPr userDrawn="1"/>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5" name="Freeform 72"/>
              <p:cNvSpPr>
                <a:spLocks/>
              </p:cNvSpPr>
              <p:nvPr userDrawn="1"/>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6" name="Freeform 73"/>
              <p:cNvSpPr>
                <a:spLocks/>
              </p:cNvSpPr>
              <p:nvPr userDrawn="1"/>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7" name="Freeform 74"/>
              <p:cNvSpPr>
                <a:spLocks/>
              </p:cNvSpPr>
              <p:nvPr userDrawn="1"/>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8" name="Freeform 75"/>
              <p:cNvSpPr>
                <a:spLocks/>
              </p:cNvSpPr>
              <p:nvPr userDrawn="1"/>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9" name="Freeform 76"/>
              <p:cNvSpPr>
                <a:spLocks/>
              </p:cNvSpPr>
              <p:nvPr userDrawn="1"/>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0" name="Freeform 77"/>
              <p:cNvSpPr>
                <a:spLocks/>
              </p:cNvSpPr>
              <p:nvPr userDrawn="1"/>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1" name="Freeform 78"/>
              <p:cNvSpPr>
                <a:spLocks/>
              </p:cNvSpPr>
              <p:nvPr userDrawn="1"/>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2" name="Freeform 79"/>
              <p:cNvSpPr>
                <a:spLocks/>
              </p:cNvSpPr>
              <p:nvPr userDrawn="1"/>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3" name="Freeform 80"/>
              <p:cNvSpPr>
                <a:spLocks/>
              </p:cNvSpPr>
              <p:nvPr userDrawn="1"/>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4" name="Freeform 81"/>
              <p:cNvSpPr>
                <a:spLocks/>
              </p:cNvSpPr>
              <p:nvPr userDrawn="1"/>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5" name="Freeform 82"/>
              <p:cNvSpPr>
                <a:spLocks/>
              </p:cNvSpPr>
              <p:nvPr userDrawn="1"/>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6" name="Freeform 83"/>
              <p:cNvSpPr>
                <a:spLocks/>
              </p:cNvSpPr>
              <p:nvPr userDrawn="1"/>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7" name="Freeform 84"/>
              <p:cNvSpPr>
                <a:spLocks/>
              </p:cNvSpPr>
              <p:nvPr userDrawn="1"/>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8" name="Freeform 85"/>
              <p:cNvSpPr>
                <a:spLocks/>
              </p:cNvSpPr>
              <p:nvPr userDrawn="1"/>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9" name="Freeform 86"/>
              <p:cNvSpPr>
                <a:spLocks/>
              </p:cNvSpPr>
              <p:nvPr userDrawn="1"/>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0" name="Freeform 87"/>
              <p:cNvSpPr>
                <a:spLocks/>
              </p:cNvSpPr>
              <p:nvPr userDrawn="1"/>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1" name="Freeform 88"/>
              <p:cNvSpPr>
                <a:spLocks/>
              </p:cNvSpPr>
              <p:nvPr userDrawn="1"/>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2" name="Freeform 89"/>
              <p:cNvSpPr>
                <a:spLocks/>
              </p:cNvSpPr>
              <p:nvPr userDrawn="1"/>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3" name="Freeform 90"/>
              <p:cNvSpPr>
                <a:spLocks/>
              </p:cNvSpPr>
              <p:nvPr userDrawn="1"/>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4" name="Freeform 91"/>
              <p:cNvSpPr>
                <a:spLocks/>
              </p:cNvSpPr>
              <p:nvPr userDrawn="1"/>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5" name="Freeform 92"/>
              <p:cNvSpPr>
                <a:spLocks/>
              </p:cNvSpPr>
              <p:nvPr userDrawn="1"/>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6" name="Freeform 93"/>
              <p:cNvSpPr>
                <a:spLocks/>
              </p:cNvSpPr>
              <p:nvPr userDrawn="1"/>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7" name="Freeform 94"/>
              <p:cNvSpPr>
                <a:spLocks/>
              </p:cNvSpPr>
              <p:nvPr userDrawn="1"/>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8" name="Freeform 95"/>
              <p:cNvSpPr>
                <a:spLocks/>
              </p:cNvSpPr>
              <p:nvPr userDrawn="1"/>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9" name="Freeform 96"/>
              <p:cNvSpPr>
                <a:spLocks/>
              </p:cNvSpPr>
              <p:nvPr userDrawn="1"/>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0" name="Freeform 97"/>
              <p:cNvSpPr>
                <a:spLocks/>
              </p:cNvSpPr>
              <p:nvPr userDrawn="1"/>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1" name="Freeform 98"/>
              <p:cNvSpPr>
                <a:spLocks/>
              </p:cNvSpPr>
              <p:nvPr userDrawn="1"/>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2" name="Freeform 99"/>
              <p:cNvSpPr>
                <a:spLocks/>
              </p:cNvSpPr>
              <p:nvPr userDrawn="1"/>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3" name="Freeform 100"/>
              <p:cNvSpPr>
                <a:spLocks/>
              </p:cNvSpPr>
              <p:nvPr userDrawn="1"/>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4" name="Freeform 101"/>
              <p:cNvSpPr>
                <a:spLocks/>
              </p:cNvSpPr>
              <p:nvPr userDrawn="1"/>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5" name="Freeform 102"/>
              <p:cNvSpPr>
                <a:spLocks/>
              </p:cNvSpPr>
              <p:nvPr userDrawn="1"/>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6" name="Freeform 103"/>
              <p:cNvSpPr>
                <a:spLocks/>
              </p:cNvSpPr>
              <p:nvPr userDrawn="1"/>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7" name="Freeform 104"/>
              <p:cNvSpPr>
                <a:spLocks/>
              </p:cNvSpPr>
              <p:nvPr userDrawn="1"/>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8" name="Freeform 105"/>
              <p:cNvSpPr>
                <a:spLocks/>
              </p:cNvSpPr>
              <p:nvPr userDrawn="1"/>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9" name="Freeform 106"/>
              <p:cNvSpPr>
                <a:spLocks/>
              </p:cNvSpPr>
              <p:nvPr userDrawn="1"/>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0" name="Freeform 107"/>
              <p:cNvSpPr>
                <a:spLocks/>
              </p:cNvSpPr>
              <p:nvPr userDrawn="1"/>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1" name="Freeform 108"/>
              <p:cNvSpPr>
                <a:spLocks/>
              </p:cNvSpPr>
              <p:nvPr userDrawn="1"/>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2" name="Freeform 109"/>
              <p:cNvSpPr>
                <a:spLocks/>
              </p:cNvSpPr>
              <p:nvPr userDrawn="1"/>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3" name="Freeform 110"/>
              <p:cNvSpPr>
                <a:spLocks/>
              </p:cNvSpPr>
              <p:nvPr userDrawn="1"/>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4" name="Freeform 111"/>
              <p:cNvSpPr>
                <a:spLocks/>
              </p:cNvSpPr>
              <p:nvPr userDrawn="1"/>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5" name="Freeform 112"/>
              <p:cNvSpPr>
                <a:spLocks/>
              </p:cNvSpPr>
              <p:nvPr userDrawn="1"/>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6" name="Freeform 113"/>
              <p:cNvSpPr>
                <a:spLocks/>
              </p:cNvSpPr>
              <p:nvPr userDrawn="1"/>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7" name="Freeform 114"/>
              <p:cNvSpPr>
                <a:spLocks/>
              </p:cNvSpPr>
              <p:nvPr userDrawn="1"/>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8" name="Freeform 115"/>
              <p:cNvSpPr>
                <a:spLocks/>
              </p:cNvSpPr>
              <p:nvPr userDrawn="1"/>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9" name="Freeform 116"/>
              <p:cNvSpPr>
                <a:spLocks/>
              </p:cNvSpPr>
              <p:nvPr userDrawn="1"/>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0" name="Freeform 117"/>
              <p:cNvSpPr>
                <a:spLocks/>
              </p:cNvSpPr>
              <p:nvPr userDrawn="1"/>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1" name="Freeform 118"/>
              <p:cNvSpPr>
                <a:spLocks/>
              </p:cNvSpPr>
              <p:nvPr userDrawn="1"/>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2" name="Freeform 119"/>
              <p:cNvSpPr>
                <a:spLocks/>
              </p:cNvSpPr>
              <p:nvPr userDrawn="1"/>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3" name="Freeform 120"/>
              <p:cNvSpPr>
                <a:spLocks/>
              </p:cNvSpPr>
              <p:nvPr userDrawn="1"/>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4" name="Freeform 121"/>
              <p:cNvSpPr>
                <a:spLocks/>
              </p:cNvSpPr>
              <p:nvPr userDrawn="1"/>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5" name="Freeform 122"/>
              <p:cNvSpPr>
                <a:spLocks/>
              </p:cNvSpPr>
              <p:nvPr userDrawn="1"/>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6" name="Freeform 123"/>
              <p:cNvSpPr>
                <a:spLocks/>
              </p:cNvSpPr>
              <p:nvPr userDrawn="1"/>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7" name="Freeform 124"/>
              <p:cNvSpPr>
                <a:spLocks/>
              </p:cNvSpPr>
              <p:nvPr userDrawn="1"/>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8" name="Freeform 125"/>
              <p:cNvSpPr>
                <a:spLocks/>
              </p:cNvSpPr>
              <p:nvPr userDrawn="1"/>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9" name="Freeform 126"/>
              <p:cNvSpPr>
                <a:spLocks/>
              </p:cNvSpPr>
              <p:nvPr userDrawn="1"/>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0" name="Freeform 127"/>
              <p:cNvSpPr>
                <a:spLocks/>
              </p:cNvSpPr>
              <p:nvPr userDrawn="1"/>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1" name="Freeform 128"/>
              <p:cNvSpPr>
                <a:spLocks/>
              </p:cNvSpPr>
              <p:nvPr userDrawn="1"/>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2" name="Freeform 129"/>
              <p:cNvSpPr>
                <a:spLocks/>
              </p:cNvSpPr>
              <p:nvPr userDrawn="1"/>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3" name="Freeform 130"/>
              <p:cNvSpPr>
                <a:spLocks/>
              </p:cNvSpPr>
              <p:nvPr userDrawn="1"/>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4" name="Freeform 131"/>
              <p:cNvSpPr>
                <a:spLocks/>
              </p:cNvSpPr>
              <p:nvPr userDrawn="1"/>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5" name="Freeform 132"/>
              <p:cNvSpPr>
                <a:spLocks/>
              </p:cNvSpPr>
              <p:nvPr userDrawn="1"/>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6" name="Freeform 133"/>
              <p:cNvSpPr>
                <a:spLocks/>
              </p:cNvSpPr>
              <p:nvPr userDrawn="1"/>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7" name="Freeform 134"/>
              <p:cNvSpPr>
                <a:spLocks/>
              </p:cNvSpPr>
              <p:nvPr userDrawn="1"/>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8" name="Freeform 135"/>
              <p:cNvSpPr>
                <a:spLocks/>
              </p:cNvSpPr>
              <p:nvPr userDrawn="1"/>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9" name="Freeform 136"/>
              <p:cNvSpPr>
                <a:spLocks/>
              </p:cNvSpPr>
              <p:nvPr userDrawn="1"/>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0" name="Freeform 137"/>
              <p:cNvSpPr>
                <a:spLocks/>
              </p:cNvSpPr>
              <p:nvPr userDrawn="1"/>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1" name="Freeform 138"/>
              <p:cNvSpPr>
                <a:spLocks/>
              </p:cNvSpPr>
              <p:nvPr userDrawn="1"/>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2" name="Freeform 139"/>
              <p:cNvSpPr>
                <a:spLocks/>
              </p:cNvSpPr>
              <p:nvPr userDrawn="1"/>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3" name="Freeform 140"/>
              <p:cNvSpPr>
                <a:spLocks/>
              </p:cNvSpPr>
              <p:nvPr userDrawn="1"/>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4" name="Freeform 141"/>
              <p:cNvSpPr>
                <a:spLocks/>
              </p:cNvSpPr>
              <p:nvPr userDrawn="1"/>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5" name="Freeform 142"/>
              <p:cNvSpPr>
                <a:spLocks/>
              </p:cNvSpPr>
              <p:nvPr userDrawn="1"/>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6" name="Freeform 143"/>
              <p:cNvSpPr>
                <a:spLocks/>
              </p:cNvSpPr>
              <p:nvPr userDrawn="1"/>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7" name="Freeform 144"/>
              <p:cNvSpPr>
                <a:spLocks/>
              </p:cNvSpPr>
              <p:nvPr userDrawn="1"/>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8" name="Freeform 145"/>
              <p:cNvSpPr>
                <a:spLocks/>
              </p:cNvSpPr>
              <p:nvPr userDrawn="1"/>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9" name="Freeform 146"/>
              <p:cNvSpPr>
                <a:spLocks/>
              </p:cNvSpPr>
              <p:nvPr userDrawn="1"/>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0" name="Freeform 147"/>
              <p:cNvSpPr>
                <a:spLocks/>
              </p:cNvSpPr>
              <p:nvPr userDrawn="1"/>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1" name="Freeform 148"/>
              <p:cNvSpPr>
                <a:spLocks/>
              </p:cNvSpPr>
              <p:nvPr userDrawn="1"/>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2" name="Freeform 149"/>
              <p:cNvSpPr>
                <a:spLocks/>
              </p:cNvSpPr>
              <p:nvPr userDrawn="1"/>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3" name="Freeform 150"/>
              <p:cNvSpPr>
                <a:spLocks/>
              </p:cNvSpPr>
              <p:nvPr userDrawn="1"/>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4" name="Freeform 151"/>
              <p:cNvSpPr>
                <a:spLocks/>
              </p:cNvSpPr>
              <p:nvPr userDrawn="1"/>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5" name="Freeform 152"/>
              <p:cNvSpPr>
                <a:spLocks/>
              </p:cNvSpPr>
              <p:nvPr userDrawn="1"/>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6" name="Freeform 153"/>
              <p:cNvSpPr>
                <a:spLocks/>
              </p:cNvSpPr>
              <p:nvPr userDrawn="1"/>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7" name="Freeform 154"/>
              <p:cNvSpPr>
                <a:spLocks/>
              </p:cNvSpPr>
              <p:nvPr userDrawn="1"/>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8" name="Freeform 155"/>
              <p:cNvSpPr>
                <a:spLocks/>
              </p:cNvSpPr>
              <p:nvPr userDrawn="1"/>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9" name="Freeform 156"/>
              <p:cNvSpPr>
                <a:spLocks/>
              </p:cNvSpPr>
              <p:nvPr userDrawn="1"/>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0" name="Freeform 157"/>
              <p:cNvSpPr>
                <a:spLocks/>
              </p:cNvSpPr>
              <p:nvPr userDrawn="1"/>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1" name="Freeform 158"/>
              <p:cNvSpPr>
                <a:spLocks/>
              </p:cNvSpPr>
              <p:nvPr userDrawn="1"/>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2" name="Freeform 159"/>
              <p:cNvSpPr>
                <a:spLocks/>
              </p:cNvSpPr>
              <p:nvPr userDrawn="1"/>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3" name="Freeform 160"/>
              <p:cNvSpPr>
                <a:spLocks/>
              </p:cNvSpPr>
              <p:nvPr userDrawn="1"/>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4" name="Freeform 161"/>
              <p:cNvSpPr>
                <a:spLocks/>
              </p:cNvSpPr>
              <p:nvPr userDrawn="1"/>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5" name="Freeform 162"/>
              <p:cNvSpPr>
                <a:spLocks/>
              </p:cNvSpPr>
              <p:nvPr userDrawn="1"/>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6" name="Freeform 163"/>
              <p:cNvSpPr>
                <a:spLocks/>
              </p:cNvSpPr>
              <p:nvPr userDrawn="1"/>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7" name="Freeform 164"/>
              <p:cNvSpPr>
                <a:spLocks/>
              </p:cNvSpPr>
              <p:nvPr userDrawn="1"/>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8" name="Freeform 165"/>
              <p:cNvSpPr>
                <a:spLocks/>
              </p:cNvSpPr>
              <p:nvPr userDrawn="1"/>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9" name="Freeform 166"/>
              <p:cNvSpPr>
                <a:spLocks/>
              </p:cNvSpPr>
              <p:nvPr userDrawn="1"/>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0" name="Freeform 167"/>
              <p:cNvSpPr>
                <a:spLocks/>
              </p:cNvSpPr>
              <p:nvPr userDrawn="1"/>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1" name="Freeform 168"/>
              <p:cNvSpPr>
                <a:spLocks/>
              </p:cNvSpPr>
              <p:nvPr userDrawn="1"/>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2" name="Freeform 169"/>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3" name="Freeform 170"/>
              <p:cNvSpPr>
                <a:spLocks/>
              </p:cNvSpPr>
              <p:nvPr userDrawn="1"/>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4" name="Freeform 171"/>
              <p:cNvSpPr>
                <a:spLocks/>
              </p:cNvSpPr>
              <p:nvPr userDrawn="1"/>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5" name="Freeform 172"/>
              <p:cNvSpPr>
                <a:spLocks/>
              </p:cNvSpPr>
              <p:nvPr userDrawn="1"/>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6" name="Freeform 173"/>
              <p:cNvSpPr>
                <a:spLocks/>
              </p:cNvSpPr>
              <p:nvPr userDrawn="1"/>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7" name="Freeform 174"/>
              <p:cNvSpPr>
                <a:spLocks/>
              </p:cNvSpPr>
              <p:nvPr userDrawn="1"/>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8" name="Freeform 175"/>
              <p:cNvSpPr>
                <a:spLocks/>
              </p:cNvSpPr>
              <p:nvPr userDrawn="1"/>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9" name="Freeform 176"/>
              <p:cNvSpPr>
                <a:spLocks/>
              </p:cNvSpPr>
              <p:nvPr userDrawn="1"/>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0" name="Freeform 177"/>
              <p:cNvSpPr>
                <a:spLocks/>
              </p:cNvSpPr>
              <p:nvPr userDrawn="1"/>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1" name="Freeform 178"/>
              <p:cNvSpPr>
                <a:spLocks/>
              </p:cNvSpPr>
              <p:nvPr userDrawn="1"/>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2" name="Freeform 179"/>
              <p:cNvSpPr>
                <a:spLocks/>
              </p:cNvSpPr>
              <p:nvPr userDrawn="1"/>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3" name="Freeform 180"/>
              <p:cNvSpPr>
                <a:spLocks/>
              </p:cNvSpPr>
              <p:nvPr userDrawn="1"/>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4" name="Freeform 181"/>
              <p:cNvSpPr>
                <a:spLocks/>
              </p:cNvSpPr>
              <p:nvPr userDrawn="1"/>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5" name="Freeform 182"/>
              <p:cNvSpPr>
                <a:spLocks/>
              </p:cNvSpPr>
              <p:nvPr userDrawn="1"/>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6" name="Freeform 183"/>
              <p:cNvSpPr>
                <a:spLocks/>
              </p:cNvSpPr>
              <p:nvPr userDrawn="1"/>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7" name="Freeform 184"/>
              <p:cNvSpPr>
                <a:spLocks/>
              </p:cNvSpPr>
              <p:nvPr userDrawn="1"/>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8" name="Freeform 185"/>
              <p:cNvSpPr>
                <a:spLocks/>
              </p:cNvSpPr>
              <p:nvPr userDrawn="1"/>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9" name="Freeform 186"/>
              <p:cNvSpPr>
                <a:spLocks/>
              </p:cNvSpPr>
              <p:nvPr userDrawn="1"/>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0" name="Freeform 187"/>
              <p:cNvSpPr>
                <a:spLocks/>
              </p:cNvSpPr>
              <p:nvPr userDrawn="1"/>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1" name="Freeform 188"/>
              <p:cNvSpPr>
                <a:spLocks/>
              </p:cNvSpPr>
              <p:nvPr userDrawn="1"/>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2" name="Freeform 189"/>
              <p:cNvSpPr>
                <a:spLocks/>
              </p:cNvSpPr>
              <p:nvPr userDrawn="1"/>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3" name="Freeform 190"/>
              <p:cNvSpPr>
                <a:spLocks/>
              </p:cNvSpPr>
              <p:nvPr userDrawn="1"/>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4" name="Freeform 191"/>
              <p:cNvSpPr>
                <a:spLocks/>
              </p:cNvSpPr>
              <p:nvPr userDrawn="1"/>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5" name="Freeform 192"/>
              <p:cNvSpPr>
                <a:spLocks/>
              </p:cNvSpPr>
              <p:nvPr userDrawn="1"/>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6" name="Freeform 193"/>
              <p:cNvSpPr>
                <a:spLocks/>
              </p:cNvSpPr>
              <p:nvPr userDrawn="1"/>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7" name="Freeform 194"/>
              <p:cNvSpPr>
                <a:spLocks/>
              </p:cNvSpPr>
              <p:nvPr userDrawn="1"/>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8" name="Freeform 195"/>
              <p:cNvSpPr>
                <a:spLocks/>
              </p:cNvSpPr>
              <p:nvPr userDrawn="1"/>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9" name="Freeform 196"/>
              <p:cNvSpPr>
                <a:spLocks/>
              </p:cNvSpPr>
              <p:nvPr userDrawn="1"/>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0" name="Freeform 197"/>
              <p:cNvSpPr>
                <a:spLocks/>
              </p:cNvSpPr>
              <p:nvPr userDrawn="1"/>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1" name="Freeform 198"/>
              <p:cNvSpPr>
                <a:spLocks/>
              </p:cNvSpPr>
              <p:nvPr userDrawn="1"/>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2" name="Freeform 199"/>
              <p:cNvSpPr>
                <a:spLocks/>
              </p:cNvSpPr>
              <p:nvPr userDrawn="1"/>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3" name="Freeform 200"/>
              <p:cNvSpPr>
                <a:spLocks/>
              </p:cNvSpPr>
              <p:nvPr userDrawn="1"/>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4" name="Freeform 201"/>
              <p:cNvSpPr>
                <a:spLocks/>
              </p:cNvSpPr>
              <p:nvPr userDrawn="1"/>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5" name="Freeform 202"/>
              <p:cNvSpPr>
                <a:spLocks/>
              </p:cNvSpPr>
              <p:nvPr userDrawn="1"/>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6" name="Freeform 203"/>
              <p:cNvSpPr>
                <a:spLocks/>
              </p:cNvSpPr>
              <p:nvPr userDrawn="1"/>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7" name="Freeform 204"/>
              <p:cNvSpPr>
                <a:spLocks/>
              </p:cNvSpPr>
              <p:nvPr userDrawn="1"/>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2" name="Group 406"/>
            <p:cNvGrpSpPr>
              <a:grpSpLocks/>
            </p:cNvGrpSpPr>
            <p:nvPr userDrawn="1"/>
          </p:nvGrpSpPr>
          <p:grpSpPr bwMode="auto">
            <a:xfrm>
              <a:off x="1497" y="565"/>
              <a:ext cx="3794" cy="2313"/>
              <a:chOff x="1497" y="565"/>
              <a:chExt cx="3794" cy="2313"/>
            </a:xfrm>
            <a:grpFill/>
          </p:grpSpPr>
          <p:sp>
            <p:nvSpPr>
              <p:cNvPr id="228" name="Freeform 206"/>
              <p:cNvSpPr>
                <a:spLocks/>
              </p:cNvSpPr>
              <p:nvPr userDrawn="1"/>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9" name="Freeform 207"/>
              <p:cNvSpPr>
                <a:spLocks/>
              </p:cNvSpPr>
              <p:nvPr userDrawn="1"/>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0" name="Freeform 208"/>
              <p:cNvSpPr>
                <a:spLocks/>
              </p:cNvSpPr>
              <p:nvPr userDrawn="1"/>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1" name="Freeform 209"/>
              <p:cNvSpPr>
                <a:spLocks/>
              </p:cNvSpPr>
              <p:nvPr userDrawn="1"/>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2" name="Freeform 210"/>
              <p:cNvSpPr>
                <a:spLocks/>
              </p:cNvSpPr>
              <p:nvPr userDrawn="1"/>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3" name="Freeform 211"/>
              <p:cNvSpPr>
                <a:spLocks/>
              </p:cNvSpPr>
              <p:nvPr userDrawn="1"/>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4" name="Freeform 212"/>
              <p:cNvSpPr>
                <a:spLocks/>
              </p:cNvSpPr>
              <p:nvPr userDrawn="1"/>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5" name="Freeform 213"/>
              <p:cNvSpPr>
                <a:spLocks/>
              </p:cNvSpPr>
              <p:nvPr userDrawn="1"/>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6" name="Freeform 214"/>
              <p:cNvSpPr>
                <a:spLocks/>
              </p:cNvSpPr>
              <p:nvPr userDrawn="1"/>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7" name="Freeform 215"/>
              <p:cNvSpPr>
                <a:spLocks/>
              </p:cNvSpPr>
              <p:nvPr userDrawn="1"/>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8" name="Freeform 216"/>
              <p:cNvSpPr>
                <a:spLocks/>
              </p:cNvSpPr>
              <p:nvPr userDrawn="1"/>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9" name="Freeform 217"/>
              <p:cNvSpPr>
                <a:spLocks/>
              </p:cNvSpPr>
              <p:nvPr userDrawn="1"/>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0" name="Freeform 218"/>
              <p:cNvSpPr>
                <a:spLocks/>
              </p:cNvSpPr>
              <p:nvPr userDrawn="1"/>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1" name="Freeform 219"/>
              <p:cNvSpPr>
                <a:spLocks/>
              </p:cNvSpPr>
              <p:nvPr userDrawn="1"/>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2" name="Freeform 220"/>
              <p:cNvSpPr>
                <a:spLocks/>
              </p:cNvSpPr>
              <p:nvPr userDrawn="1"/>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3" name="Freeform 221"/>
              <p:cNvSpPr>
                <a:spLocks/>
              </p:cNvSpPr>
              <p:nvPr userDrawn="1"/>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4" name="Freeform 222"/>
              <p:cNvSpPr>
                <a:spLocks/>
              </p:cNvSpPr>
              <p:nvPr userDrawn="1"/>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5" name="Freeform 223"/>
              <p:cNvSpPr>
                <a:spLocks/>
              </p:cNvSpPr>
              <p:nvPr userDrawn="1"/>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6" name="Freeform 224"/>
              <p:cNvSpPr>
                <a:spLocks/>
              </p:cNvSpPr>
              <p:nvPr userDrawn="1"/>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7" name="Freeform 225"/>
              <p:cNvSpPr>
                <a:spLocks/>
              </p:cNvSpPr>
              <p:nvPr userDrawn="1"/>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8" name="Freeform 226"/>
              <p:cNvSpPr>
                <a:spLocks/>
              </p:cNvSpPr>
              <p:nvPr userDrawn="1"/>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9" name="Freeform 227"/>
              <p:cNvSpPr>
                <a:spLocks/>
              </p:cNvSpPr>
              <p:nvPr userDrawn="1"/>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0" name="Freeform 228"/>
              <p:cNvSpPr>
                <a:spLocks/>
              </p:cNvSpPr>
              <p:nvPr userDrawn="1"/>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1" name="Freeform 229"/>
              <p:cNvSpPr>
                <a:spLocks/>
              </p:cNvSpPr>
              <p:nvPr userDrawn="1"/>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2" name="Freeform 230"/>
              <p:cNvSpPr>
                <a:spLocks/>
              </p:cNvSpPr>
              <p:nvPr userDrawn="1"/>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3" name="Freeform 231"/>
              <p:cNvSpPr>
                <a:spLocks/>
              </p:cNvSpPr>
              <p:nvPr userDrawn="1"/>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4" name="Freeform 232"/>
              <p:cNvSpPr>
                <a:spLocks/>
              </p:cNvSpPr>
              <p:nvPr userDrawn="1"/>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5" name="Freeform 233"/>
              <p:cNvSpPr>
                <a:spLocks/>
              </p:cNvSpPr>
              <p:nvPr userDrawn="1"/>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6" name="Freeform 234"/>
              <p:cNvSpPr>
                <a:spLocks/>
              </p:cNvSpPr>
              <p:nvPr userDrawn="1"/>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7" name="Freeform 235"/>
              <p:cNvSpPr>
                <a:spLocks/>
              </p:cNvSpPr>
              <p:nvPr userDrawn="1"/>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8" name="Freeform 236"/>
              <p:cNvSpPr>
                <a:spLocks/>
              </p:cNvSpPr>
              <p:nvPr userDrawn="1"/>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9" name="Freeform 237"/>
              <p:cNvSpPr>
                <a:spLocks/>
              </p:cNvSpPr>
              <p:nvPr userDrawn="1"/>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0" name="Freeform 238"/>
              <p:cNvSpPr>
                <a:spLocks/>
              </p:cNvSpPr>
              <p:nvPr userDrawn="1"/>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1" name="Freeform 239"/>
              <p:cNvSpPr>
                <a:spLocks/>
              </p:cNvSpPr>
              <p:nvPr userDrawn="1"/>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2" name="Freeform 240"/>
              <p:cNvSpPr>
                <a:spLocks/>
              </p:cNvSpPr>
              <p:nvPr userDrawn="1"/>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3" name="Freeform 241"/>
              <p:cNvSpPr>
                <a:spLocks/>
              </p:cNvSpPr>
              <p:nvPr userDrawn="1"/>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4" name="Freeform 242"/>
              <p:cNvSpPr>
                <a:spLocks/>
              </p:cNvSpPr>
              <p:nvPr userDrawn="1"/>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5" name="Freeform 243"/>
              <p:cNvSpPr>
                <a:spLocks/>
              </p:cNvSpPr>
              <p:nvPr userDrawn="1"/>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6" name="Freeform 244"/>
              <p:cNvSpPr>
                <a:spLocks/>
              </p:cNvSpPr>
              <p:nvPr userDrawn="1"/>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7" name="Freeform 245"/>
              <p:cNvSpPr>
                <a:spLocks/>
              </p:cNvSpPr>
              <p:nvPr userDrawn="1"/>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8" name="Freeform 246"/>
              <p:cNvSpPr>
                <a:spLocks/>
              </p:cNvSpPr>
              <p:nvPr userDrawn="1"/>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9" name="Freeform 247"/>
              <p:cNvSpPr>
                <a:spLocks/>
              </p:cNvSpPr>
              <p:nvPr userDrawn="1"/>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0" name="Freeform 248"/>
              <p:cNvSpPr>
                <a:spLocks/>
              </p:cNvSpPr>
              <p:nvPr userDrawn="1"/>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1" name="Freeform 249"/>
              <p:cNvSpPr>
                <a:spLocks/>
              </p:cNvSpPr>
              <p:nvPr userDrawn="1"/>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2" name="Freeform 250"/>
              <p:cNvSpPr>
                <a:spLocks/>
              </p:cNvSpPr>
              <p:nvPr userDrawn="1"/>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3" name="Freeform 251"/>
              <p:cNvSpPr>
                <a:spLocks/>
              </p:cNvSpPr>
              <p:nvPr userDrawn="1"/>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4" name="Freeform 252"/>
              <p:cNvSpPr>
                <a:spLocks/>
              </p:cNvSpPr>
              <p:nvPr userDrawn="1"/>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5" name="Freeform 253"/>
              <p:cNvSpPr>
                <a:spLocks/>
              </p:cNvSpPr>
              <p:nvPr userDrawn="1"/>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6" name="Freeform 254"/>
              <p:cNvSpPr>
                <a:spLocks/>
              </p:cNvSpPr>
              <p:nvPr userDrawn="1"/>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7" name="Freeform 255"/>
              <p:cNvSpPr>
                <a:spLocks/>
              </p:cNvSpPr>
              <p:nvPr userDrawn="1"/>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8" name="Freeform 256"/>
              <p:cNvSpPr>
                <a:spLocks/>
              </p:cNvSpPr>
              <p:nvPr userDrawn="1"/>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9" name="Freeform 257"/>
              <p:cNvSpPr>
                <a:spLocks/>
              </p:cNvSpPr>
              <p:nvPr userDrawn="1"/>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0" name="Freeform 258"/>
              <p:cNvSpPr>
                <a:spLocks/>
              </p:cNvSpPr>
              <p:nvPr userDrawn="1"/>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1" name="Freeform 259"/>
              <p:cNvSpPr>
                <a:spLocks/>
              </p:cNvSpPr>
              <p:nvPr userDrawn="1"/>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2" name="Freeform 260"/>
              <p:cNvSpPr>
                <a:spLocks/>
              </p:cNvSpPr>
              <p:nvPr userDrawn="1"/>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3" name="Freeform 261"/>
              <p:cNvSpPr>
                <a:spLocks/>
              </p:cNvSpPr>
              <p:nvPr userDrawn="1"/>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4" name="Freeform 262"/>
              <p:cNvSpPr>
                <a:spLocks/>
              </p:cNvSpPr>
              <p:nvPr userDrawn="1"/>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5" name="Freeform 263"/>
              <p:cNvSpPr>
                <a:spLocks/>
              </p:cNvSpPr>
              <p:nvPr userDrawn="1"/>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6" name="Freeform 264"/>
              <p:cNvSpPr>
                <a:spLocks/>
              </p:cNvSpPr>
              <p:nvPr userDrawn="1"/>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7" name="Freeform 265"/>
              <p:cNvSpPr>
                <a:spLocks/>
              </p:cNvSpPr>
              <p:nvPr userDrawn="1"/>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8" name="Freeform 266"/>
              <p:cNvSpPr>
                <a:spLocks/>
              </p:cNvSpPr>
              <p:nvPr userDrawn="1"/>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89" name="Freeform 267"/>
              <p:cNvSpPr>
                <a:spLocks/>
              </p:cNvSpPr>
              <p:nvPr userDrawn="1"/>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0" name="Freeform 268"/>
              <p:cNvSpPr>
                <a:spLocks/>
              </p:cNvSpPr>
              <p:nvPr userDrawn="1"/>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1" name="Freeform 269"/>
              <p:cNvSpPr>
                <a:spLocks/>
              </p:cNvSpPr>
              <p:nvPr userDrawn="1"/>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2" name="Freeform 270"/>
              <p:cNvSpPr>
                <a:spLocks/>
              </p:cNvSpPr>
              <p:nvPr userDrawn="1"/>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3" name="Freeform 271"/>
              <p:cNvSpPr>
                <a:spLocks/>
              </p:cNvSpPr>
              <p:nvPr userDrawn="1"/>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4" name="Freeform 272"/>
              <p:cNvSpPr>
                <a:spLocks/>
              </p:cNvSpPr>
              <p:nvPr userDrawn="1"/>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5" name="Freeform 273"/>
              <p:cNvSpPr>
                <a:spLocks/>
              </p:cNvSpPr>
              <p:nvPr userDrawn="1"/>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6" name="Freeform 274"/>
              <p:cNvSpPr>
                <a:spLocks/>
              </p:cNvSpPr>
              <p:nvPr userDrawn="1"/>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7" name="Freeform 275"/>
              <p:cNvSpPr>
                <a:spLocks/>
              </p:cNvSpPr>
              <p:nvPr userDrawn="1"/>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8" name="Freeform 276"/>
              <p:cNvSpPr>
                <a:spLocks/>
              </p:cNvSpPr>
              <p:nvPr userDrawn="1"/>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9" name="Freeform 277"/>
              <p:cNvSpPr>
                <a:spLocks/>
              </p:cNvSpPr>
              <p:nvPr userDrawn="1"/>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0" name="Freeform 278"/>
              <p:cNvSpPr>
                <a:spLocks/>
              </p:cNvSpPr>
              <p:nvPr userDrawn="1"/>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1" name="Freeform 279"/>
              <p:cNvSpPr>
                <a:spLocks/>
              </p:cNvSpPr>
              <p:nvPr userDrawn="1"/>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2" name="Freeform 280"/>
              <p:cNvSpPr>
                <a:spLocks/>
              </p:cNvSpPr>
              <p:nvPr userDrawn="1"/>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3" name="Freeform 281"/>
              <p:cNvSpPr>
                <a:spLocks/>
              </p:cNvSpPr>
              <p:nvPr userDrawn="1"/>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4" name="Freeform 282"/>
              <p:cNvSpPr>
                <a:spLocks/>
              </p:cNvSpPr>
              <p:nvPr userDrawn="1"/>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5" name="Freeform 283"/>
              <p:cNvSpPr>
                <a:spLocks/>
              </p:cNvSpPr>
              <p:nvPr userDrawn="1"/>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6" name="Freeform 284"/>
              <p:cNvSpPr>
                <a:spLocks/>
              </p:cNvSpPr>
              <p:nvPr userDrawn="1"/>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7" name="Freeform 285"/>
              <p:cNvSpPr>
                <a:spLocks/>
              </p:cNvSpPr>
              <p:nvPr userDrawn="1"/>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8" name="Freeform 286"/>
              <p:cNvSpPr>
                <a:spLocks/>
              </p:cNvSpPr>
              <p:nvPr userDrawn="1"/>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9" name="Freeform 287"/>
              <p:cNvSpPr>
                <a:spLocks/>
              </p:cNvSpPr>
              <p:nvPr userDrawn="1"/>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0" name="Freeform 288"/>
              <p:cNvSpPr>
                <a:spLocks/>
              </p:cNvSpPr>
              <p:nvPr userDrawn="1"/>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1" name="Freeform 289"/>
              <p:cNvSpPr>
                <a:spLocks/>
              </p:cNvSpPr>
              <p:nvPr userDrawn="1"/>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2" name="Freeform 290"/>
              <p:cNvSpPr>
                <a:spLocks/>
              </p:cNvSpPr>
              <p:nvPr userDrawn="1"/>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3" name="Freeform 291"/>
              <p:cNvSpPr>
                <a:spLocks/>
              </p:cNvSpPr>
              <p:nvPr userDrawn="1"/>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4" name="Freeform 292"/>
              <p:cNvSpPr>
                <a:spLocks/>
              </p:cNvSpPr>
              <p:nvPr userDrawn="1"/>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5" name="Freeform 293"/>
              <p:cNvSpPr>
                <a:spLocks/>
              </p:cNvSpPr>
              <p:nvPr userDrawn="1"/>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6" name="Freeform 294"/>
              <p:cNvSpPr>
                <a:spLocks/>
              </p:cNvSpPr>
              <p:nvPr userDrawn="1"/>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7" name="Freeform 295"/>
              <p:cNvSpPr>
                <a:spLocks/>
              </p:cNvSpPr>
              <p:nvPr userDrawn="1"/>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8" name="Freeform 296"/>
              <p:cNvSpPr>
                <a:spLocks/>
              </p:cNvSpPr>
              <p:nvPr userDrawn="1"/>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9" name="Freeform 297"/>
              <p:cNvSpPr>
                <a:spLocks/>
              </p:cNvSpPr>
              <p:nvPr userDrawn="1"/>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0" name="Freeform 298"/>
              <p:cNvSpPr>
                <a:spLocks/>
              </p:cNvSpPr>
              <p:nvPr userDrawn="1"/>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1" name="Freeform 299"/>
              <p:cNvSpPr>
                <a:spLocks/>
              </p:cNvSpPr>
              <p:nvPr userDrawn="1"/>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2" name="Freeform 300"/>
              <p:cNvSpPr>
                <a:spLocks/>
              </p:cNvSpPr>
              <p:nvPr userDrawn="1"/>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3" name="Freeform 301"/>
              <p:cNvSpPr>
                <a:spLocks/>
              </p:cNvSpPr>
              <p:nvPr userDrawn="1"/>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4" name="Freeform 302"/>
              <p:cNvSpPr>
                <a:spLocks/>
              </p:cNvSpPr>
              <p:nvPr userDrawn="1"/>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5" name="Freeform 303"/>
              <p:cNvSpPr>
                <a:spLocks/>
              </p:cNvSpPr>
              <p:nvPr userDrawn="1"/>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6" name="Freeform 304"/>
              <p:cNvSpPr>
                <a:spLocks/>
              </p:cNvSpPr>
              <p:nvPr userDrawn="1"/>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7" name="Freeform 305"/>
              <p:cNvSpPr>
                <a:spLocks/>
              </p:cNvSpPr>
              <p:nvPr userDrawn="1"/>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8" name="Freeform 306"/>
              <p:cNvSpPr>
                <a:spLocks/>
              </p:cNvSpPr>
              <p:nvPr userDrawn="1"/>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9" name="Freeform 307"/>
              <p:cNvSpPr>
                <a:spLocks/>
              </p:cNvSpPr>
              <p:nvPr userDrawn="1"/>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0" name="Freeform 308"/>
              <p:cNvSpPr>
                <a:spLocks/>
              </p:cNvSpPr>
              <p:nvPr userDrawn="1"/>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1" name="Freeform 309"/>
              <p:cNvSpPr>
                <a:spLocks/>
              </p:cNvSpPr>
              <p:nvPr userDrawn="1"/>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2" name="Freeform 310"/>
              <p:cNvSpPr>
                <a:spLocks/>
              </p:cNvSpPr>
              <p:nvPr userDrawn="1"/>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3" name="Freeform 311"/>
              <p:cNvSpPr>
                <a:spLocks/>
              </p:cNvSpPr>
              <p:nvPr userDrawn="1"/>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4" name="Freeform 312"/>
              <p:cNvSpPr>
                <a:spLocks/>
              </p:cNvSpPr>
              <p:nvPr userDrawn="1"/>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5" name="Freeform 313"/>
              <p:cNvSpPr>
                <a:spLocks/>
              </p:cNvSpPr>
              <p:nvPr userDrawn="1"/>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6" name="Freeform 314"/>
              <p:cNvSpPr>
                <a:spLocks/>
              </p:cNvSpPr>
              <p:nvPr userDrawn="1"/>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7" name="Freeform 315"/>
              <p:cNvSpPr>
                <a:spLocks/>
              </p:cNvSpPr>
              <p:nvPr userDrawn="1"/>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8" name="Freeform 316"/>
              <p:cNvSpPr>
                <a:spLocks/>
              </p:cNvSpPr>
              <p:nvPr userDrawn="1"/>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9" name="Freeform 317"/>
              <p:cNvSpPr>
                <a:spLocks/>
              </p:cNvSpPr>
              <p:nvPr userDrawn="1"/>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0" name="Freeform 318"/>
              <p:cNvSpPr>
                <a:spLocks/>
              </p:cNvSpPr>
              <p:nvPr userDrawn="1"/>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1" name="Freeform 319"/>
              <p:cNvSpPr>
                <a:spLocks/>
              </p:cNvSpPr>
              <p:nvPr userDrawn="1"/>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2" name="Freeform 320"/>
              <p:cNvSpPr>
                <a:spLocks/>
              </p:cNvSpPr>
              <p:nvPr userDrawn="1"/>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3" name="Freeform 321"/>
              <p:cNvSpPr>
                <a:spLocks/>
              </p:cNvSpPr>
              <p:nvPr userDrawn="1"/>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4" name="Freeform 322"/>
              <p:cNvSpPr>
                <a:spLocks/>
              </p:cNvSpPr>
              <p:nvPr userDrawn="1"/>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5" name="Freeform 323"/>
              <p:cNvSpPr>
                <a:spLocks/>
              </p:cNvSpPr>
              <p:nvPr userDrawn="1"/>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6" name="Freeform 324"/>
              <p:cNvSpPr>
                <a:spLocks/>
              </p:cNvSpPr>
              <p:nvPr userDrawn="1"/>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7" name="Freeform 325"/>
              <p:cNvSpPr>
                <a:spLocks/>
              </p:cNvSpPr>
              <p:nvPr userDrawn="1"/>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8" name="Freeform 326"/>
              <p:cNvSpPr>
                <a:spLocks/>
              </p:cNvSpPr>
              <p:nvPr userDrawn="1"/>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9" name="Freeform 327"/>
              <p:cNvSpPr>
                <a:spLocks/>
              </p:cNvSpPr>
              <p:nvPr userDrawn="1"/>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0" name="Freeform 328"/>
              <p:cNvSpPr>
                <a:spLocks/>
              </p:cNvSpPr>
              <p:nvPr userDrawn="1"/>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1" name="Freeform 329"/>
              <p:cNvSpPr>
                <a:spLocks/>
              </p:cNvSpPr>
              <p:nvPr userDrawn="1"/>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2" name="Freeform 330"/>
              <p:cNvSpPr>
                <a:spLocks/>
              </p:cNvSpPr>
              <p:nvPr userDrawn="1"/>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3" name="Freeform 331"/>
              <p:cNvSpPr>
                <a:spLocks/>
              </p:cNvSpPr>
              <p:nvPr userDrawn="1"/>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4" name="Freeform 332"/>
              <p:cNvSpPr>
                <a:spLocks/>
              </p:cNvSpPr>
              <p:nvPr userDrawn="1"/>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5" name="Freeform 333"/>
              <p:cNvSpPr>
                <a:spLocks/>
              </p:cNvSpPr>
              <p:nvPr userDrawn="1"/>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6" name="Freeform 334"/>
              <p:cNvSpPr>
                <a:spLocks/>
              </p:cNvSpPr>
              <p:nvPr userDrawn="1"/>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7" name="Freeform 335"/>
              <p:cNvSpPr>
                <a:spLocks/>
              </p:cNvSpPr>
              <p:nvPr userDrawn="1"/>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8" name="Freeform 336"/>
              <p:cNvSpPr>
                <a:spLocks/>
              </p:cNvSpPr>
              <p:nvPr userDrawn="1"/>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9" name="Freeform 337"/>
              <p:cNvSpPr>
                <a:spLocks/>
              </p:cNvSpPr>
              <p:nvPr userDrawn="1"/>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0" name="Freeform 338"/>
              <p:cNvSpPr>
                <a:spLocks/>
              </p:cNvSpPr>
              <p:nvPr userDrawn="1"/>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1" name="Freeform 339"/>
              <p:cNvSpPr>
                <a:spLocks/>
              </p:cNvSpPr>
              <p:nvPr userDrawn="1"/>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2" name="Freeform 340"/>
              <p:cNvSpPr>
                <a:spLocks/>
              </p:cNvSpPr>
              <p:nvPr userDrawn="1"/>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3" name="Freeform 341"/>
              <p:cNvSpPr>
                <a:spLocks/>
              </p:cNvSpPr>
              <p:nvPr userDrawn="1"/>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4" name="Freeform 342"/>
              <p:cNvSpPr>
                <a:spLocks/>
              </p:cNvSpPr>
              <p:nvPr userDrawn="1"/>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5" name="Freeform 343"/>
              <p:cNvSpPr>
                <a:spLocks/>
              </p:cNvSpPr>
              <p:nvPr userDrawn="1"/>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6" name="Freeform 344"/>
              <p:cNvSpPr>
                <a:spLocks/>
              </p:cNvSpPr>
              <p:nvPr userDrawn="1"/>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7" name="Freeform 345"/>
              <p:cNvSpPr>
                <a:spLocks/>
              </p:cNvSpPr>
              <p:nvPr userDrawn="1"/>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8" name="Freeform 346"/>
              <p:cNvSpPr>
                <a:spLocks/>
              </p:cNvSpPr>
              <p:nvPr userDrawn="1"/>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9" name="Freeform 347"/>
              <p:cNvSpPr>
                <a:spLocks/>
              </p:cNvSpPr>
              <p:nvPr userDrawn="1"/>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0" name="Freeform 348"/>
              <p:cNvSpPr>
                <a:spLocks/>
              </p:cNvSpPr>
              <p:nvPr userDrawn="1"/>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1" name="Freeform 349"/>
              <p:cNvSpPr>
                <a:spLocks/>
              </p:cNvSpPr>
              <p:nvPr userDrawn="1"/>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2" name="Freeform 350"/>
              <p:cNvSpPr>
                <a:spLocks/>
              </p:cNvSpPr>
              <p:nvPr userDrawn="1"/>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3" name="Freeform 351"/>
              <p:cNvSpPr>
                <a:spLocks/>
              </p:cNvSpPr>
              <p:nvPr userDrawn="1"/>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4" name="Freeform 352"/>
              <p:cNvSpPr>
                <a:spLocks/>
              </p:cNvSpPr>
              <p:nvPr userDrawn="1"/>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5" name="Freeform 353"/>
              <p:cNvSpPr>
                <a:spLocks/>
              </p:cNvSpPr>
              <p:nvPr userDrawn="1"/>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6" name="Freeform 354"/>
              <p:cNvSpPr>
                <a:spLocks/>
              </p:cNvSpPr>
              <p:nvPr userDrawn="1"/>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7" name="Freeform 355"/>
              <p:cNvSpPr>
                <a:spLocks/>
              </p:cNvSpPr>
              <p:nvPr userDrawn="1"/>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8" name="Freeform 356"/>
              <p:cNvSpPr>
                <a:spLocks/>
              </p:cNvSpPr>
              <p:nvPr userDrawn="1"/>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9" name="Freeform 357"/>
              <p:cNvSpPr>
                <a:spLocks/>
              </p:cNvSpPr>
              <p:nvPr userDrawn="1"/>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0" name="Freeform 358"/>
              <p:cNvSpPr>
                <a:spLocks/>
              </p:cNvSpPr>
              <p:nvPr userDrawn="1"/>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1" name="Freeform 359"/>
              <p:cNvSpPr>
                <a:spLocks/>
              </p:cNvSpPr>
              <p:nvPr userDrawn="1"/>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2" name="Freeform 360"/>
              <p:cNvSpPr>
                <a:spLocks/>
              </p:cNvSpPr>
              <p:nvPr userDrawn="1"/>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3" name="Freeform 361"/>
              <p:cNvSpPr>
                <a:spLocks/>
              </p:cNvSpPr>
              <p:nvPr userDrawn="1"/>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4" name="Freeform 362"/>
              <p:cNvSpPr>
                <a:spLocks/>
              </p:cNvSpPr>
              <p:nvPr userDrawn="1"/>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5" name="Freeform 363"/>
              <p:cNvSpPr>
                <a:spLocks/>
              </p:cNvSpPr>
              <p:nvPr userDrawn="1"/>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6" name="Freeform 364"/>
              <p:cNvSpPr>
                <a:spLocks/>
              </p:cNvSpPr>
              <p:nvPr userDrawn="1"/>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7" name="Freeform 365"/>
              <p:cNvSpPr>
                <a:spLocks/>
              </p:cNvSpPr>
              <p:nvPr userDrawn="1"/>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8" name="Freeform 366"/>
              <p:cNvSpPr>
                <a:spLocks/>
              </p:cNvSpPr>
              <p:nvPr userDrawn="1"/>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9" name="Freeform 367"/>
              <p:cNvSpPr>
                <a:spLocks/>
              </p:cNvSpPr>
              <p:nvPr userDrawn="1"/>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0" name="Freeform 368"/>
              <p:cNvSpPr>
                <a:spLocks/>
              </p:cNvSpPr>
              <p:nvPr userDrawn="1"/>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1" name="Freeform 369"/>
              <p:cNvSpPr>
                <a:spLocks/>
              </p:cNvSpPr>
              <p:nvPr userDrawn="1"/>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2" name="Freeform 370"/>
              <p:cNvSpPr>
                <a:spLocks/>
              </p:cNvSpPr>
              <p:nvPr userDrawn="1"/>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3" name="Freeform 371"/>
              <p:cNvSpPr>
                <a:spLocks/>
              </p:cNvSpPr>
              <p:nvPr userDrawn="1"/>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4" name="Freeform 372"/>
              <p:cNvSpPr>
                <a:spLocks/>
              </p:cNvSpPr>
              <p:nvPr userDrawn="1"/>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5" name="Freeform 373"/>
              <p:cNvSpPr>
                <a:spLocks/>
              </p:cNvSpPr>
              <p:nvPr userDrawn="1"/>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6" name="Freeform 374"/>
              <p:cNvSpPr>
                <a:spLocks/>
              </p:cNvSpPr>
              <p:nvPr userDrawn="1"/>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7" name="Freeform 375"/>
              <p:cNvSpPr>
                <a:spLocks/>
              </p:cNvSpPr>
              <p:nvPr userDrawn="1"/>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8" name="Freeform 376"/>
              <p:cNvSpPr>
                <a:spLocks/>
              </p:cNvSpPr>
              <p:nvPr userDrawn="1"/>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9" name="Freeform 377"/>
              <p:cNvSpPr>
                <a:spLocks/>
              </p:cNvSpPr>
              <p:nvPr userDrawn="1"/>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0" name="Freeform 378"/>
              <p:cNvSpPr>
                <a:spLocks/>
              </p:cNvSpPr>
              <p:nvPr userDrawn="1"/>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1" name="Freeform 379"/>
              <p:cNvSpPr>
                <a:spLocks/>
              </p:cNvSpPr>
              <p:nvPr userDrawn="1"/>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2" name="Freeform 380"/>
              <p:cNvSpPr>
                <a:spLocks/>
              </p:cNvSpPr>
              <p:nvPr userDrawn="1"/>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3" name="Freeform 381"/>
              <p:cNvSpPr>
                <a:spLocks/>
              </p:cNvSpPr>
              <p:nvPr userDrawn="1"/>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4" name="Freeform 382"/>
              <p:cNvSpPr>
                <a:spLocks/>
              </p:cNvSpPr>
              <p:nvPr userDrawn="1"/>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5" name="Freeform 383"/>
              <p:cNvSpPr>
                <a:spLocks/>
              </p:cNvSpPr>
              <p:nvPr userDrawn="1"/>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6" name="Freeform 384"/>
              <p:cNvSpPr>
                <a:spLocks/>
              </p:cNvSpPr>
              <p:nvPr userDrawn="1"/>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7" name="Freeform 385"/>
              <p:cNvSpPr>
                <a:spLocks/>
              </p:cNvSpPr>
              <p:nvPr userDrawn="1"/>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8" name="Freeform 386"/>
              <p:cNvSpPr>
                <a:spLocks/>
              </p:cNvSpPr>
              <p:nvPr userDrawn="1"/>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9" name="Freeform 387"/>
              <p:cNvSpPr>
                <a:spLocks/>
              </p:cNvSpPr>
              <p:nvPr userDrawn="1"/>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0" name="Freeform 388"/>
              <p:cNvSpPr>
                <a:spLocks/>
              </p:cNvSpPr>
              <p:nvPr userDrawn="1"/>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1" name="Freeform 389"/>
              <p:cNvSpPr>
                <a:spLocks/>
              </p:cNvSpPr>
              <p:nvPr userDrawn="1"/>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2" name="Freeform 390"/>
              <p:cNvSpPr>
                <a:spLocks/>
              </p:cNvSpPr>
              <p:nvPr userDrawn="1"/>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3" name="Freeform 391"/>
              <p:cNvSpPr>
                <a:spLocks/>
              </p:cNvSpPr>
              <p:nvPr userDrawn="1"/>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4" name="Freeform 392"/>
              <p:cNvSpPr>
                <a:spLocks/>
              </p:cNvSpPr>
              <p:nvPr userDrawn="1"/>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5" name="Freeform 393"/>
              <p:cNvSpPr>
                <a:spLocks/>
              </p:cNvSpPr>
              <p:nvPr userDrawn="1"/>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6" name="Freeform 394"/>
              <p:cNvSpPr>
                <a:spLocks/>
              </p:cNvSpPr>
              <p:nvPr userDrawn="1"/>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7" name="Freeform 395"/>
              <p:cNvSpPr>
                <a:spLocks/>
              </p:cNvSpPr>
              <p:nvPr userDrawn="1"/>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8" name="Freeform 396"/>
              <p:cNvSpPr>
                <a:spLocks/>
              </p:cNvSpPr>
              <p:nvPr userDrawn="1"/>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9" name="Freeform 397"/>
              <p:cNvSpPr>
                <a:spLocks/>
              </p:cNvSpPr>
              <p:nvPr userDrawn="1"/>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0" name="Freeform 398"/>
              <p:cNvSpPr>
                <a:spLocks/>
              </p:cNvSpPr>
              <p:nvPr userDrawn="1"/>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1" name="Freeform 399"/>
              <p:cNvSpPr>
                <a:spLocks/>
              </p:cNvSpPr>
              <p:nvPr userDrawn="1"/>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2" name="Freeform 400"/>
              <p:cNvSpPr>
                <a:spLocks/>
              </p:cNvSpPr>
              <p:nvPr userDrawn="1"/>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3" name="Freeform 401"/>
              <p:cNvSpPr>
                <a:spLocks/>
              </p:cNvSpPr>
              <p:nvPr userDrawn="1"/>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4" name="Freeform 402"/>
              <p:cNvSpPr>
                <a:spLocks/>
              </p:cNvSpPr>
              <p:nvPr userDrawn="1"/>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5" name="Freeform 403"/>
              <p:cNvSpPr>
                <a:spLocks/>
              </p:cNvSpPr>
              <p:nvPr userDrawn="1"/>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6" name="Freeform 404"/>
              <p:cNvSpPr>
                <a:spLocks/>
              </p:cNvSpPr>
              <p:nvPr userDrawn="1"/>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7" name="Freeform 405"/>
              <p:cNvSpPr>
                <a:spLocks/>
              </p:cNvSpPr>
              <p:nvPr userDrawn="1"/>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grpSp>
          <p:nvGrpSpPr>
            <p:cNvPr id="13" name="Group 607"/>
            <p:cNvGrpSpPr>
              <a:grpSpLocks/>
            </p:cNvGrpSpPr>
            <p:nvPr userDrawn="1"/>
          </p:nvGrpSpPr>
          <p:grpSpPr bwMode="auto">
            <a:xfrm>
              <a:off x="839" y="546"/>
              <a:ext cx="3888" cy="1822"/>
              <a:chOff x="839" y="546"/>
              <a:chExt cx="3888" cy="1822"/>
            </a:xfrm>
            <a:grpFill/>
          </p:grpSpPr>
          <p:sp>
            <p:nvSpPr>
              <p:cNvPr id="28" name="Freeform 407"/>
              <p:cNvSpPr>
                <a:spLocks/>
              </p:cNvSpPr>
              <p:nvPr userDrawn="1"/>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9" name="Freeform 408"/>
              <p:cNvSpPr>
                <a:spLocks/>
              </p:cNvSpPr>
              <p:nvPr userDrawn="1"/>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0" name="Freeform 409"/>
              <p:cNvSpPr>
                <a:spLocks/>
              </p:cNvSpPr>
              <p:nvPr userDrawn="1"/>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1" name="Freeform 410"/>
              <p:cNvSpPr>
                <a:spLocks/>
              </p:cNvSpPr>
              <p:nvPr userDrawn="1"/>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2" name="Freeform 411"/>
              <p:cNvSpPr>
                <a:spLocks/>
              </p:cNvSpPr>
              <p:nvPr userDrawn="1"/>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3" name="Freeform 412"/>
              <p:cNvSpPr>
                <a:spLocks/>
              </p:cNvSpPr>
              <p:nvPr userDrawn="1"/>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4" name="Freeform 413"/>
              <p:cNvSpPr>
                <a:spLocks/>
              </p:cNvSpPr>
              <p:nvPr userDrawn="1"/>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5" name="Freeform 414"/>
              <p:cNvSpPr>
                <a:spLocks/>
              </p:cNvSpPr>
              <p:nvPr userDrawn="1"/>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6" name="Freeform 415"/>
              <p:cNvSpPr>
                <a:spLocks/>
              </p:cNvSpPr>
              <p:nvPr userDrawn="1"/>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7" name="Freeform 416"/>
              <p:cNvSpPr>
                <a:spLocks/>
              </p:cNvSpPr>
              <p:nvPr userDrawn="1"/>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8" name="Freeform 417"/>
              <p:cNvSpPr>
                <a:spLocks/>
              </p:cNvSpPr>
              <p:nvPr userDrawn="1"/>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39" name="Freeform 418"/>
              <p:cNvSpPr>
                <a:spLocks/>
              </p:cNvSpPr>
              <p:nvPr userDrawn="1"/>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0" name="Freeform 419"/>
              <p:cNvSpPr>
                <a:spLocks/>
              </p:cNvSpPr>
              <p:nvPr userDrawn="1"/>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1" name="Freeform 420"/>
              <p:cNvSpPr>
                <a:spLocks/>
              </p:cNvSpPr>
              <p:nvPr userDrawn="1"/>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2" name="Freeform 421"/>
              <p:cNvSpPr>
                <a:spLocks/>
              </p:cNvSpPr>
              <p:nvPr userDrawn="1"/>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3" name="Rectangle 422"/>
              <p:cNvSpPr>
                <a:spLocks noChangeArrowheads="1"/>
              </p:cNvSpPr>
              <p:nvPr userDrawn="1"/>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4" name="Freeform 423"/>
              <p:cNvSpPr>
                <a:spLocks/>
              </p:cNvSpPr>
              <p:nvPr userDrawn="1"/>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5" name="Freeform 424"/>
              <p:cNvSpPr>
                <a:spLocks/>
              </p:cNvSpPr>
              <p:nvPr userDrawn="1"/>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6" name="Freeform 425"/>
              <p:cNvSpPr>
                <a:spLocks/>
              </p:cNvSpPr>
              <p:nvPr userDrawn="1"/>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7" name="Freeform 426"/>
              <p:cNvSpPr>
                <a:spLocks/>
              </p:cNvSpPr>
              <p:nvPr userDrawn="1"/>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8" name="Freeform 427"/>
              <p:cNvSpPr>
                <a:spLocks/>
              </p:cNvSpPr>
              <p:nvPr userDrawn="1"/>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49" name="Freeform 428"/>
              <p:cNvSpPr>
                <a:spLocks/>
              </p:cNvSpPr>
              <p:nvPr userDrawn="1"/>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0" name="Freeform 429"/>
              <p:cNvSpPr>
                <a:spLocks/>
              </p:cNvSpPr>
              <p:nvPr userDrawn="1"/>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1" name="Freeform 430"/>
              <p:cNvSpPr>
                <a:spLocks/>
              </p:cNvSpPr>
              <p:nvPr userDrawn="1"/>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2" name="Freeform 431"/>
              <p:cNvSpPr>
                <a:spLocks/>
              </p:cNvSpPr>
              <p:nvPr userDrawn="1"/>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3" name="Freeform 432"/>
              <p:cNvSpPr>
                <a:spLocks/>
              </p:cNvSpPr>
              <p:nvPr userDrawn="1"/>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4" name="Freeform 433"/>
              <p:cNvSpPr>
                <a:spLocks/>
              </p:cNvSpPr>
              <p:nvPr userDrawn="1"/>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5" name="Freeform 434"/>
              <p:cNvSpPr>
                <a:spLocks/>
              </p:cNvSpPr>
              <p:nvPr userDrawn="1"/>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6" name="Freeform 435"/>
              <p:cNvSpPr>
                <a:spLocks/>
              </p:cNvSpPr>
              <p:nvPr userDrawn="1"/>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7" name="Freeform 436"/>
              <p:cNvSpPr>
                <a:spLocks/>
              </p:cNvSpPr>
              <p:nvPr userDrawn="1"/>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8" name="Freeform 437"/>
              <p:cNvSpPr>
                <a:spLocks/>
              </p:cNvSpPr>
              <p:nvPr userDrawn="1"/>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59" name="Freeform 438"/>
              <p:cNvSpPr>
                <a:spLocks/>
              </p:cNvSpPr>
              <p:nvPr userDrawn="1"/>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0" name="Freeform 439"/>
              <p:cNvSpPr>
                <a:spLocks/>
              </p:cNvSpPr>
              <p:nvPr userDrawn="1"/>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1" name="Freeform 440"/>
              <p:cNvSpPr>
                <a:spLocks/>
              </p:cNvSpPr>
              <p:nvPr userDrawn="1"/>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2" name="Freeform 441"/>
              <p:cNvSpPr>
                <a:spLocks/>
              </p:cNvSpPr>
              <p:nvPr userDrawn="1"/>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3" name="Freeform 442"/>
              <p:cNvSpPr>
                <a:spLocks/>
              </p:cNvSpPr>
              <p:nvPr userDrawn="1"/>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4" name="Freeform 443"/>
              <p:cNvSpPr>
                <a:spLocks/>
              </p:cNvSpPr>
              <p:nvPr userDrawn="1"/>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5" name="Freeform 444"/>
              <p:cNvSpPr>
                <a:spLocks/>
              </p:cNvSpPr>
              <p:nvPr userDrawn="1"/>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6" name="Freeform 445"/>
              <p:cNvSpPr>
                <a:spLocks/>
              </p:cNvSpPr>
              <p:nvPr userDrawn="1"/>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7" name="Freeform 446"/>
              <p:cNvSpPr>
                <a:spLocks/>
              </p:cNvSpPr>
              <p:nvPr userDrawn="1"/>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8" name="Freeform 447"/>
              <p:cNvSpPr>
                <a:spLocks/>
              </p:cNvSpPr>
              <p:nvPr userDrawn="1"/>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69" name="Freeform 448"/>
              <p:cNvSpPr>
                <a:spLocks/>
              </p:cNvSpPr>
              <p:nvPr userDrawn="1"/>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0" name="Freeform 449"/>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1" name="Freeform 450"/>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2" name="Freeform 451"/>
              <p:cNvSpPr>
                <a:spLocks/>
              </p:cNvSpPr>
              <p:nvPr userDrawn="1"/>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3" name="Freeform 452"/>
              <p:cNvSpPr>
                <a:spLocks/>
              </p:cNvSpPr>
              <p:nvPr userDrawn="1"/>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4" name="Freeform 453"/>
              <p:cNvSpPr>
                <a:spLocks/>
              </p:cNvSpPr>
              <p:nvPr userDrawn="1"/>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5" name="Freeform 454"/>
              <p:cNvSpPr>
                <a:spLocks/>
              </p:cNvSpPr>
              <p:nvPr userDrawn="1"/>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6" name="Freeform 455"/>
              <p:cNvSpPr>
                <a:spLocks/>
              </p:cNvSpPr>
              <p:nvPr userDrawn="1"/>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7" name="Freeform 456"/>
              <p:cNvSpPr>
                <a:spLocks/>
              </p:cNvSpPr>
              <p:nvPr userDrawn="1"/>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8" name="Freeform 457"/>
              <p:cNvSpPr>
                <a:spLocks/>
              </p:cNvSpPr>
              <p:nvPr userDrawn="1"/>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79" name="Freeform 458"/>
              <p:cNvSpPr>
                <a:spLocks/>
              </p:cNvSpPr>
              <p:nvPr userDrawn="1"/>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0" name="Freeform 459"/>
              <p:cNvSpPr>
                <a:spLocks/>
              </p:cNvSpPr>
              <p:nvPr userDrawn="1"/>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1" name="Freeform 460"/>
              <p:cNvSpPr>
                <a:spLocks/>
              </p:cNvSpPr>
              <p:nvPr userDrawn="1"/>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2" name="Freeform 461"/>
              <p:cNvSpPr>
                <a:spLocks/>
              </p:cNvSpPr>
              <p:nvPr userDrawn="1"/>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3" name="Freeform 462"/>
              <p:cNvSpPr>
                <a:spLocks/>
              </p:cNvSpPr>
              <p:nvPr userDrawn="1"/>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4" name="Freeform 463"/>
              <p:cNvSpPr>
                <a:spLocks/>
              </p:cNvSpPr>
              <p:nvPr userDrawn="1"/>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5" name="Freeform 464"/>
              <p:cNvSpPr>
                <a:spLocks/>
              </p:cNvSpPr>
              <p:nvPr userDrawn="1"/>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6" name="Freeform 465"/>
              <p:cNvSpPr>
                <a:spLocks/>
              </p:cNvSpPr>
              <p:nvPr userDrawn="1"/>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7" name="Freeform 466"/>
              <p:cNvSpPr>
                <a:spLocks/>
              </p:cNvSpPr>
              <p:nvPr userDrawn="1"/>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8" name="Freeform 467"/>
              <p:cNvSpPr>
                <a:spLocks/>
              </p:cNvSpPr>
              <p:nvPr userDrawn="1"/>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89" name="Freeform 468"/>
              <p:cNvSpPr>
                <a:spLocks/>
              </p:cNvSpPr>
              <p:nvPr userDrawn="1"/>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0" name="Freeform 469"/>
              <p:cNvSpPr>
                <a:spLocks/>
              </p:cNvSpPr>
              <p:nvPr userDrawn="1"/>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1" name="Line 470"/>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2" name="Line 471"/>
              <p:cNvSpPr>
                <a:spLocks noChangeShapeType="1"/>
              </p:cNvSpPr>
              <p:nvPr userDrawn="1"/>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3" name="Freeform 472"/>
              <p:cNvSpPr>
                <a:spLocks/>
              </p:cNvSpPr>
              <p:nvPr userDrawn="1"/>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4" name="Freeform 473"/>
              <p:cNvSpPr>
                <a:spLocks/>
              </p:cNvSpPr>
              <p:nvPr userDrawn="1"/>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5" name="Freeform 474"/>
              <p:cNvSpPr>
                <a:spLocks/>
              </p:cNvSpPr>
              <p:nvPr userDrawn="1"/>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6" name="Freeform 475"/>
              <p:cNvSpPr>
                <a:spLocks/>
              </p:cNvSpPr>
              <p:nvPr userDrawn="1"/>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7" name="Freeform 476"/>
              <p:cNvSpPr>
                <a:spLocks/>
              </p:cNvSpPr>
              <p:nvPr userDrawn="1"/>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8" name="Freeform 477"/>
              <p:cNvSpPr>
                <a:spLocks/>
              </p:cNvSpPr>
              <p:nvPr userDrawn="1"/>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99" name="Freeform 478"/>
              <p:cNvSpPr>
                <a:spLocks/>
              </p:cNvSpPr>
              <p:nvPr userDrawn="1"/>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0" name="Freeform 479"/>
              <p:cNvSpPr>
                <a:spLocks/>
              </p:cNvSpPr>
              <p:nvPr userDrawn="1"/>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1" name="Freeform 480"/>
              <p:cNvSpPr>
                <a:spLocks/>
              </p:cNvSpPr>
              <p:nvPr userDrawn="1"/>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2" name="Freeform 481"/>
              <p:cNvSpPr>
                <a:spLocks/>
              </p:cNvSpPr>
              <p:nvPr userDrawn="1"/>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3" name="Freeform 482"/>
              <p:cNvSpPr>
                <a:spLocks/>
              </p:cNvSpPr>
              <p:nvPr userDrawn="1"/>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4" name="Freeform 483"/>
              <p:cNvSpPr>
                <a:spLocks/>
              </p:cNvSpPr>
              <p:nvPr userDrawn="1"/>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5" name="Freeform 484"/>
              <p:cNvSpPr>
                <a:spLocks/>
              </p:cNvSpPr>
              <p:nvPr userDrawn="1"/>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6" name="Freeform 485"/>
              <p:cNvSpPr>
                <a:spLocks/>
              </p:cNvSpPr>
              <p:nvPr userDrawn="1"/>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7" name="Freeform 486"/>
              <p:cNvSpPr>
                <a:spLocks/>
              </p:cNvSpPr>
              <p:nvPr userDrawn="1"/>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8" name="Freeform 487"/>
              <p:cNvSpPr>
                <a:spLocks/>
              </p:cNvSpPr>
              <p:nvPr userDrawn="1"/>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09" name="Freeform 488"/>
              <p:cNvSpPr>
                <a:spLocks/>
              </p:cNvSpPr>
              <p:nvPr userDrawn="1"/>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0" name="Freeform 489"/>
              <p:cNvSpPr>
                <a:spLocks/>
              </p:cNvSpPr>
              <p:nvPr userDrawn="1"/>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1" name="Freeform 490"/>
              <p:cNvSpPr>
                <a:spLocks/>
              </p:cNvSpPr>
              <p:nvPr userDrawn="1"/>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2" name="Freeform 491"/>
              <p:cNvSpPr>
                <a:spLocks/>
              </p:cNvSpPr>
              <p:nvPr userDrawn="1"/>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3" name="Freeform 492"/>
              <p:cNvSpPr>
                <a:spLocks/>
              </p:cNvSpPr>
              <p:nvPr userDrawn="1"/>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4" name="Freeform 493"/>
              <p:cNvSpPr>
                <a:spLocks/>
              </p:cNvSpPr>
              <p:nvPr userDrawn="1"/>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5" name="Freeform 494"/>
              <p:cNvSpPr>
                <a:spLocks/>
              </p:cNvSpPr>
              <p:nvPr userDrawn="1"/>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6" name="Freeform 495"/>
              <p:cNvSpPr>
                <a:spLocks/>
              </p:cNvSpPr>
              <p:nvPr userDrawn="1"/>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7" name="Freeform 496"/>
              <p:cNvSpPr>
                <a:spLocks/>
              </p:cNvSpPr>
              <p:nvPr userDrawn="1"/>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8" name="Freeform 497"/>
              <p:cNvSpPr>
                <a:spLocks/>
              </p:cNvSpPr>
              <p:nvPr userDrawn="1"/>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19" name="Freeform 498"/>
              <p:cNvSpPr>
                <a:spLocks/>
              </p:cNvSpPr>
              <p:nvPr userDrawn="1"/>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0" name="Freeform 499"/>
              <p:cNvSpPr>
                <a:spLocks/>
              </p:cNvSpPr>
              <p:nvPr userDrawn="1"/>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1" name="Freeform 500"/>
              <p:cNvSpPr>
                <a:spLocks/>
              </p:cNvSpPr>
              <p:nvPr userDrawn="1"/>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2" name="Freeform 501"/>
              <p:cNvSpPr>
                <a:spLocks/>
              </p:cNvSpPr>
              <p:nvPr userDrawn="1"/>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3" name="Freeform 502"/>
              <p:cNvSpPr>
                <a:spLocks/>
              </p:cNvSpPr>
              <p:nvPr userDrawn="1"/>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4" name="Freeform 503"/>
              <p:cNvSpPr>
                <a:spLocks/>
              </p:cNvSpPr>
              <p:nvPr userDrawn="1"/>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5" name="Freeform 504"/>
              <p:cNvSpPr>
                <a:spLocks/>
              </p:cNvSpPr>
              <p:nvPr userDrawn="1"/>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6" name="Freeform 505"/>
              <p:cNvSpPr>
                <a:spLocks/>
              </p:cNvSpPr>
              <p:nvPr userDrawn="1"/>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7" name="Freeform 506"/>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8" name="Freeform 507"/>
              <p:cNvSpPr>
                <a:spLocks/>
              </p:cNvSpPr>
              <p:nvPr userDrawn="1"/>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29" name="Freeform 508"/>
              <p:cNvSpPr>
                <a:spLocks/>
              </p:cNvSpPr>
              <p:nvPr userDrawn="1"/>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0" name="Freeform 509"/>
              <p:cNvSpPr>
                <a:spLocks/>
              </p:cNvSpPr>
              <p:nvPr userDrawn="1"/>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1" name="Freeform 510"/>
              <p:cNvSpPr>
                <a:spLocks/>
              </p:cNvSpPr>
              <p:nvPr userDrawn="1"/>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2" name="Freeform 511"/>
              <p:cNvSpPr>
                <a:spLocks/>
              </p:cNvSpPr>
              <p:nvPr userDrawn="1"/>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3" name="Freeform 512"/>
              <p:cNvSpPr>
                <a:spLocks/>
              </p:cNvSpPr>
              <p:nvPr userDrawn="1"/>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4" name="Freeform 513"/>
              <p:cNvSpPr>
                <a:spLocks/>
              </p:cNvSpPr>
              <p:nvPr userDrawn="1"/>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5" name="Freeform 514"/>
              <p:cNvSpPr>
                <a:spLocks/>
              </p:cNvSpPr>
              <p:nvPr userDrawn="1"/>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6" name="Freeform 515"/>
              <p:cNvSpPr>
                <a:spLocks/>
              </p:cNvSpPr>
              <p:nvPr userDrawn="1"/>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7" name="Freeform 516"/>
              <p:cNvSpPr>
                <a:spLocks/>
              </p:cNvSpPr>
              <p:nvPr userDrawn="1"/>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8" name="Freeform 517"/>
              <p:cNvSpPr>
                <a:spLocks/>
              </p:cNvSpPr>
              <p:nvPr userDrawn="1"/>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39" name="Freeform 518"/>
              <p:cNvSpPr>
                <a:spLocks/>
              </p:cNvSpPr>
              <p:nvPr userDrawn="1"/>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0" name="Freeform 519"/>
              <p:cNvSpPr>
                <a:spLocks/>
              </p:cNvSpPr>
              <p:nvPr userDrawn="1"/>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1" name="Freeform 520"/>
              <p:cNvSpPr>
                <a:spLocks/>
              </p:cNvSpPr>
              <p:nvPr userDrawn="1"/>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2" name="Freeform 521"/>
              <p:cNvSpPr>
                <a:spLocks/>
              </p:cNvSpPr>
              <p:nvPr userDrawn="1"/>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3" name="Freeform 522"/>
              <p:cNvSpPr>
                <a:spLocks/>
              </p:cNvSpPr>
              <p:nvPr userDrawn="1"/>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4" name="Freeform 523"/>
              <p:cNvSpPr>
                <a:spLocks/>
              </p:cNvSpPr>
              <p:nvPr userDrawn="1"/>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5" name="Freeform 524"/>
              <p:cNvSpPr>
                <a:spLocks/>
              </p:cNvSpPr>
              <p:nvPr userDrawn="1"/>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6" name="Freeform 525"/>
              <p:cNvSpPr>
                <a:spLocks/>
              </p:cNvSpPr>
              <p:nvPr userDrawn="1"/>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7" name="Freeform 526"/>
              <p:cNvSpPr>
                <a:spLocks/>
              </p:cNvSpPr>
              <p:nvPr userDrawn="1"/>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8" name="Freeform 527"/>
              <p:cNvSpPr>
                <a:spLocks/>
              </p:cNvSpPr>
              <p:nvPr userDrawn="1"/>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49" name="Freeform 528"/>
              <p:cNvSpPr>
                <a:spLocks/>
              </p:cNvSpPr>
              <p:nvPr userDrawn="1"/>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0" name="Freeform 529"/>
              <p:cNvSpPr>
                <a:spLocks/>
              </p:cNvSpPr>
              <p:nvPr userDrawn="1"/>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1" name="Freeform 530"/>
              <p:cNvSpPr>
                <a:spLocks/>
              </p:cNvSpPr>
              <p:nvPr userDrawn="1"/>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2" name="Freeform 531"/>
              <p:cNvSpPr>
                <a:spLocks/>
              </p:cNvSpPr>
              <p:nvPr userDrawn="1"/>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3" name="Freeform 532"/>
              <p:cNvSpPr>
                <a:spLocks/>
              </p:cNvSpPr>
              <p:nvPr userDrawn="1"/>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4" name="Freeform 533"/>
              <p:cNvSpPr>
                <a:spLocks/>
              </p:cNvSpPr>
              <p:nvPr userDrawn="1"/>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5" name="Freeform 534"/>
              <p:cNvSpPr>
                <a:spLocks/>
              </p:cNvSpPr>
              <p:nvPr userDrawn="1"/>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6" name="Freeform 535"/>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7" name="Freeform 536"/>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8" name="Freeform 537"/>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9" name="Freeform 538"/>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0" name="Freeform 539"/>
              <p:cNvSpPr>
                <a:spLocks/>
              </p:cNvSpPr>
              <p:nvPr userDrawn="1"/>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1" name="Freeform 540"/>
              <p:cNvSpPr>
                <a:spLocks/>
              </p:cNvSpPr>
              <p:nvPr userDrawn="1"/>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2" name="Freeform 541"/>
              <p:cNvSpPr>
                <a:spLocks/>
              </p:cNvSpPr>
              <p:nvPr userDrawn="1"/>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3" name="Freeform 542"/>
              <p:cNvSpPr>
                <a:spLocks/>
              </p:cNvSpPr>
              <p:nvPr userDrawn="1"/>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4" name="Freeform 543"/>
              <p:cNvSpPr>
                <a:spLocks/>
              </p:cNvSpPr>
              <p:nvPr userDrawn="1"/>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5" name="Freeform 544"/>
              <p:cNvSpPr>
                <a:spLocks/>
              </p:cNvSpPr>
              <p:nvPr userDrawn="1"/>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6" name="Freeform 545"/>
              <p:cNvSpPr>
                <a:spLocks/>
              </p:cNvSpPr>
              <p:nvPr userDrawn="1"/>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7" name="Freeform 546"/>
              <p:cNvSpPr>
                <a:spLocks/>
              </p:cNvSpPr>
              <p:nvPr userDrawn="1"/>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8" name="Freeform 547"/>
              <p:cNvSpPr>
                <a:spLocks/>
              </p:cNvSpPr>
              <p:nvPr userDrawn="1"/>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9" name="Freeform 548"/>
              <p:cNvSpPr>
                <a:spLocks/>
              </p:cNvSpPr>
              <p:nvPr userDrawn="1"/>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0" name="Freeform 549"/>
              <p:cNvSpPr>
                <a:spLocks/>
              </p:cNvSpPr>
              <p:nvPr userDrawn="1"/>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1" name="Freeform 550"/>
              <p:cNvSpPr>
                <a:spLocks/>
              </p:cNvSpPr>
              <p:nvPr userDrawn="1"/>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2" name="Freeform 551"/>
              <p:cNvSpPr>
                <a:spLocks/>
              </p:cNvSpPr>
              <p:nvPr userDrawn="1"/>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3" name="Freeform 552"/>
              <p:cNvSpPr>
                <a:spLocks/>
              </p:cNvSpPr>
              <p:nvPr userDrawn="1"/>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4" name="Freeform 553"/>
              <p:cNvSpPr>
                <a:spLocks/>
              </p:cNvSpPr>
              <p:nvPr userDrawn="1"/>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5" name="Freeform 554"/>
              <p:cNvSpPr>
                <a:spLocks/>
              </p:cNvSpPr>
              <p:nvPr userDrawn="1"/>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6" name="Freeform 555"/>
              <p:cNvSpPr>
                <a:spLocks/>
              </p:cNvSpPr>
              <p:nvPr userDrawn="1"/>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7" name="Freeform 556"/>
              <p:cNvSpPr>
                <a:spLocks/>
              </p:cNvSpPr>
              <p:nvPr userDrawn="1"/>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8" name="Freeform 557"/>
              <p:cNvSpPr>
                <a:spLocks/>
              </p:cNvSpPr>
              <p:nvPr userDrawn="1"/>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9" name="Freeform 558"/>
              <p:cNvSpPr>
                <a:spLocks/>
              </p:cNvSpPr>
              <p:nvPr userDrawn="1"/>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0" name="Freeform 559"/>
              <p:cNvSpPr>
                <a:spLocks/>
              </p:cNvSpPr>
              <p:nvPr userDrawn="1"/>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1" name="Freeform 560"/>
              <p:cNvSpPr>
                <a:spLocks/>
              </p:cNvSpPr>
              <p:nvPr userDrawn="1"/>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2" name="Freeform 561"/>
              <p:cNvSpPr>
                <a:spLocks/>
              </p:cNvSpPr>
              <p:nvPr userDrawn="1"/>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3" name="Freeform 562"/>
              <p:cNvSpPr>
                <a:spLocks/>
              </p:cNvSpPr>
              <p:nvPr userDrawn="1"/>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4" name="Freeform 563"/>
              <p:cNvSpPr>
                <a:spLocks/>
              </p:cNvSpPr>
              <p:nvPr userDrawn="1"/>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5" name="Freeform 564"/>
              <p:cNvSpPr>
                <a:spLocks/>
              </p:cNvSpPr>
              <p:nvPr userDrawn="1"/>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6" name="Freeform 565"/>
              <p:cNvSpPr>
                <a:spLocks/>
              </p:cNvSpPr>
              <p:nvPr userDrawn="1"/>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7" name="Freeform 566"/>
              <p:cNvSpPr>
                <a:spLocks/>
              </p:cNvSpPr>
              <p:nvPr userDrawn="1"/>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8" name="Freeform 567"/>
              <p:cNvSpPr>
                <a:spLocks/>
              </p:cNvSpPr>
              <p:nvPr userDrawn="1"/>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9" name="Freeform 568"/>
              <p:cNvSpPr>
                <a:spLocks/>
              </p:cNvSpPr>
              <p:nvPr userDrawn="1"/>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0" name="Freeform 569"/>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1" name="Freeform 570"/>
              <p:cNvSpPr>
                <a:spLocks/>
              </p:cNvSpPr>
              <p:nvPr userDrawn="1"/>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2" name="Freeform 571"/>
              <p:cNvSpPr>
                <a:spLocks/>
              </p:cNvSpPr>
              <p:nvPr userDrawn="1"/>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3" name="Freeform 572"/>
              <p:cNvSpPr>
                <a:spLocks/>
              </p:cNvSpPr>
              <p:nvPr userDrawn="1"/>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4" name="Freeform 573"/>
              <p:cNvSpPr>
                <a:spLocks/>
              </p:cNvSpPr>
              <p:nvPr userDrawn="1"/>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5" name="Freeform 574"/>
              <p:cNvSpPr>
                <a:spLocks/>
              </p:cNvSpPr>
              <p:nvPr userDrawn="1"/>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6" name="Freeform 575"/>
              <p:cNvSpPr>
                <a:spLocks/>
              </p:cNvSpPr>
              <p:nvPr userDrawn="1"/>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7" name="Freeform 576"/>
              <p:cNvSpPr>
                <a:spLocks/>
              </p:cNvSpPr>
              <p:nvPr userDrawn="1"/>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8" name="Freeform 577"/>
              <p:cNvSpPr>
                <a:spLocks/>
              </p:cNvSpPr>
              <p:nvPr userDrawn="1"/>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9" name="Freeform 578"/>
              <p:cNvSpPr>
                <a:spLocks/>
              </p:cNvSpPr>
              <p:nvPr userDrawn="1"/>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0" name="Freeform 579"/>
              <p:cNvSpPr>
                <a:spLocks/>
              </p:cNvSpPr>
              <p:nvPr userDrawn="1"/>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1" name="Freeform 580"/>
              <p:cNvSpPr>
                <a:spLocks/>
              </p:cNvSpPr>
              <p:nvPr userDrawn="1"/>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2" name="Freeform 581"/>
              <p:cNvSpPr>
                <a:spLocks/>
              </p:cNvSpPr>
              <p:nvPr userDrawn="1"/>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3" name="Freeform 582"/>
              <p:cNvSpPr>
                <a:spLocks/>
              </p:cNvSpPr>
              <p:nvPr userDrawn="1"/>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4" name="Freeform 583"/>
              <p:cNvSpPr>
                <a:spLocks/>
              </p:cNvSpPr>
              <p:nvPr userDrawn="1"/>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5" name="Freeform 584"/>
              <p:cNvSpPr>
                <a:spLocks/>
              </p:cNvSpPr>
              <p:nvPr userDrawn="1"/>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6" name="Freeform 585"/>
              <p:cNvSpPr>
                <a:spLocks/>
              </p:cNvSpPr>
              <p:nvPr userDrawn="1"/>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7" name="Freeform 586"/>
              <p:cNvSpPr>
                <a:spLocks/>
              </p:cNvSpPr>
              <p:nvPr userDrawn="1"/>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8" name="Freeform 587"/>
              <p:cNvSpPr>
                <a:spLocks/>
              </p:cNvSpPr>
              <p:nvPr userDrawn="1"/>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9" name="Freeform 588"/>
              <p:cNvSpPr>
                <a:spLocks/>
              </p:cNvSpPr>
              <p:nvPr userDrawn="1"/>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0" name="Freeform 589"/>
              <p:cNvSpPr>
                <a:spLocks/>
              </p:cNvSpPr>
              <p:nvPr userDrawn="1"/>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1" name="Freeform 590"/>
              <p:cNvSpPr>
                <a:spLocks/>
              </p:cNvSpPr>
              <p:nvPr userDrawn="1"/>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2" name="Freeform 591"/>
              <p:cNvSpPr>
                <a:spLocks/>
              </p:cNvSpPr>
              <p:nvPr userDrawn="1"/>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3" name="Freeform 592"/>
              <p:cNvSpPr>
                <a:spLocks/>
              </p:cNvSpPr>
              <p:nvPr userDrawn="1"/>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4" name="Freeform 593"/>
              <p:cNvSpPr>
                <a:spLocks/>
              </p:cNvSpPr>
              <p:nvPr userDrawn="1"/>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5" name="Freeform 594"/>
              <p:cNvSpPr>
                <a:spLocks/>
              </p:cNvSpPr>
              <p:nvPr userDrawn="1"/>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6" name="Freeform 595"/>
              <p:cNvSpPr>
                <a:spLocks/>
              </p:cNvSpPr>
              <p:nvPr userDrawn="1"/>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7" name="Freeform 596"/>
              <p:cNvSpPr>
                <a:spLocks/>
              </p:cNvSpPr>
              <p:nvPr userDrawn="1"/>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8" name="Rectangle 597"/>
              <p:cNvSpPr>
                <a:spLocks noChangeArrowheads="1"/>
              </p:cNvSpPr>
              <p:nvPr userDrawn="1"/>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9" name="Freeform 598"/>
              <p:cNvSpPr>
                <a:spLocks/>
              </p:cNvSpPr>
              <p:nvPr userDrawn="1"/>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0" name="Freeform 599"/>
              <p:cNvSpPr>
                <a:spLocks/>
              </p:cNvSpPr>
              <p:nvPr userDrawn="1"/>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1" name="Freeform 600"/>
              <p:cNvSpPr>
                <a:spLocks/>
              </p:cNvSpPr>
              <p:nvPr userDrawn="1"/>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2" name="Freeform 601"/>
              <p:cNvSpPr>
                <a:spLocks/>
              </p:cNvSpPr>
              <p:nvPr userDrawn="1"/>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3" name="Freeform 602"/>
              <p:cNvSpPr>
                <a:spLocks/>
              </p:cNvSpPr>
              <p:nvPr userDrawn="1"/>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4" name="Freeform 603"/>
              <p:cNvSpPr>
                <a:spLocks/>
              </p:cNvSpPr>
              <p:nvPr userDrawn="1"/>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5" name="Freeform 604"/>
              <p:cNvSpPr>
                <a:spLocks/>
              </p:cNvSpPr>
              <p:nvPr userDrawn="1"/>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6" name="Freeform 605"/>
              <p:cNvSpPr>
                <a:spLocks/>
              </p:cNvSpPr>
              <p:nvPr userDrawn="1"/>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7" name="Freeform 606"/>
              <p:cNvSpPr>
                <a:spLocks/>
              </p:cNvSpPr>
              <p:nvPr userDrawn="1"/>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
          <p:nvSpPr>
            <p:cNvPr id="14" name="Freeform 608"/>
            <p:cNvSpPr>
              <a:spLocks/>
            </p:cNvSpPr>
            <p:nvPr userDrawn="1"/>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5" name="Freeform 609"/>
            <p:cNvSpPr>
              <a:spLocks/>
            </p:cNvSpPr>
            <p:nvPr userDrawn="1"/>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6" name="Freeform 610"/>
            <p:cNvSpPr>
              <a:spLocks/>
            </p:cNvSpPr>
            <p:nvPr userDrawn="1"/>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7" name="Freeform 611"/>
            <p:cNvSpPr>
              <a:spLocks/>
            </p:cNvSpPr>
            <p:nvPr userDrawn="1"/>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8" name="Freeform 612"/>
            <p:cNvSpPr>
              <a:spLocks/>
            </p:cNvSpPr>
            <p:nvPr userDrawn="1"/>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19" name="Freeform 613"/>
            <p:cNvSpPr>
              <a:spLocks/>
            </p:cNvSpPr>
            <p:nvPr userDrawn="1"/>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0" name="Freeform 614"/>
            <p:cNvSpPr>
              <a:spLocks/>
            </p:cNvSpPr>
            <p:nvPr userDrawn="1"/>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1" name="Freeform 615"/>
            <p:cNvSpPr>
              <a:spLocks/>
            </p:cNvSpPr>
            <p:nvPr userDrawn="1"/>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2" name="Freeform 616"/>
            <p:cNvSpPr>
              <a:spLocks/>
            </p:cNvSpPr>
            <p:nvPr userDrawn="1"/>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3" name="Freeform 617"/>
            <p:cNvSpPr>
              <a:spLocks/>
            </p:cNvSpPr>
            <p:nvPr userDrawn="1"/>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4" name="Freeform 618"/>
            <p:cNvSpPr>
              <a:spLocks/>
            </p:cNvSpPr>
            <p:nvPr userDrawn="1"/>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5" name="Freeform 619"/>
            <p:cNvSpPr>
              <a:spLocks/>
            </p:cNvSpPr>
            <p:nvPr userDrawn="1"/>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6" name="Freeform 620"/>
            <p:cNvSpPr>
              <a:spLocks/>
            </p:cNvSpPr>
            <p:nvPr userDrawn="1"/>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sp>
          <p:nvSpPr>
            <p:cNvPr id="27" name="Freeform 621"/>
            <p:cNvSpPr>
              <a:spLocks/>
            </p:cNvSpPr>
            <p:nvPr userDrawn="1"/>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defTabSz="609585"/>
              <a:endParaRPr lang="en-US" sz="2400">
                <a:solidFill>
                  <a:srgbClr val="474747"/>
                </a:solidFill>
              </a:endParaRPr>
            </a:p>
          </p:txBody>
        </p:sp>
      </p:grpSp>
    </p:spTree>
    <p:extLst>
      <p:ext uri="{BB962C8B-B14F-4D97-AF65-F5344CB8AC3E}">
        <p14:creationId xmlns:p14="http://schemas.microsoft.com/office/powerpoint/2010/main" val="449878633"/>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p>
        </p:txBody>
      </p:sp>
      <p:sp>
        <p:nvSpPr>
          <p:cNvPr id="4" name="Footer Placeholder 3"/>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701617009"/>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42452164"/>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p:cNvSpPr>
            <a:spLocks noGrp="1"/>
          </p:cNvSpPr>
          <p:nvPr>
            <p:ph idx="1"/>
          </p:nvPr>
        </p:nvSpPr>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marL="1962863" indent="-365751">
              <a:spcBef>
                <a:spcPts val="768"/>
              </a:spcBef>
              <a:defRPr sz="2667">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Title of presentation</a:t>
            </a:r>
          </a:p>
        </p:txBody>
      </p:sp>
      <p:sp>
        <p:nvSpPr>
          <p:cNvPr id="8" name="Slide Number Placeholder 5"/>
          <p:cNvSpPr>
            <a:spLocks noGrp="1"/>
          </p:cNvSpPr>
          <p:nvPr>
            <p:ph type="sldNum" sz="quarter" idx="4"/>
          </p:nvPr>
        </p:nvSpPr>
        <p:spPr>
          <a:xfrm>
            <a:off x="10963714"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C3C3236D-FB65-584A-8227-5A449D06E62A}"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764299139"/>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dirty="0"/>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735966" y="4064316"/>
            <a:ext cx="4219858"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11" name="Date Placeholder 27"/>
          <p:cNvSpPr>
            <a:spLocks noGrp="1"/>
          </p:cNvSpPr>
          <p:nvPr>
            <p:ph type="dt" sz="half" idx="10"/>
          </p:nvPr>
        </p:nvSpPr>
        <p:spPr>
          <a:xfrm>
            <a:off x="735965" y="4604345"/>
            <a:ext cx="4219858" cy="348813"/>
          </a:xfrm>
          <a:prstGeom prst="rect">
            <a:avLst/>
          </a:prstGeom>
        </p:spPr>
        <p:txBody>
          <a:bodyPr vert="horz" lIns="45720" tIns="45720" rIns="45720" bIns="45720" rtlCol="0">
            <a:noAutofit/>
          </a:bodyPr>
          <a:lstStyle>
            <a:lvl1pPr>
              <a:defRPr lang="en-US" sz="1600" smtClean="0">
                <a:solidFill>
                  <a:schemeClr val="bg1"/>
                </a:solidFill>
              </a:defRPr>
            </a:lvl1pPr>
          </a:lstStyle>
          <a:p>
            <a:pPr>
              <a:buClr>
                <a:schemeClr val="tx1"/>
              </a:buClr>
            </a:pPr>
            <a:endParaRPr lang="en-US" dirty="0"/>
          </a:p>
        </p:txBody>
      </p:sp>
    </p:spTree>
    <p:extLst>
      <p:ext uri="{BB962C8B-B14F-4D97-AF65-F5344CB8AC3E}">
        <p14:creationId xmlns:p14="http://schemas.microsoft.com/office/powerpoint/2010/main" val="11412054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22" name="Title 1"/>
          <p:cNvSpPr>
            <a:spLocks noGrp="1"/>
          </p:cNvSpPr>
          <p:nvPr>
            <p:ph type="ctrTitle" hasCustomPrompt="1"/>
          </p:nvPr>
        </p:nvSpPr>
        <p:spPr>
          <a:xfrm>
            <a:off x="485689" y="2515443"/>
            <a:ext cx="4470135" cy="1524000"/>
          </a:xfrm>
        </p:spPr>
        <p:txBody>
          <a:bodyPr anchor="t">
            <a:noAutofit/>
          </a:bodyPr>
          <a:lstStyle>
            <a:lvl1pPr>
              <a:defRPr sz="3733" b="0">
                <a:solidFill>
                  <a:schemeClr val="bg1"/>
                </a:solidFill>
              </a:defRPr>
            </a:lvl1pPr>
          </a:lstStyle>
          <a:p>
            <a:r>
              <a:rPr lang="en-US"/>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89" y="5084295"/>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a:t>Click </a:t>
            </a:r>
            <a:r>
              <a:rPr lang="nl-NL" err="1"/>
              <a:t>to</a:t>
            </a:r>
            <a:r>
              <a:rPr lang="nl-NL"/>
              <a:t> </a:t>
            </a:r>
            <a:r>
              <a:rPr lang="nl-NL" err="1"/>
              <a:t>edit</a:t>
            </a:r>
            <a:r>
              <a:rPr lang="nl-NL"/>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53" indent="0">
              <a:buFontTx/>
              <a:buNone/>
              <a:defRPr sz="1867">
                <a:solidFill>
                  <a:schemeClr val="bg2"/>
                </a:solidFill>
              </a:defRPr>
            </a:lvl2pPr>
            <a:lvl3pPr marL="1015975" indent="0">
              <a:buFontTx/>
              <a:buNone/>
              <a:defRPr sz="1867">
                <a:solidFill>
                  <a:schemeClr val="bg2"/>
                </a:solidFill>
              </a:defRPr>
            </a:lvl3pPr>
            <a:lvl4pPr marL="1490096" indent="0">
              <a:buFontTx/>
              <a:buNone/>
              <a:defRPr sz="1867">
                <a:solidFill>
                  <a:schemeClr val="bg2"/>
                </a:solidFill>
              </a:defRPr>
            </a:lvl4pPr>
            <a:lvl5pPr marL="2438339" indent="0">
              <a:buFontTx/>
              <a:buNone/>
              <a:defRPr sz="1867">
                <a:solidFill>
                  <a:schemeClr val="bg2"/>
                </a:solidFill>
              </a:defRPr>
            </a:lvl5pPr>
          </a:lstStyle>
          <a:p>
            <a:pPr lvl="0"/>
            <a:r>
              <a:rPr lang="nl-NL"/>
              <a:t>Date</a:t>
            </a:r>
          </a:p>
        </p:txBody>
      </p:sp>
    </p:spTree>
    <p:extLst>
      <p:ext uri="{BB962C8B-B14F-4D97-AF65-F5344CB8AC3E}">
        <p14:creationId xmlns:p14="http://schemas.microsoft.com/office/powerpoint/2010/main" val="2622825104"/>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485688"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45" indent="0">
              <a:buFontTx/>
              <a:buNone/>
              <a:defRPr sz="1867">
                <a:solidFill>
                  <a:schemeClr val="bg2"/>
                </a:solidFill>
              </a:defRPr>
            </a:lvl2pPr>
            <a:lvl3pPr marL="1015959" indent="0">
              <a:buFontTx/>
              <a:buNone/>
              <a:defRPr sz="1867">
                <a:solidFill>
                  <a:schemeClr val="bg2"/>
                </a:solidFill>
              </a:defRPr>
            </a:lvl3pPr>
            <a:lvl4pPr marL="1490074" indent="0">
              <a:buFontTx/>
              <a:buNone/>
              <a:defRPr sz="1867">
                <a:solidFill>
                  <a:schemeClr val="bg2"/>
                </a:solidFill>
              </a:defRPr>
            </a:lvl4pPr>
            <a:lvl5pPr marL="2438302"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2342451846"/>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2" name="Title 1"/>
          <p:cNvSpPr>
            <a:spLocks noGrp="1"/>
          </p:cNvSpPr>
          <p:nvPr>
            <p:ph type="ctrTitle" hasCustomPrompt="1"/>
          </p:nvPr>
        </p:nvSpPr>
        <p:spPr>
          <a:xfrm>
            <a:off x="485688"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1" y="4077713"/>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2"/>
            <a:ext cx="2853400" cy="316793"/>
          </a:xfrm>
        </p:spPr>
        <p:txBody>
          <a:bodyPr>
            <a:noAutofit/>
          </a:bodyPr>
          <a:lstStyle>
            <a:lvl1pPr marL="0" indent="0">
              <a:buFontTx/>
              <a:buNone/>
              <a:defRPr sz="1867">
                <a:solidFill>
                  <a:schemeClr val="bg2"/>
                </a:solidFill>
              </a:defRPr>
            </a:lvl1pPr>
            <a:lvl2pPr marL="541845" indent="0">
              <a:buFontTx/>
              <a:buNone/>
              <a:defRPr sz="1867">
                <a:solidFill>
                  <a:schemeClr val="bg2"/>
                </a:solidFill>
              </a:defRPr>
            </a:lvl2pPr>
            <a:lvl3pPr marL="1015959" indent="0">
              <a:buFontTx/>
              <a:buNone/>
              <a:defRPr sz="1867">
                <a:solidFill>
                  <a:schemeClr val="bg2"/>
                </a:solidFill>
              </a:defRPr>
            </a:lvl3pPr>
            <a:lvl4pPr marL="1490074" indent="0">
              <a:buFontTx/>
              <a:buNone/>
              <a:defRPr sz="1867">
                <a:solidFill>
                  <a:schemeClr val="bg2"/>
                </a:solidFill>
              </a:defRPr>
            </a:lvl4pPr>
            <a:lvl5pPr marL="2438302"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314817822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8"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sp>
        <p:nvSpPr>
          <p:cNvPr id="5" name="Text Placeholder 4"/>
          <p:cNvSpPr>
            <a:spLocks noGrp="1"/>
          </p:cNvSpPr>
          <p:nvPr>
            <p:ph type="body" sz="quarter" idx="11"/>
          </p:nvPr>
        </p:nvSpPr>
        <p:spPr>
          <a:xfrm>
            <a:off x="558800" y="1600202"/>
            <a:ext cx="11226800" cy="2010807"/>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95803004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Page Break with Text">
    <p:spTree>
      <p:nvGrpSpPr>
        <p:cNvPr id="1" name=""/>
        <p:cNvGrpSpPr/>
        <p:nvPr/>
      </p:nvGrpSpPr>
      <p:grpSpPr>
        <a:xfrm>
          <a:off x="0" y="0"/>
          <a:ext cx="0" cy="0"/>
          <a:chOff x="0" y="0"/>
          <a:chExt cx="0" cy="0"/>
        </a:xfrm>
      </p:grpSpPr>
      <p:sp>
        <p:nvSpPr>
          <p:cNvPr id="11" name="Rectangle 10"/>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5" name="Rectangle 14"/>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3"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4"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0"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solidFill>
                <a:schemeClr val="bg1"/>
              </a:solidFill>
            </a:endParaRPr>
          </a:p>
        </p:txBody>
      </p:sp>
      <p:sp>
        <p:nvSpPr>
          <p:cNvPr id="3" name="Text Placeholder 2"/>
          <p:cNvSpPr>
            <a:spLocks noGrp="1"/>
          </p:cNvSpPr>
          <p:nvPr>
            <p:ph type="body" sz="quarter" idx="10"/>
          </p:nvPr>
        </p:nvSpPr>
        <p:spPr>
          <a:xfrm>
            <a:off x="1146048" y="1600203"/>
            <a:ext cx="10176002" cy="2503249"/>
          </a:xfrm>
        </p:spPr>
        <p:txBody>
          <a:bodyPr/>
          <a:lstStyle>
            <a:lvl1pPr marL="457182" indent="-416967">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39" indent="-304788">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p:cNvSpPr>
            <a:spLocks noGrp="1"/>
          </p:cNvSpPr>
          <p:nvPr>
            <p:ph type="title"/>
          </p:nvPr>
        </p:nvSpPr>
        <p:spPr>
          <a:xfrm>
            <a:off x="1146048" y="229740"/>
            <a:ext cx="10176002" cy="1143000"/>
          </a:xfrm>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169432807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Page Break">
    <p:spTree>
      <p:nvGrpSpPr>
        <p:cNvPr id="1" name=""/>
        <p:cNvGrpSpPr/>
        <p:nvPr/>
      </p:nvGrpSpPr>
      <p:grpSpPr>
        <a:xfrm>
          <a:off x="0" y="0"/>
          <a:ext cx="0" cy="0"/>
          <a:chOff x="0" y="0"/>
          <a:chExt cx="0" cy="0"/>
        </a:xfrm>
      </p:grpSpPr>
      <p:sp>
        <p:nvSpPr>
          <p:cNvPr id="2" name="Rectangle 1"/>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3" name="Rectangle 12"/>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7" name="Rectangle 7"/>
          <p:cNvSpPr/>
          <p:nvPr/>
        </p:nvSpPr>
        <p:spPr>
          <a:xfrm>
            <a:off x="526562"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solidFill>
                <a:schemeClr val="bg1"/>
              </a:solidFill>
            </a:endParaRPr>
          </a:p>
        </p:txBody>
      </p:sp>
      <p:sp>
        <p:nvSpPr>
          <p:cNvPr id="8" name="Title 3"/>
          <p:cNvSpPr>
            <a:spLocks noGrp="1"/>
          </p:cNvSpPr>
          <p:nvPr>
            <p:ph type="title"/>
          </p:nvPr>
        </p:nvSpPr>
        <p:spPr>
          <a:xfrm>
            <a:off x="1146048" y="229740"/>
            <a:ext cx="10176002"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1"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706579352"/>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Custom Layout Key Figures">
    <p:spTree>
      <p:nvGrpSpPr>
        <p:cNvPr id="1" name=""/>
        <p:cNvGrpSpPr/>
        <p:nvPr/>
      </p:nvGrpSpPr>
      <p:grpSpPr>
        <a:xfrm>
          <a:off x="0" y="0"/>
          <a:ext cx="0" cy="0"/>
          <a:chOff x="0" y="0"/>
          <a:chExt cx="0" cy="0"/>
        </a:xfrm>
      </p:grpSpPr>
      <p:sp>
        <p:nvSpPr>
          <p:cNvPr id="12" name="Rectangle 1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pic>
        <p:nvPicPr>
          <p:cNvPr id="5" name="Afbeelding 54" descr="hh-42207158small.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 y="-3"/>
            <a:ext cx="12192000" cy="6156960"/>
          </a:xfrm>
          <a:prstGeom prst="rect">
            <a:avLst/>
          </a:prstGeom>
        </p:spPr>
      </p:pic>
      <p:sp>
        <p:nvSpPr>
          <p:cNvPr id="6" name="Rechthoek 14"/>
          <p:cNvSpPr/>
          <p:nvPr/>
        </p:nvSpPr>
        <p:spPr>
          <a:xfrm>
            <a:off x="2842513" y="330203"/>
            <a:ext cx="6506978" cy="5562598"/>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
        <p:nvSpPr>
          <p:cNvPr id="8" name="Text Placeholder 7"/>
          <p:cNvSpPr>
            <a:spLocks noGrp="1"/>
          </p:cNvSpPr>
          <p:nvPr>
            <p:ph type="body" sz="quarter" idx="12"/>
          </p:nvPr>
        </p:nvSpPr>
        <p:spPr>
          <a:xfrm>
            <a:off x="3049629" y="1375815"/>
            <a:ext cx="6092745" cy="2010807"/>
          </a:xfrm>
        </p:spPr>
        <p:txBody>
          <a:bodyPr/>
          <a:lstStyle>
            <a:lvl5pPr marL="1523939" indent="-304788">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29" y="459045"/>
            <a:ext cx="6092745" cy="830997"/>
          </a:xfrm>
        </p:spPr>
        <p:txBody>
          <a:bodyPr wrap="square">
            <a:spAutoFit/>
          </a:bodyPr>
          <a:lstStyle>
            <a:lvl1pPr>
              <a:defRPr sz="4800"/>
            </a:lvl1pPr>
          </a:lstStyle>
          <a:p>
            <a:r>
              <a:rPr lang="en-US" dirty="0"/>
              <a:t>Master title style</a:t>
            </a:r>
          </a:p>
        </p:txBody>
      </p:sp>
    </p:spTree>
    <p:extLst>
      <p:ext uri="{BB962C8B-B14F-4D97-AF65-F5344CB8AC3E}">
        <p14:creationId xmlns:p14="http://schemas.microsoft.com/office/powerpoint/2010/main" val="327125671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71205376"/>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96700267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Tree>
    <p:extLst>
      <p:ext uri="{BB962C8B-B14F-4D97-AF65-F5344CB8AC3E}">
        <p14:creationId xmlns:p14="http://schemas.microsoft.com/office/powerpoint/2010/main" val="3648832833"/>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8" cy="6159500"/>
          </a:xfrm>
          <a:prstGeom prst="rect">
            <a:avLst/>
          </a:prstGeom>
        </p:spPr>
      </p:pic>
    </p:spTree>
    <p:extLst>
      <p:ext uri="{BB962C8B-B14F-4D97-AF65-F5344CB8AC3E}">
        <p14:creationId xmlns:p14="http://schemas.microsoft.com/office/powerpoint/2010/main" val="67657153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8"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sp>
        <p:nvSpPr>
          <p:cNvPr id="5" name="Text Placeholder 4"/>
          <p:cNvSpPr>
            <a:spLocks noGrp="1"/>
          </p:cNvSpPr>
          <p:nvPr>
            <p:ph type="body" sz="quarter" idx="11"/>
          </p:nvPr>
        </p:nvSpPr>
        <p:spPr>
          <a:xfrm>
            <a:off x="558800" y="1600202"/>
            <a:ext cx="11226800" cy="2010807"/>
          </a:xfrm>
        </p:spPr>
        <p:txBody>
          <a:bodyPr/>
          <a:lstStyle>
            <a:lvl4pPr>
              <a:defRPr lang="en-US" sz="2667" kern="1200" dirty="0">
                <a:solidFill>
                  <a:schemeClr val="tx2"/>
                </a:solidFill>
                <a:latin typeface="+mn-lt"/>
                <a:ea typeface="+mn-ea"/>
                <a:cs typeface="+mn-cs"/>
              </a:defRPr>
            </a:lvl4pPr>
            <a:lvl5pPr marL="2743131" indent="-1572645">
              <a:defRPr lang="en-US" sz="2667" kern="1200" dirty="0" smtClean="0">
                <a:solidFill>
                  <a:schemeClr val="tx2"/>
                </a:solidFill>
                <a:latin typeface="+mn-lt"/>
                <a:ea typeface="+mn-ea"/>
                <a:cs typeface="+mn-cs"/>
              </a:defRPr>
            </a:lvl5pPr>
            <a:lvl6pPr marL="1981150" indent="-457189">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482029506"/>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6"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9"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124580394"/>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8"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0"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847416478"/>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59500"/>
          </a:xfrm>
          <a:prstGeom prst="rect">
            <a:avLst/>
          </a:prstGeom>
        </p:spPr>
      </p:pic>
      <p:sp>
        <p:nvSpPr>
          <p:cNvPr id="5"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0774415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1" y="1"/>
            <a:ext cx="11633198" cy="6159500"/>
          </a:xfrm>
          <a:prstGeom prst="rect">
            <a:avLst/>
          </a:prstGeom>
        </p:spPr>
      </p:pic>
      <p:sp>
        <p:nvSpPr>
          <p:cNvPr id="5" name="Rectangle 8"/>
          <p:cNvSpPr/>
          <p:nvPr/>
        </p:nvSpPr>
        <p:spPr>
          <a:xfrm>
            <a:off x="558801"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8" name="Text Placeholder 4"/>
          <p:cNvSpPr>
            <a:spLocks noGrp="1"/>
          </p:cNvSpPr>
          <p:nvPr>
            <p:ph type="body" sz="quarter" idx="12"/>
          </p:nvPr>
        </p:nvSpPr>
        <p:spPr>
          <a:xfrm>
            <a:off x="685032" y="3251403"/>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02906764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Section Divider Quote Slide Knockout Text">
    <p:spTree>
      <p:nvGrpSpPr>
        <p:cNvPr id="1" name=""/>
        <p:cNvGrpSpPr/>
        <p:nvPr/>
      </p:nvGrpSpPr>
      <p:grpSpPr>
        <a:xfrm>
          <a:off x="0" y="0"/>
          <a:ext cx="0" cy="0"/>
          <a:chOff x="0" y="0"/>
          <a:chExt cx="0" cy="0"/>
        </a:xfrm>
      </p:grpSpPr>
      <p:sp>
        <p:nvSpPr>
          <p:cNvPr id="9" name="Rectangle 8"/>
          <p:cNvSpPr/>
          <p:nvPr/>
        </p:nvSpPr>
        <p:spPr>
          <a:xfrm>
            <a:off x="2" y="-4232"/>
            <a:ext cx="12192000" cy="6155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5" name="Text Placeholder 4"/>
          <p:cNvSpPr>
            <a:spLocks noGrp="1"/>
          </p:cNvSpPr>
          <p:nvPr>
            <p:ph type="body" sz="quarter" idx="11" hasCustomPrompt="1"/>
          </p:nvPr>
        </p:nvSpPr>
        <p:spPr>
          <a:xfrm>
            <a:off x="558800" y="2772382"/>
            <a:ext cx="11225056" cy="913007"/>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dirty="0"/>
              <a:t>Master text styles</a:t>
            </a: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endParaRPr lang="en-US"/>
          </a:p>
        </p:txBody>
      </p:sp>
      <p:sp>
        <p:nvSpPr>
          <p:cNvPr id="15" name="Slide Number Placeholder 2"/>
          <p:cNvSpPr>
            <a:spLocks noGrp="1"/>
          </p:cNvSpPr>
          <p:nvPr>
            <p:ph type="sldNum" sz="quarter" idx="4"/>
          </p:nvPr>
        </p:nvSpPr>
        <p:spPr>
          <a:xfrm>
            <a:off x="11130962" y="6363024"/>
            <a:ext cx="652895" cy="365125"/>
          </a:xfrm>
        </p:spPr>
        <p:txBody>
          <a:bodyPr/>
          <a:lstStyle/>
          <a:p>
            <a:fld id="{B4F7E415-E5AE-4930-BE63-010120D4D646}" type="slidenum">
              <a:rPr lang="en-US" smtClean="0"/>
              <a:t>‹#›</a:t>
            </a:fld>
            <a:endParaRPr lang="en-US"/>
          </a:p>
        </p:txBody>
      </p:sp>
      <p:sp>
        <p:nvSpPr>
          <p:cNvPr id="3" name="Text Placeholder 2"/>
          <p:cNvSpPr>
            <a:spLocks noGrp="1"/>
          </p:cNvSpPr>
          <p:nvPr>
            <p:ph type="body" sz="quarter" idx="12"/>
          </p:nvPr>
        </p:nvSpPr>
        <p:spPr>
          <a:xfrm>
            <a:off x="558801" y="3685390"/>
            <a:ext cx="11226798"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167027972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p:nvPr>
        </p:nvSpPr>
        <p:spPr>
          <a:xfrm>
            <a:off x="570732" y="1600203"/>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6"/>
          </p:nvPr>
        </p:nvSpPr>
        <p:spPr>
          <a:xfrm>
            <a:off x="6237421" y="1600203"/>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6996929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1" name="Text Placeholder 9"/>
          <p:cNvSpPr>
            <a:spLocks noGrp="1"/>
          </p:cNvSpPr>
          <p:nvPr>
            <p:ph type="body" sz="quarter" idx="16"/>
          </p:nvPr>
        </p:nvSpPr>
        <p:spPr>
          <a:xfrm>
            <a:off x="6313621" y="1600203"/>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57073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28353864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1" name="Text Placeholder 9"/>
          <p:cNvSpPr>
            <a:spLocks noGrp="1"/>
          </p:cNvSpPr>
          <p:nvPr>
            <p:ph type="body" sz="quarter" idx="16"/>
          </p:nvPr>
        </p:nvSpPr>
        <p:spPr>
          <a:xfrm>
            <a:off x="570732" y="1600203"/>
            <a:ext cx="5461768" cy="2503249"/>
          </a:xfrm>
        </p:spPr>
        <p:txBody>
          <a:bodyPr/>
          <a:lstStyle>
            <a:lvl5pPr marL="1523939" indent="-304788">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631586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749807308"/>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0732" y="29273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5040671" y="2927388"/>
            <a:ext cx="2086982"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2805701" y="2927388"/>
            <a:ext cx="2086982"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7275640" y="2927388"/>
            <a:ext cx="2086982"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6800" cy="502766"/>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7" y="2927388"/>
            <a:ext cx="2086982"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35" name="Rectangle 34"/>
          <p:cNvSpPr/>
          <p:nvPr/>
        </p:nvSpPr>
        <p:spPr>
          <a:xfrm>
            <a:off x="660402"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6" name="Rectangle 35"/>
          <p:cNvSpPr/>
          <p:nvPr/>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7" name="Rectangle 36"/>
          <p:cNvSpPr/>
          <p:nvPr/>
        </p:nvSpPr>
        <p:spPr>
          <a:xfrm>
            <a:off x="5148622"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8" name="Rectangle 37"/>
          <p:cNvSpPr/>
          <p:nvPr/>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39" name="Rectangle 38"/>
          <p:cNvSpPr/>
          <p:nvPr/>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Tree>
    <p:extLst>
      <p:ext uri="{BB962C8B-B14F-4D97-AF65-F5344CB8AC3E}">
        <p14:creationId xmlns:p14="http://schemas.microsoft.com/office/powerpoint/2010/main" val="77779375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4073" y="2927388"/>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6130956" y="2927388"/>
            <a:ext cx="2584105" cy="1633268"/>
          </a:xfrm>
        </p:spPr>
        <p:txBody>
          <a:bodyPr/>
          <a:lstStyle>
            <a:lvl1pPr marL="304788" indent="-262456"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3352514" y="2927388"/>
            <a:ext cx="2584105" cy="1633268"/>
          </a:xfrm>
        </p:spPr>
        <p:txBody>
          <a:bodyPr/>
          <a:lstStyle>
            <a:lvl1pPr marL="304788" indent="-262456"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8909396" y="2927388"/>
            <a:ext cx="2584105" cy="1633268"/>
          </a:xfrm>
        </p:spPr>
        <p:txBody>
          <a:bodyPr/>
          <a:lstStyle>
            <a:lvl1pPr marL="304788" indent="-262456"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76" indent="-304788"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63" indent="-304788" algn="l" defTabSz="609576"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51" indent="-304788" algn="l" defTabSz="609576"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5056" cy="502766"/>
          </a:xfrm>
        </p:spPr>
        <p:txBody>
          <a:bodyPr/>
          <a:lstStyle>
            <a:lvl4pPr>
              <a:defRPr lang="en-US" sz="2667" kern="1200" dirty="0">
                <a:solidFill>
                  <a:schemeClr val="tx2"/>
                </a:solidFill>
                <a:latin typeface="+mn-lt"/>
                <a:ea typeface="+mn-ea"/>
                <a:cs typeface="+mn-cs"/>
              </a:defRPr>
            </a:lvl4pPr>
            <a:lvl5pPr marL="2743090" indent="-1572621">
              <a:defRPr lang="en-US" sz="2667" kern="1200" dirty="0" smtClean="0">
                <a:solidFill>
                  <a:schemeClr val="tx2"/>
                </a:solidFill>
                <a:latin typeface="+mn-lt"/>
                <a:ea typeface="+mn-ea"/>
                <a:cs typeface="+mn-cs"/>
              </a:defRPr>
            </a:lvl5pPr>
            <a:lvl6pPr marL="1981121" indent="-457182">
              <a:defRPr/>
            </a:lvl6pPr>
          </a:lstStyle>
          <a:p>
            <a:pPr lvl="0"/>
            <a:r>
              <a:rPr lang="en-US"/>
              <a:t>Click to edit Master text styles</a:t>
            </a:r>
          </a:p>
        </p:txBody>
      </p:sp>
      <p:sp>
        <p:nvSpPr>
          <p:cNvPr id="14" name="Rectangle 13"/>
          <p:cNvSpPr/>
          <p:nvPr/>
        </p:nvSpPr>
        <p:spPr>
          <a:xfrm>
            <a:off x="660402"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15" name="Rectangle 14"/>
          <p:cNvSpPr/>
          <p:nvPr/>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16" name="Rectangle 15"/>
          <p:cNvSpPr/>
          <p:nvPr/>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17" name="Rectangle 16"/>
          <p:cNvSpPr/>
          <p:nvPr/>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384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0974735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ge Break with Text">
    <p:spTree>
      <p:nvGrpSpPr>
        <p:cNvPr id="1" name=""/>
        <p:cNvGrpSpPr/>
        <p:nvPr/>
      </p:nvGrpSpPr>
      <p:grpSpPr>
        <a:xfrm>
          <a:off x="0" y="0"/>
          <a:ext cx="0" cy="0"/>
          <a:chOff x="0" y="0"/>
          <a:chExt cx="0" cy="0"/>
        </a:xfrm>
      </p:grpSpPr>
      <p:sp>
        <p:nvSpPr>
          <p:cNvPr id="11" name="Rectangle 10"/>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5" name="Rectangle 14"/>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13"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4"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
        <p:nvSpPr>
          <p:cNvPr id="7" name="Rectangle 7"/>
          <p:cNvSpPr/>
          <p:nvPr/>
        </p:nvSpPr>
        <p:spPr>
          <a:xfrm>
            <a:off x="558800"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3" name="Text Placeholder 2"/>
          <p:cNvSpPr>
            <a:spLocks noGrp="1"/>
          </p:cNvSpPr>
          <p:nvPr>
            <p:ph type="body" sz="quarter" idx="10"/>
          </p:nvPr>
        </p:nvSpPr>
        <p:spPr>
          <a:xfrm>
            <a:off x="1146049" y="1600202"/>
            <a:ext cx="10176001" cy="2503249"/>
          </a:xfrm>
        </p:spPr>
        <p:txBody>
          <a:bodyPr/>
          <a:lstStyle>
            <a:lvl1pPr marL="457189" indent="-416974">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62" indent="-304792">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p:cNvSpPr>
            <a:spLocks noGrp="1"/>
          </p:cNvSpPr>
          <p:nvPr>
            <p:ph type="title"/>
          </p:nvPr>
        </p:nvSpPr>
        <p:spPr>
          <a:xfrm>
            <a:off x="1146049" y="229740"/>
            <a:ext cx="10176001" cy="1143000"/>
          </a:xfrm>
        </p:spPr>
        <p:txBody>
          <a:bodyPr/>
          <a:lstStyle>
            <a:lvl1pPr>
              <a:defRPr>
                <a:solidFill>
                  <a:schemeClr val="bg1"/>
                </a:solidFill>
              </a:defRPr>
            </a:lvl1pPr>
          </a:lstStyle>
          <a:p>
            <a:r>
              <a:rPr lang="en-US"/>
              <a:t>Click to edit Master title style</a:t>
            </a:r>
          </a:p>
        </p:txBody>
      </p:sp>
    </p:spTree>
    <p:extLst>
      <p:ext uri="{BB962C8B-B14F-4D97-AF65-F5344CB8AC3E}">
        <p14:creationId xmlns:p14="http://schemas.microsoft.com/office/powerpoint/2010/main" val="432662376"/>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8" y="1151468"/>
            <a:ext cx="10206567" cy="4942418"/>
            <a:chOff x="469" y="544"/>
            <a:chExt cx="4822" cy="2335"/>
          </a:xfrm>
        </p:grpSpPr>
        <p:sp>
          <p:nvSpPr>
            <p:cNvPr id="10"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nvGrpSpPr>
            <p:cNvPr id="12" name="Group 205"/>
            <p:cNvGrpSpPr>
              <a:grpSpLocks/>
            </p:cNvGrpSpPr>
            <p:nvPr/>
          </p:nvGrpSpPr>
          <p:grpSpPr bwMode="auto">
            <a:xfrm>
              <a:off x="469" y="694"/>
              <a:ext cx="3923" cy="2185"/>
              <a:chOff x="469" y="694"/>
              <a:chExt cx="3923" cy="2185"/>
            </a:xfrm>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406"/>
            <p:cNvGrpSpPr>
              <a:grpSpLocks/>
            </p:cNvGrpSpPr>
            <p:nvPr/>
          </p:nvGrpSpPr>
          <p:grpSpPr bwMode="auto">
            <a:xfrm>
              <a:off x="1497" y="565"/>
              <a:ext cx="3794" cy="2313"/>
              <a:chOff x="1497" y="565"/>
              <a:chExt cx="3794" cy="2313"/>
            </a:xfrm>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4" name="Group 607"/>
            <p:cNvGrpSpPr>
              <a:grpSpLocks/>
            </p:cNvGrpSpPr>
            <p:nvPr/>
          </p:nvGrpSpPr>
          <p:grpSpPr bwMode="auto">
            <a:xfrm>
              <a:off x="839" y="546"/>
              <a:ext cx="3888" cy="1822"/>
              <a:chOff x="839" y="546"/>
              <a:chExt cx="3888" cy="1822"/>
            </a:xfrm>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7900041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8" y="1155701"/>
            <a:ext cx="10206567" cy="4938184"/>
            <a:chOff x="469" y="546"/>
            <a:chExt cx="4822" cy="2333"/>
          </a:xfrm>
          <a:solidFill>
            <a:schemeClr val="accent1"/>
          </a:solidFill>
        </p:grpSpPr>
        <p:grpSp>
          <p:nvGrpSpPr>
            <p:cNvPr id="12" name="Group 205"/>
            <p:cNvGrpSpPr>
              <a:grpSpLocks/>
            </p:cNvGrpSpPr>
            <p:nvPr/>
          </p:nvGrpSpPr>
          <p:grpSpPr bwMode="auto">
            <a:xfrm>
              <a:off x="469" y="694"/>
              <a:ext cx="3923" cy="2185"/>
              <a:chOff x="469" y="694"/>
              <a:chExt cx="3923" cy="2185"/>
            </a:xfrm>
            <a:grpFill/>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406"/>
            <p:cNvGrpSpPr>
              <a:grpSpLocks/>
            </p:cNvGrpSpPr>
            <p:nvPr/>
          </p:nvGrpSpPr>
          <p:grpSpPr bwMode="auto">
            <a:xfrm>
              <a:off x="1497" y="565"/>
              <a:ext cx="3794" cy="2313"/>
              <a:chOff x="1497" y="565"/>
              <a:chExt cx="3794" cy="2313"/>
            </a:xfrm>
            <a:grpFill/>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4" name="Group 607"/>
            <p:cNvGrpSpPr>
              <a:grpSpLocks/>
            </p:cNvGrpSpPr>
            <p:nvPr/>
          </p:nvGrpSpPr>
          <p:grpSpPr bwMode="auto">
            <a:xfrm>
              <a:off x="839" y="546"/>
              <a:ext cx="3888" cy="1822"/>
              <a:chOff x="839" y="546"/>
              <a:chExt cx="3888" cy="1822"/>
            </a:xfrm>
            <a:grpFill/>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384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2530564"/>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8" y="1151468"/>
            <a:ext cx="10206567" cy="4942418"/>
            <a:chOff x="469" y="544"/>
            <a:chExt cx="4822" cy="2335"/>
          </a:xfrm>
        </p:grpSpPr>
        <p:sp>
          <p:nvSpPr>
            <p:cNvPr id="6"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nvGrpSpPr>
            <p:cNvPr id="10" name="Group 205"/>
            <p:cNvGrpSpPr>
              <a:grpSpLocks/>
            </p:cNvGrpSpPr>
            <p:nvPr/>
          </p:nvGrpSpPr>
          <p:grpSpPr bwMode="auto">
            <a:xfrm>
              <a:off x="469" y="694"/>
              <a:ext cx="3923" cy="2185"/>
              <a:chOff x="469" y="694"/>
              <a:chExt cx="3923" cy="2185"/>
            </a:xfrm>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2" name="Group 406"/>
            <p:cNvGrpSpPr>
              <a:grpSpLocks/>
            </p:cNvGrpSpPr>
            <p:nvPr/>
          </p:nvGrpSpPr>
          <p:grpSpPr bwMode="auto">
            <a:xfrm>
              <a:off x="1497" y="565"/>
              <a:ext cx="3794" cy="2313"/>
              <a:chOff x="1497" y="565"/>
              <a:chExt cx="3794" cy="2313"/>
            </a:xfrm>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607"/>
            <p:cNvGrpSpPr>
              <a:grpSpLocks/>
            </p:cNvGrpSpPr>
            <p:nvPr/>
          </p:nvGrpSpPr>
          <p:grpSpPr bwMode="auto">
            <a:xfrm>
              <a:off x="839" y="546"/>
              <a:ext cx="3888" cy="1822"/>
              <a:chOff x="839" y="546"/>
              <a:chExt cx="3888" cy="1822"/>
            </a:xfrm>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Tree>
    <p:extLst>
      <p:ext uri="{BB962C8B-B14F-4D97-AF65-F5344CB8AC3E}">
        <p14:creationId xmlns:p14="http://schemas.microsoft.com/office/powerpoint/2010/main" val="42859835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8" y="1155701"/>
            <a:ext cx="10206567" cy="4938184"/>
            <a:chOff x="469" y="546"/>
            <a:chExt cx="4822" cy="2333"/>
          </a:xfrm>
          <a:solidFill>
            <a:schemeClr val="accent1"/>
          </a:solidFill>
        </p:grpSpPr>
        <p:grpSp>
          <p:nvGrpSpPr>
            <p:cNvPr id="10" name="Group 205"/>
            <p:cNvGrpSpPr>
              <a:grpSpLocks/>
            </p:cNvGrpSpPr>
            <p:nvPr/>
          </p:nvGrpSpPr>
          <p:grpSpPr bwMode="auto">
            <a:xfrm>
              <a:off x="469" y="694"/>
              <a:ext cx="3923" cy="2185"/>
              <a:chOff x="469" y="694"/>
              <a:chExt cx="3923" cy="2185"/>
            </a:xfrm>
            <a:grpFill/>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2" name="Group 406"/>
            <p:cNvGrpSpPr>
              <a:grpSpLocks/>
            </p:cNvGrpSpPr>
            <p:nvPr/>
          </p:nvGrpSpPr>
          <p:grpSpPr bwMode="auto">
            <a:xfrm>
              <a:off x="1497" y="565"/>
              <a:ext cx="3794" cy="2313"/>
              <a:chOff x="1497" y="565"/>
              <a:chExt cx="3794" cy="2313"/>
            </a:xfrm>
            <a:grpFill/>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grpSp>
          <p:nvGrpSpPr>
            <p:cNvPr id="13" name="Group 607"/>
            <p:cNvGrpSpPr>
              <a:grpSpLocks/>
            </p:cNvGrpSpPr>
            <p:nvPr/>
          </p:nvGrpSpPr>
          <p:grpSpPr bwMode="auto">
            <a:xfrm>
              <a:off x="839" y="546"/>
              <a:ext cx="3888" cy="1822"/>
              <a:chOff x="839" y="546"/>
              <a:chExt cx="3888" cy="1822"/>
            </a:xfrm>
            <a:grpFill/>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3"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1"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2"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8"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3840"/>
            </a:p>
          </p:txBody>
        </p:sp>
      </p:grpSp>
    </p:spTree>
    <p:extLst>
      <p:ext uri="{BB962C8B-B14F-4D97-AF65-F5344CB8AC3E}">
        <p14:creationId xmlns:p14="http://schemas.microsoft.com/office/powerpoint/2010/main" val="245045172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269684718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135134072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chemeClr val="tx1"/>
                </a:solidFill>
              </a:defRPr>
            </a:lvl1pPr>
          </a:lstStyle>
          <a:p>
            <a:r>
              <a:rPr lang="en-US"/>
              <a:t>Click to edit Master title style</a:t>
            </a:r>
          </a:p>
        </p:txBody>
      </p:sp>
      <p:sp>
        <p:nvSpPr>
          <p:cNvPr id="3" name="Content Placeholder 2"/>
          <p:cNvSpPr>
            <a:spLocks noGrp="1"/>
          </p:cNvSpPr>
          <p:nvPr>
            <p:ph idx="1"/>
          </p:nvPr>
        </p:nvSpPr>
        <p:spPr>
          <a:xfrm>
            <a:off x="558800" y="1600203"/>
            <a:ext cx="11226800" cy="2523768"/>
          </a:xfrm>
        </p:spPr>
        <p:txBody>
          <a:bodyPr/>
          <a:lstStyle>
            <a:lvl1pPr>
              <a:defRPr>
                <a:solidFill>
                  <a:schemeClr val="tx2"/>
                </a:solidFill>
              </a:defRPr>
            </a:lvl1pPr>
            <a:lvl2pPr>
              <a:defRPr>
                <a:solidFill>
                  <a:schemeClr val="tx2"/>
                </a:solidFill>
              </a:defRPr>
            </a:lvl2pPr>
            <a:lvl3pPr>
              <a:defRPr>
                <a:solidFill>
                  <a:schemeClr val="tx2"/>
                </a:solidFill>
              </a:defRPr>
            </a:lvl3pPr>
            <a:lvl4pPr>
              <a:defRPr>
                <a:solidFill>
                  <a:schemeClr val="tx2"/>
                </a:solidFill>
              </a:defRPr>
            </a:lvl4pPr>
            <a:lvl5pPr marL="1962784" indent="-365736">
              <a:spcBef>
                <a:spcPts val="768"/>
              </a:spcBef>
              <a:defRPr sz="2667">
                <a:solidFill>
                  <a:schemeClr val="tx2"/>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Slide Number Placeholder 5"/>
          <p:cNvSpPr>
            <a:spLocks noGrp="1"/>
          </p:cNvSpPr>
          <p:nvPr>
            <p:ph type="sldNum" sz="quarter" idx="4"/>
          </p:nvPr>
        </p:nvSpPr>
        <p:spPr>
          <a:xfrm>
            <a:off x="10963715"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C3C3236D-FB65-584A-8227-5A449D06E62A}"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2971787174"/>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4_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625685516"/>
      </p:ext>
    </p:extLst>
  </p:cSld>
  <p:clrMapOvr>
    <a:masterClrMapping/>
  </p:clrMapOvr>
  <mc:AlternateContent xmlns:mc="http://schemas.openxmlformats.org/markup-compatibility/2006" xmlns:p14="http://schemas.microsoft.com/office/powerpoint/2010/main">
    <mc:Choice Requires="p14">
      <p:transition spd="med" p14:dur="700" advClick="0">
        <p:fade/>
      </p:transition>
    </mc:Choice>
    <mc:Fallback xmlns="">
      <p:transition spd="med" advClick="0">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userDrawn="1">
  <p:cSld name="1_Page Break with Text">
    <p:spTree>
      <p:nvGrpSpPr>
        <p:cNvPr id="1" name=""/>
        <p:cNvGrpSpPr/>
        <p:nvPr/>
      </p:nvGrpSpPr>
      <p:grpSpPr>
        <a:xfrm>
          <a:off x="0" y="0"/>
          <a:ext cx="0" cy="0"/>
          <a:chOff x="0" y="0"/>
          <a:chExt cx="0" cy="0"/>
        </a:xfrm>
      </p:grpSpPr>
      <p:sp>
        <p:nvSpPr>
          <p:cNvPr id="11" name="Rectangle 10"/>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15" name="Rectangle 14"/>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13" name="Slide Number Placeholder 5"/>
          <p:cNvSpPr>
            <a:spLocks noGrp="1"/>
          </p:cNvSpPr>
          <p:nvPr>
            <p:ph type="sldNum" sz="quarter" idx="4"/>
          </p:nvPr>
        </p:nvSpPr>
        <p:spPr>
          <a:xfrm>
            <a:off x="11130964"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4"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1"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46"/>
            <a:endParaRPr lang="nl-NL" sz="2400">
              <a:solidFill>
                <a:prstClr val="white"/>
              </a:solidFill>
            </a:endParaRPr>
          </a:p>
        </p:txBody>
      </p:sp>
      <p:sp>
        <p:nvSpPr>
          <p:cNvPr id="3" name="Text Placeholder 2"/>
          <p:cNvSpPr>
            <a:spLocks noGrp="1"/>
          </p:cNvSpPr>
          <p:nvPr>
            <p:ph type="body" sz="quarter" idx="10"/>
          </p:nvPr>
        </p:nvSpPr>
        <p:spPr>
          <a:xfrm>
            <a:off x="1146051" y="1600206"/>
            <a:ext cx="10176002" cy="2503249"/>
          </a:xfrm>
        </p:spPr>
        <p:txBody>
          <a:bodyPr/>
          <a:lstStyle>
            <a:lvl1pPr marL="457160" indent="-416947">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864" indent="-304772">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itle 3"/>
          <p:cNvSpPr>
            <a:spLocks noGrp="1"/>
          </p:cNvSpPr>
          <p:nvPr>
            <p:ph type="title"/>
          </p:nvPr>
        </p:nvSpPr>
        <p:spPr>
          <a:xfrm>
            <a:off x="1146051" y="229740"/>
            <a:ext cx="10176002" cy="1143000"/>
          </a:xfrm>
        </p:spPr>
        <p:txBody>
          <a:bodyPr/>
          <a:lstStyle>
            <a:lvl1pPr>
              <a:defRPr>
                <a:solidFill>
                  <a:schemeClr val="bg1"/>
                </a:solidFill>
              </a:defRPr>
            </a:lvl1pPr>
          </a:lstStyle>
          <a:p>
            <a:r>
              <a:rPr lang="en-US"/>
              <a:t>Click to edit Master title style</a:t>
            </a:r>
          </a:p>
        </p:txBody>
      </p:sp>
      <p:sp>
        <p:nvSpPr>
          <p:cNvPr id="16" name="Footer Placeholder 4"/>
          <p:cNvSpPr txBox="1">
            <a:spLocks/>
          </p:cNvSpPr>
          <p:nvPr userDrawn="1"/>
        </p:nvSpPr>
        <p:spPr>
          <a:xfrm>
            <a:off x="3149600" y="6362701"/>
            <a:ext cx="5892800" cy="366184"/>
          </a:xfrm>
          <a:prstGeom prst="rect">
            <a:avLst/>
          </a:prstGeom>
        </p:spPr>
        <p:txBody>
          <a:bodyPr/>
          <a:lstStyle>
            <a:defPPr>
              <a:defRPr lang="en-US"/>
            </a:defPPr>
            <a:lvl1pPr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1pPr>
            <a:lvl2pPr marL="4572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2pPr>
            <a:lvl3pPr marL="9144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3pPr>
            <a:lvl4pPr marL="13716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4pPr>
            <a:lvl5pPr marL="1828800" algn="l" defTabSz="457200" rtl="0" eaLnBrk="0" fontAlgn="base" hangingPunct="0">
              <a:spcBef>
                <a:spcPct val="0"/>
              </a:spcBef>
              <a:spcAft>
                <a:spcPct val="0"/>
              </a:spcAft>
              <a:defRPr kern="1200">
                <a:solidFill>
                  <a:schemeClr val="tx1"/>
                </a:solidFill>
                <a:latin typeface="Calibri" panose="020F0502020204030204" pitchFamily="34" charset="0"/>
                <a:ea typeface="+mn-ea"/>
                <a:cs typeface="+mn-cs"/>
              </a:defRPr>
            </a:lvl5pPr>
            <a:lvl6pPr marL="2286000" algn="l" defTabSz="914400" rtl="0" eaLnBrk="1" latinLnBrk="0" hangingPunct="1">
              <a:defRPr kern="1200">
                <a:solidFill>
                  <a:schemeClr val="tx1"/>
                </a:solidFill>
                <a:latin typeface="Calibri" panose="020F0502020204030204" pitchFamily="34" charset="0"/>
                <a:ea typeface="+mn-ea"/>
                <a:cs typeface="+mn-cs"/>
              </a:defRPr>
            </a:lvl6pPr>
            <a:lvl7pPr marL="2743200" algn="l" defTabSz="914400" rtl="0" eaLnBrk="1" latinLnBrk="0" hangingPunct="1">
              <a:defRPr kern="1200">
                <a:solidFill>
                  <a:schemeClr val="tx1"/>
                </a:solidFill>
                <a:latin typeface="Calibri" panose="020F0502020204030204" pitchFamily="34" charset="0"/>
                <a:ea typeface="+mn-ea"/>
                <a:cs typeface="+mn-cs"/>
              </a:defRPr>
            </a:lvl7pPr>
            <a:lvl8pPr marL="3200400" algn="l" defTabSz="914400" rtl="0" eaLnBrk="1" latinLnBrk="0" hangingPunct="1">
              <a:defRPr kern="1200">
                <a:solidFill>
                  <a:schemeClr val="tx1"/>
                </a:solidFill>
                <a:latin typeface="Calibri" panose="020F0502020204030204" pitchFamily="34" charset="0"/>
                <a:ea typeface="+mn-ea"/>
                <a:cs typeface="+mn-cs"/>
              </a:defRPr>
            </a:lvl8pPr>
            <a:lvl9pPr marL="3657600" algn="l" defTabSz="914400" rtl="0" eaLnBrk="1" latinLnBrk="0" hangingPunct="1">
              <a:defRPr kern="1200">
                <a:solidFill>
                  <a:schemeClr val="tx1"/>
                </a:solidFill>
                <a:latin typeface="Calibri" panose="020F0502020204030204" pitchFamily="34" charset="0"/>
                <a:ea typeface="+mn-ea"/>
                <a:cs typeface="+mn-cs"/>
              </a:defRPr>
            </a:lvl9pPr>
          </a:lstStyle>
          <a:p>
            <a:pPr>
              <a:defRPr/>
            </a:pPr>
            <a:r>
              <a:rPr lang="en-US" sz="1400">
                <a:solidFill>
                  <a:srgbClr val="474747"/>
                </a:solidFill>
              </a:rPr>
              <a:t>CONFIDENTIAL AND PROPRIETARY.  FOR INFORMATIONAL PURPOSES ONLY.</a:t>
            </a:r>
          </a:p>
        </p:txBody>
      </p:sp>
    </p:spTree>
    <p:extLst>
      <p:ext uri="{BB962C8B-B14F-4D97-AF65-F5344CB8AC3E}">
        <p14:creationId xmlns:p14="http://schemas.microsoft.com/office/powerpoint/2010/main" val="269331802"/>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p:cSld name="Title Slide 01">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736879" y="2515443"/>
            <a:ext cx="4218944" cy="1524000"/>
          </a:xfrm>
        </p:spPr>
        <p:txBody>
          <a:bodyPr anchor="b">
            <a:noAutofit/>
          </a:bodyPr>
          <a:lstStyle>
            <a:lvl1pPr>
              <a:defRPr sz="4000" b="0">
                <a:solidFill>
                  <a:schemeClr val="bg1"/>
                </a:solidFill>
              </a:defRPr>
            </a:lvl1pPr>
          </a:lstStyle>
          <a:p>
            <a:r>
              <a:rPr lang="en-US" dirty="0"/>
              <a:t>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735968" y="4064317"/>
            <a:ext cx="4219858"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11" name="Date Placeholder 27"/>
          <p:cNvSpPr>
            <a:spLocks noGrp="1"/>
          </p:cNvSpPr>
          <p:nvPr>
            <p:ph type="dt" sz="half" idx="10"/>
          </p:nvPr>
        </p:nvSpPr>
        <p:spPr>
          <a:xfrm>
            <a:off x="735966" y="4604347"/>
            <a:ext cx="4219858" cy="348813"/>
          </a:xfrm>
          <a:prstGeom prst="rect">
            <a:avLst/>
          </a:prstGeom>
        </p:spPr>
        <p:txBody>
          <a:bodyPr vert="horz" lIns="45720" tIns="45720" rIns="45720" bIns="45720" rtlCol="0">
            <a:noAutofit/>
          </a:bodyPr>
          <a:lstStyle>
            <a:lvl1pPr>
              <a:defRPr lang="en-US" sz="1600" smtClean="0">
                <a:solidFill>
                  <a:schemeClr val="bg1"/>
                </a:solidFill>
              </a:defRPr>
            </a:lvl1pPr>
          </a:lstStyle>
          <a:p>
            <a:pPr defTabSz="609561">
              <a:buClr>
                <a:srgbClr val="474747"/>
              </a:buClr>
            </a:pPr>
            <a:endParaRPr lang="en-US" dirty="0">
              <a:solidFill>
                <a:prstClr val="white"/>
              </a:solidFill>
            </a:endParaRPr>
          </a:p>
        </p:txBody>
      </p:sp>
      <p:pic>
        <p:nvPicPr>
          <p:cNvPr id="9" name="Picture 8"/>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558800" y="0"/>
            <a:ext cx="11633200" cy="6864096"/>
          </a:xfrm>
          <a:prstGeom prst="rect">
            <a:avLst/>
          </a:prstGeom>
        </p:spPr>
      </p:pic>
      <p:pic>
        <p:nvPicPr>
          <p:cNvPr id="10" name="Picture 9"/>
          <p:cNvPicPr>
            <a:picLocks noChangeAspect="1"/>
          </p:cNvPicPr>
          <p:nvPr userDrawn="1"/>
        </p:nvPicPr>
        <p:blipFill rotWithShape="1">
          <a:blip r:embed="rId4" cstate="email">
            <a:alphaModFix/>
            <a:extLst>
              <a:ext uri="{28A0092B-C50C-407E-A947-70E740481C1C}">
                <a14:useLocalDpi xmlns:a14="http://schemas.microsoft.com/office/drawing/2010/main"/>
              </a:ext>
            </a:extLst>
          </a:blip>
          <a:srcRect/>
          <a:stretch/>
        </p:blipFill>
        <p:spPr>
          <a:xfrm>
            <a:off x="558798" y="2"/>
            <a:ext cx="11633203" cy="6858000"/>
          </a:xfrm>
          <a:prstGeom prst="rect">
            <a:avLst/>
          </a:prstGeom>
        </p:spPr>
      </p:pic>
    </p:spTree>
    <p:extLst>
      <p:ext uri="{BB962C8B-B14F-4D97-AF65-F5344CB8AC3E}">
        <p14:creationId xmlns:p14="http://schemas.microsoft.com/office/powerpoint/2010/main" val="356471628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Page Break">
    <p:spTree>
      <p:nvGrpSpPr>
        <p:cNvPr id="1" name=""/>
        <p:cNvGrpSpPr/>
        <p:nvPr/>
      </p:nvGrpSpPr>
      <p:grpSpPr>
        <a:xfrm>
          <a:off x="0" y="0"/>
          <a:ext cx="0" cy="0"/>
          <a:chOff x="0" y="0"/>
          <a:chExt cx="0" cy="0"/>
        </a:xfrm>
      </p:grpSpPr>
      <p:sp>
        <p:nvSpPr>
          <p:cNvPr id="2" name="Rectangle 1"/>
          <p:cNvSpPr/>
          <p:nvPr userDrawn="1"/>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13" name="Rectangle 12"/>
          <p:cNvSpPr/>
          <p:nvPr userDrawn="1"/>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7" name="Rectangle 7"/>
          <p:cNvSpPr/>
          <p:nvPr/>
        </p:nvSpPr>
        <p:spPr>
          <a:xfrm>
            <a:off x="526562"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8" name="Title 3"/>
          <p:cNvSpPr>
            <a:spLocks noGrp="1"/>
          </p:cNvSpPr>
          <p:nvPr>
            <p:ph type="title"/>
          </p:nvPr>
        </p:nvSpPr>
        <p:spPr>
          <a:xfrm>
            <a:off x="1146049" y="229740"/>
            <a:ext cx="10176001"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r>
              <a:rPr lang="en-US">
                <a:solidFill>
                  <a:prstClr val="white">
                    <a:lumMod val="50000"/>
                  </a:prstClr>
                </a:solidFill>
              </a:rPr>
              <a:t>Wolters Kluwer Emmi Solution Training</a:t>
            </a:r>
          </a:p>
        </p:txBody>
      </p:sp>
      <p:sp>
        <p:nvSpPr>
          <p:cNvPr id="11"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a:solidFill>
                <a:srgbClr val="000000"/>
              </a:solidFill>
            </a:endParaRPr>
          </a:p>
        </p:txBody>
      </p:sp>
      <p:pic>
        <p:nvPicPr>
          <p:cNvPr id="12" name="Afbeelding 6" descr="WK_H_01_Pos_RGB_2400_Color.png"/>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Tree>
    <p:extLst>
      <p:ext uri="{BB962C8B-B14F-4D97-AF65-F5344CB8AC3E}">
        <p14:creationId xmlns:p14="http://schemas.microsoft.com/office/powerpoint/2010/main" val="2521337941"/>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p:cSld name="Title Slide 02">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485690"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3" y="4077714"/>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3"/>
            <a:ext cx="2853400" cy="316793"/>
          </a:xfrm>
        </p:spPr>
        <p:txBody>
          <a:bodyPr>
            <a:noAutofit/>
          </a:bodyPr>
          <a:lstStyle>
            <a:lvl1pPr marL="0" indent="0">
              <a:buFontTx/>
              <a:buNone/>
              <a:defRPr sz="1867">
                <a:solidFill>
                  <a:schemeClr val="bg2"/>
                </a:solidFill>
              </a:defRPr>
            </a:lvl1pPr>
            <a:lvl2pPr marL="541832" indent="0">
              <a:buFontTx/>
              <a:buNone/>
              <a:defRPr sz="1867">
                <a:solidFill>
                  <a:schemeClr val="bg2"/>
                </a:solidFill>
              </a:defRPr>
            </a:lvl2pPr>
            <a:lvl3pPr marL="1015934" indent="0">
              <a:buFontTx/>
              <a:buNone/>
              <a:defRPr sz="1867">
                <a:solidFill>
                  <a:schemeClr val="bg2"/>
                </a:solidFill>
              </a:defRPr>
            </a:lvl3pPr>
            <a:lvl4pPr marL="1490036" indent="0">
              <a:buFontTx/>
              <a:buNone/>
              <a:defRPr sz="1867">
                <a:solidFill>
                  <a:schemeClr val="bg2"/>
                </a:solidFill>
              </a:defRPr>
            </a:lvl4pPr>
            <a:lvl5pPr marL="2438241"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1003483300"/>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p:cSld name="Title Slide 03">
    <p:spTree>
      <p:nvGrpSpPr>
        <p:cNvPr id="1" name=""/>
        <p:cNvGrpSpPr/>
        <p:nvPr/>
      </p:nvGrpSpPr>
      <p:grpSpPr>
        <a:xfrm>
          <a:off x="0" y="0"/>
          <a:ext cx="0" cy="0"/>
          <a:chOff x="0" y="0"/>
          <a:chExt cx="0" cy="0"/>
        </a:xfrm>
      </p:grpSpPr>
      <p:pic>
        <p:nvPicPr>
          <p:cNvPr id="10"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858000"/>
          </a:xfrm>
          <a:prstGeom prst="rect">
            <a:avLst/>
          </a:prstGeom>
        </p:spPr>
      </p:pic>
      <p:sp>
        <p:nvSpPr>
          <p:cNvPr id="20" name="Rectangle 13"/>
          <p:cNvSpPr/>
          <p:nvPr/>
        </p:nvSpPr>
        <p:spPr>
          <a:xfrm>
            <a:off x="3352804" y="4670783"/>
            <a:ext cx="3657600" cy="140208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1" name="Rectangle 8"/>
          <p:cNvSpPr/>
          <p:nvPr/>
        </p:nvSpPr>
        <p:spPr>
          <a:xfrm>
            <a:off x="4" y="2316480"/>
            <a:ext cx="5181600" cy="2743200"/>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2" name="Title 1"/>
          <p:cNvSpPr>
            <a:spLocks noGrp="1"/>
          </p:cNvSpPr>
          <p:nvPr>
            <p:ph type="ctrTitle" hasCustomPrompt="1"/>
          </p:nvPr>
        </p:nvSpPr>
        <p:spPr>
          <a:xfrm>
            <a:off x="485690" y="2515443"/>
            <a:ext cx="4470135" cy="1524000"/>
          </a:xfrm>
        </p:spPr>
        <p:txBody>
          <a:bodyPr anchor="t">
            <a:noAutofit/>
          </a:bodyPr>
          <a:lstStyle>
            <a:lvl1pPr>
              <a:defRPr sz="3733" b="0">
                <a:solidFill>
                  <a:schemeClr val="bg1"/>
                </a:solidFill>
              </a:defRPr>
            </a:lvl1pPr>
          </a:lstStyle>
          <a:p>
            <a:r>
              <a:rPr lang="en-US" dirty="0"/>
              <a:t>Click to edit Master title style</a:t>
            </a:r>
          </a:p>
        </p:txBody>
      </p:sp>
      <p:pic>
        <p:nvPicPr>
          <p:cNvPr id="24" name="Afbeelding 23"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3339090" y="5084294"/>
            <a:ext cx="3671316" cy="988568"/>
          </a:xfrm>
          <a:prstGeom prst="rect">
            <a:avLst/>
          </a:prstGeom>
        </p:spPr>
      </p:pic>
      <p:sp>
        <p:nvSpPr>
          <p:cNvPr id="25" name="Tijdelijke aanduiding voor tekst 2"/>
          <p:cNvSpPr>
            <a:spLocks noGrp="1"/>
          </p:cNvSpPr>
          <p:nvPr>
            <p:ph type="body" sz="quarter" idx="11" hasCustomPrompt="1"/>
          </p:nvPr>
        </p:nvSpPr>
        <p:spPr>
          <a:xfrm>
            <a:off x="484723" y="4077714"/>
            <a:ext cx="4471103" cy="415265"/>
          </a:xfrm>
        </p:spPr>
        <p:txBody>
          <a:bodyPr>
            <a:normAutofit/>
          </a:bodyPr>
          <a:lstStyle>
            <a:lvl1pPr marL="0" indent="0">
              <a:spcBef>
                <a:spcPts val="0"/>
              </a:spcBef>
              <a:buFontTx/>
              <a:buNone/>
              <a:defRPr sz="1867">
                <a:solidFill>
                  <a:schemeClr val="bg1"/>
                </a:solidFill>
              </a:defRPr>
            </a:lvl1pPr>
          </a:lstStyle>
          <a:p>
            <a:pPr lvl="0"/>
            <a:r>
              <a:rPr lang="nl-NL" dirty="0"/>
              <a:t>Click </a:t>
            </a:r>
            <a:r>
              <a:rPr lang="nl-NL" dirty="0" err="1"/>
              <a:t>to</a:t>
            </a:r>
            <a:r>
              <a:rPr lang="nl-NL" dirty="0"/>
              <a:t> </a:t>
            </a:r>
            <a:r>
              <a:rPr lang="nl-NL" dirty="0" err="1"/>
              <a:t>edit</a:t>
            </a:r>
            <a:r>
              <a:rPr lang="nl-NL" dirty="0"/>
              <a:t> Name Presenter</a:t>
            </a:r>
          </a:p>
        </p:txBody>
      </p:sp>
      <p:sp>
        <p:nvSpPr>
          <p:cNvPr id="5" name="Tijdelijke aanduiding voor tekst 4"/>
          <p:cNvSpPr>
            <a:spLocks noGrp="1"/>
          </p:cNvSpPr>
          <p:nvPr>
            <p:ph type="body" sz="quarter" idx="12" hasCustomPrompt="1"/>
          </p:nvPr>
        </p:nvSpPr>
        <p:spPr>
          <a:xfrm>
            <a:off x="485689" y="4525433"/>
            <a:ext cx="2853400" cy="316793"/>
          </a:xfrm>
        </p:spPr>
        <p:txBody>
          <a:bodyPr>
            <a:noAutofit/>
          </a:bodyPr>
          <a:lstStyle>
            <a:lvl1pPr marL="0" indent="0">
              <a:buFontTx/>
              <a:buNone/>
              <a:defRPr sz="1867">
                <a:solidFill>
                  <a:schemeClr val="bg2"/>
                </a:solidFill>
              </a:defRPr>
            </a:lvl1pPr>
            <a:lvl2pPr marL="541832" indent="0">
              <a:buFontTx/>
              <a:buNone/>
              <a:defRPr sz="1867">
                <a:solidFill>
                  <a:schemeClr val="bg2"/>
                </a:solidFill>
              </a:defRPr>
            </a:lvl2pPr>
            <a:lvl3pPr marL="1015934" indent="0">
              <a:buFontTx/>
              <a:buNone/>
              <a:defRPr sz="1867">
                <a:solidFill>
                  <a:schemeClr val="bg2"/>
                </a:solidFill>
              </a:defRPr>
            </a:lvl3pPr>
            <a:lvl4pPr marL="1490036" indent="0">
              <a:buFontTx/>
              <a:buNone/>
              <a:defRPr sz="1867">
                <a:solidFill>
                  <a:schemeClr val="bg2"/>
                </a:solidFill>
              </a:defRPr>
            </a:lvl4pPr>
            <a:lvl5pPr marL="2438241" indent="0">
              <a:buFontTx/>
              <a:buNone/>
              <a:defRPr sz="1867">
                <a:solidFill>
                  <a:schemeClr val="bg2"/>
                </a:solidFill>
              </a:defRPr>
            </a:lvl5pPr>
          </a:lstStyle>
          <a:p>
            <a:pPr lvl="0"/>
            <a:r>
              <a:rPr lang="nl-NL" dirty="0"/>
              <a:t>Date</a:t>
            </a:r>
          </a:p>
        </p:txBody>
      </p:sp>
    </p:spTree>
    <p:extLst>
      <p:ext uri="{BB962C8B-B14F-4D97-AF65-F5344CB8AC3E}">
        <p14:creationId xmlns:p14="http://schemas.microsoft.com/office/powerpoint/2010/main" val="12049312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p:cSld name="Title &amp; Text">
    <p:spTree>
      <p:nvGrpSpPr>
        <p:cNvPr id="1" name=""/>
        <p:cNvGrpSpPr/>
        <p:nvPr/>
      </p:nvGrpSpPr>
      <p:grpSpPr>
        <a:xfrm>
          <a:off x="0" y="0"/>
          <a:ext cx="0" cy="0"/>
          <a:chOff x="0" y="0"/>
          <a:chExt cx="0" cy="0"/>
        </a:xfrm>
      </p:grpSpPr>
      <p:sp>
        <p:nvSpPr>
          <p:cNvPr id="7"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dirty="0">
              <a:solidFill>
                <a:prstClr val="white">
                  <a:lumMod val="50000"/>
                </a:prstClr>
              </a:solidFill>
            </a:endParaRPr>
          </a:p>
        </p:txBody>
      </p:sp>
      <p:sp>
        <p:nvSpPr>
          <p:cNvPr id="8"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dirty="0">
              <a:solidFill>
                <a:srgbClr val="000000"/>
              </a:solidFill>
            </a:endParaRPr>
          </a:p>
        </p:txBody>
      </p:sp>
      <p:sp>
        <p:nvSpPr>
          <p:cNvPr id="5" name="Text Placeholder 4"/>
          <p:cNvSpPr>
            <a:spLocks noGrp="1"/>
          </p:cNvSpPr>
          <p:nvPr>
            <p:ph type="body" sz="quarter" idx="11"/>
          </p:nvPr>
        </p:nvSpPr>
        <p:spPr>
          <a:xfrm>
            <a:off x="558800" y="1600203"/>
            <a:ext cx="11226800" cy="2010807"/>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65166288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p:cSld name="Page Break with Text">
    <p:spTree>
      <p:nvGrpSpPr>
        <p:cNvPr id="1" name=""/>
        <p:cNvGrpSpPr/>
        <p:nvPr/>
      </p:nvGrpSpPr>
      <p:grpSpPr>
        <a:xfrm>
          <a:off x="0" y="0"/>
          <a:ext cx="0" cy="0"/>
          <a:chOff x="0" y="0"/>
          <a:chExt cx="0" cy="0"/>
        </a:xfrm>
      </p:grpSpPr>
      <p:sp>
        <p:nvSpPr>
          <p:cNvPr id="11" name="Rectangle 10"/>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2"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13"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pic>
        <p:nvPicPr>
          <p:cNvPr id="14"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7" name="Rectangle 7"/>
          <p:cNvSpPr/>
          <p:nvPr/>
        </p:nvSpPr>
        <p:spPr>
          <a:xfrm>
            <a:off x="558801" y="344040"/>
            <a:ext cx="110179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solidFill>
                <a:schemeClr val="bg1"/>
              </a:solidFill>
            </a:endParaRPr>
          </a:p>
        </p:txBody>
      </p:sp>
      <p:sp>
        <p:nvSpPr>
          <p:cNvPr id="3" name="Text Placeholder 2"/>
          <p:cNvSpPr>
            <a:spLocks noGrp="1"/>
          </p:cNvSpPr>
          <p:nvPr>
            <p:ph type="body" sz="quarter" idx="10"/>
          </p:nvPr>
        </p:nvSpPr>
        <p:spPr>
          <a:xfrm>
            <a:off x="1146050" y="1600204"/>
            <a:ext cx="10176002" cy="2503249"/>
          </a:xfrm>
        </p:spPr>
        <p:txBody>
          <a:bodyPr/>
          <a:lstStyle>
            <a:lvl1pPr marL="457171" indent="-416958">
              <a:buClr>
                <a:schemeClr val="bg1"/>
              </a:buClr>
              <a:buFont typeface="+mj-lt"/>
              <a:buAutoNum type="arabicPeriod"/>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a:solidFill>
                  <a:schemeClr val="bg1"/>
                </a:solidFill>
              </a:defRPr>
            </a:lvl4pPr>
            <a:lvl5pPr marL="1523902" indent="-304779">
              <a:buClr>
                <a:schemeClr val="bg1"/>
              </a:buClr>
              <a:defRPr>
                <a:solidFill>
                  <a:schemeClr val="bg1"/>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itle 3"/>
          <p:cNvSpPr>
            <a:spLocks noGrp="1"/>
          </p:cNvSpPr>
          <p:nvPr>
            <p:ph type="title"/>
          </p:nvPr>
        </p:nvSpPr>
        <p:spPr>
          <a:xfrm>
            <a:off x="1146050" y="229740"/>
            <a:ext cx="10176002" cy="1143000"/>
          </a:xfrm>
        </p:spPr>
        <p:txBody>
          <a:bodyPr/>
          <a:lstStyle>
            <a:lvl1pPr>
              <a:defRPr>
                <a:solidFill>
                  <a:schemeClr val="bg1"/>
                </a:solidFill>
              </a:defRPr>
            </a:lvl1pPr>
          </a:lstStyle>
          <a:p>
            <a:r>
              <a:rPr lang="en-US"/>
              <a:t>Click to edit Master title style</a:t>
            </a:r>
            <a:endParaRPr lang="en-US" dirty="0"/>
          </a:p>
        </p:txBody>
      </p:sp>
    </p:spTree>
    <p:extLst>
      <p:ext uri="{BB962C8B-B14F-4D97-AF65-F5344CB8AC3E}">
        <p14:creationId xmlns:p14="http://schemas.microsoft.com/office/powerpoint/2010/main" val="248964910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p:cSld name="Page Break">
    <p:spTree>
      <p:nvGrpSpPr>
        <p:cNvPr id="1" name=""/>
        <p:cNvGrpSpPr/>
        <p:nvPr/>
      </p:nvGrpSpPr>
      <p:grpSpPr>
        <a:xfrm>
          <a:off x="0" y="0"/>
          <a:ext cx="0" cy="0"/>
          <a:chOff x="0" y="0"/>
          <a:chExt cx="0" cy="0"/>
        </a:xfrm>
      </p:grpSpPr>
      <p:sp>
        <p:nvSpPr>
          <p:cNvPr id="2" name="Rectangle 1"/>
          <p:cNvSpPr/>
          <p:nvPr/>
        </p:nvSpPr>
        <p:spPr>
          <a:xfrm>
            <a:off x="-5645" y="0"/>
            <a:ext cx="12197645" cy="6858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3" name="Rectangle 12"/>
          <p:cNvSpPr/>
          <p:nvPr/>
        </p:nvSpPr>
        <p:spPr>
          <a:xfrm>
            <a:off x="558800" y="0"/>
            <a:ext cx="11633200" cy="617220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7" name="Rectangle 7"/>
          <p:cNvSpPr/>
          <p:nvPr/>
        </p:nvSpPr>
        <p:spPr>
          <a:xfrm>
            <a:off x="526564" y="344040"/>
            <a:ext cx="11050193"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6" name="Rechthoek 5"/>
          <p:cNvSpPr/>
          <p:nvPr/>
        </p:nvSpPr>
        <p:spPr>
          <a:xfrm>
            <a:off x="0" y="344040"/>
            <a:ext cx="5588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solidFill>
                <a:schemeClr val="bg1"/>
              </a:solidFill>
            </a:endParaRPr>
          </a:p>
        </p:txBody>
      </p:sp>
      <p:sp>
        <p:nvSpPr>
          <p:cNvPr id="8" name="Title 3"/>
          <p:cNvSpPr>
            <a:spLocks noGrp="1"/>
          </p:cNvSpPr>
          <p:nvPr>
            <p:ph type="title"/>
          </p:nvPr>
        </p:nvSpPr>
        <p:spPr>
          <a:xfrm>
            <a:off x="1146050" y="229740"/>
            <a:ext cx="10176002" cy="1143000"/>
          </a:xfrm>
        </p:spPr>
        <p:txBody>
          <a:bodyPr/>
          <a:lstStyle>
            <a:lvl1pPr>
              <a:defRPr>
                <a:solidFill>
                  <a:schemeClr val="bg1"/>
                </a:solidFill>
              </a:defRPr>
            </a:lvl1pPr>
          </a:lstStyle>
          <a:p>
            <a:r>
              <a:rPr lang="en-US"/>
              <a:t>Click to edit Master title style</a:t>
            </a:r>
          </a:p>
        </p:txBody>
      </p:sp>
      <p:sp>
        <p:nvSpPr>
          <p:cNvPr id="10"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dirty="0">
              <a:solidFill>
                <a:prstClr val="white">
                  <a:lumMod val="50000"/>
                </a:prstClr>
              </a:solidFill>
            </a:endParaRPr>
          </a:p>
        </p:txBody>
      </p:sp>
      <p:sp>
        <p:nvSpPr>
          <p:cNvPr id="11"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solidFill>
                  <a:srgbClr val="000000"/>
                </a:solidFill>
              </a:rPr>
              <a:pPr/>
              <a:t>‹#›</a:t>
            </a:fld>
            <a:endParaRPr lang="en-US" dirty="0">
              <a:solidFill>
                <a:srgbClr val="000000"/>
              </a:solidFill>
            </a:endParaRP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165268190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p:cSld name="Custom Layout Key Figures">
    <p:spTree>
      <p:nvGrpSpPr>
        <p:cNvPr id="1" name=""/>
        <p:cNvGrpSpPr/>
        <p:nvPr/>
      </p:nvGrpSpPr>
      <p:grpSpPr>
        <a:xfrm>
          <a:off x="0" y="0"/>
          <a:ext cx="0" cy="0"/>
          <a:chOff x="0" y="0"/>
          <a:chExt cx="0" cy="0"/>
        </a:xfrm>
      </p:grpSpPr>
      <p:sp>
        <p:nvSpPr>
          <p:cNvPr id="12" name="Rectangle 1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5" name="Afbeelding 54" descr="hh-42207158small.jpg"/>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 y="-3"/>
            <a:ext cx="12192000" cy="6156960"/>
          </a:xfrm>
          <a:prstGeom prst="rect">
            <a:avLst/>
          </a:prstGeom>
        </p:spPr>
      </p:pic>
      <p:sp>
        <p:nvSpPr>
          <p:cNvPr id="6" name="Rechthoek 14"/>
          <p:cNvSpPr/>
          <p:nvPr/>
        </p:nvSpPr>
        <p:spPr>
          <a:xfrm>
            <a:off x="2842514" y="330204"/>
            <a:ext cx="6506978" cy="5562598"/>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nl-NL"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
        <p:nvSpPr>
          <p:cNvPr id="8" name="Text Placeholder 7"/>
          <p:cNvSpPr>
            <a:spLocks noGrp="1"/>
          </p:cNvSpPr>
          <p:nvPr>
            <p:ph type="body" sz="quarter" idx="12"/>
          </p:nvPr>
        </p:nvSpPr>
        <p:spPr>
          <a:xfrm>
            <a:off x="3049630" y="1375817"/>
            <a:ext cx="6092745" cy="2010807"/>
          </a:xfrm>
        </p:spPr>
        <p:txBody>
          <a:bodyPr/>
          <a:lstStyle>
            <a:lvl5pPr marL="1523902" indent="-304779">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30" y="459046"/>
            <a:ext cx="6092745" cy="830997"/>
          </a:xfrm>
        </p:spPr>
        <p:txBody>
          <a:bodyPr wrap="square">
            <a:spAutoFit/>
          </a:bodyPr>
          <a:lstStyle>
            <a:lvl1pPr>
              <a:defRPr sz="4800"/>
            </a:lvl1pPr>
          </a:lstStyle>
          <a:p>
            <a:r>
              <a:rPr lang="en-US" dirty="0"/>
              <a:t>Master title style</a:t>
            </a:r>
          </a:p>
        </p:txBody>
      </p:sp>
    </p:spTree>
    <p:extLst>
      <p:ext uri="{BB962C8B-B14F-4D97-AF65-F5344CB8AC3E}">
        <p14:creationId xmlns:p14="http://schemas.microsoft.com/office/powerpoint/2010/main" val="369696866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28071"/>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2202855049"/>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368208999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p:cSld name="Full Page Image 03">
    <p:spTree>
      <p:nvGrpSpPr>
        <p:cNvPr id="1" name=""/>
        <p:cNvGrpSpPr/>
        <p:nvPr/>
      </p:nvGrpSpPr>
      <p:grpSpPr>
        <a:xfrm>
          <a:off x="0" y="0"/>
          <a:ext cx="0" cy="0"/>
          <a:chOff x="0" y="0"/>
          <a:chExt cx="0" cy="0"/>
        </a:xfrm>
      </p:grpSpPr>
      <p:sp>
        <p:nvSpPr>
          <p:cNvPr id="2" name="Rectangle 1"/>
          <p:cNvSpPr/>
          <p:nvPr/>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28071"/>
          </a:xfrm>
          <a:prstGeom prst="rect">
            <a:avLst/>
          </a:prstGeom>
        </p:spPr>
      </p:pic>
    </p:spTree>
    <p:extLst>
      <p:ext uri="{BB962C8B-B14F-4D97-AF65-F5344CB8AC3E}">
        <p14:creationId xmlns:p14="http://schemas.microsoft.com/office/powerpoint/2010/main" val="51743878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p:cSld name="Full Page Image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3" y="2"/>
            <a:ext cx="11633198" cy="6159500"/>
          </a:xfrm>
          <a:prstGeom prst="rect">
            <a:avLst/>
          </a:prstGeom>
        </p:spPr>
      </p:pic>
    </p:spTree>
    <p:extLst>
      <p:ext uri="{BB962C8B-B14F-4D97-AF65-F5344CB8AC3E}">
        <p14:creationId xmlns:p14="http://schemas.microsoft.com/office/powerpoint/2010/main" val="409949042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Custom Layout Key Figures">
    <p:spTree>
      <p:nvGrpSpPr>
        <p:cNvPr id="1" name=""/>
        <p:cNvGrpSpPr/>
        <p:nvPr/>
      </p:nvGrpSpPr>
      <p:grpSpPr>
        <a:xfrm>
          <a:off x="0" y="0"/>
          <a:ext cx="0" cy="0"/>
          <a:chOff x="0" y="0"/>
          <a:chExt cx="0" cy="0"/>
        </a:xfrm>
      </p:grpSpPr>
      <p:sp>
        <p:nvSpPr>
          <p:cNvPr id="12" name="Rectangle 11"/>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pic>
        <p:nvPicPr>
          <p:cNvPr id="5" name="Afbeelding 54" descr="hh-42207158small.jpg"/>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3"/>
            <a:ext cx="12192000" cy="6156960"/>
          </a:xfrm>
          <a:prstGeom prst="rect">
            <a:avLst/>
          </a:prstGeom>
        </p:spPr>
      </p:pic>
      <p:sp>
        <p:nvSpPr>
          <p:cNvPr id="6" name="Rechthoek 14"/>
          <p:cNvSpPr/>
          <p:nvPr userDrawn="1"/>
        </p:nvSpPr>
        <p:spPr>
          <a:xfrm>
            <a:off x="2842513" y="330202"/>
            <a:ext cx="6506977" cy="5562599"/>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nl-NL"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
        <p:nvSpPr>
          <p:cNvPr id="8" name="Text Placeholder 7"/>
          <p:cNvSpPr>
            <a:spLocks noGrp="1"/>
          </p:cNvSpPr>
          <p:nvPr>
            <p:ph type="body" sz="quarter" idx="12"/>
          </p:nvPr>
        </p:nvSpPr>
        <p:spPr>
          <a:xfrm>
            <a:off x="3049629" y="1375815"/>
            <a:ext cx="6092745" cy="2010807"/>
          </a:xfrm>
        </p:spPr>
        <p:txBody>
          <a:bodyPr/>
          <a:lstStyle>
            <a:lvl5pPr marL="1523962" indent="-304792">
              <a:defRPr/>
            </a:lvl5pPr>
          </a:lstStyle>
          <a:p>
            <a:pPr lvl="0"/>
            <a:r>
              <a:rPr lang="en-US"/>
              <a:t>Click to edit Master text styles</a:t>
            </a:r>
          </a:p>
          <a:p>
            <a:pPr lvl="1"/>
            <a:r>
              <a:rPr lang="en-US"/>
              <a:t>Second level</a:t>
            </a:r>
          </a:p>
          <a:p>
            <a:pPr lvl="2"/>
            <a:r>
              <a:rPr lang="en-US"/>
              <a:t>Third level</a:t>
            </a:r>
          </a:p>
          <a:p>
            <a:pPr lvl="3"/>
            <a:r>
              <a:rPr lang="en-US"/>
              <a:t>Fourth level</a:t>
            </a:r>
          </a:p>
        </p:txBody>
      </p:sp>
      <p:sp>
        <p:nvSpPr>
          <p:cNvPr id="11" name="Title 10"/>
          <p:cNvSpPr>
            <a:spLocks noGrp="1"/>
          </p:cNvSpPr>
          <p:nvPr>
            <p:ph type="title" hasCustomPrompt="1"/>
          </p:nvPr>
        </p:nvSpPr>
        <p:spPr>
          <a:xfrm>
            <a:off x="3049629" y="443655"/>
            <a:ext cx="6092745" cy="861775"/>
          </a:xfrm>
        </p:spPr>
        <p:txBody>
          <a:bodyPr wrap="square">
            <a:spAutoFit/>
          </a:bodyPr>
          <a:lstStyle>
            <a:lvl1pPr>
              <a:defRPr sz="4800"/>
            </a:lvl1pPr>
          </a:lstStyle>
          <a:p>
            <a:r>
              <a:rPr lang="en-US"/>
              <a:t>Master title style</a:t>
            </a:r>
          </a:p>
        </p:txBody>
      </p:sp>
    </p:spTree>
    <p:extLst>
      <p:ext uri="{BB962C8B-B14F-4D97-AF65-F5344CB8AC3E}">
        <p14:creationId xmlns:p14="http://schemas.microsoft.com/office/powerpoint/2010/main" val="1571213939"/>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p:cSld name="Full Page Image with Text 01">
    <p:spTree>
      <p:nvGrpSpPr>
        <p:cNvPr id="1" name=""/>
        <p:cNvGrpSpPr/>
        <p:nvPr/>
      </p:nvGrpSpPr>
      <p:grpSpPr>
        <a:xfrm>
          <a:off x="0" y="0"/>
          <a:ext cx="0" cy="0"/>
          <a:chOff x="0" y="0"/>
          <a:chExt cx="0" cy="0"/>
        </a:xfrm>
      </p:grpSpPr>
      <p:pic>
        <p:nvPicPr>
          <p:cNvPr id="2" name="Picture 1"/>
          <p:cNvPicPr>
            <a:picLocks/>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56960"/>
          </a:xfrm>
          <a:prstGeom prst="rect">
            <a:avLst/>
          </a:prstGeom>
        </p:spPr>
      </p:pic>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6"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9"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92705657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p:cSld name="Full Page Image with Text 02">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61316"/>
          </a:xfrm>
          <a:prstGeom prst="rect">
            <a:avLst/>
          </a:prstGeom>
        </p:spPr>
      </p:pic>
      <p:pic>
        <p:nvPicPr>
          <p:cNvPr id="7" name="Afbeelding 6" descr="WK_H_01_Pos_RGB_2400_Color.png"/>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8"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0"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3543788548"/>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p:cSld name="Full Page Image with Text 03">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2"/>
            <a:ext cx="11633200" cy="6159500"/>
          </a:xfrm>
          <a:prstGeom prst="rect">
            <a:avLst/>
          </a:prstGeom>
        </p:spPr>
      </p:pic>
      <p:sp>
        <p:nvSpPr>
          <p:cNvPr id="5"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8"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2816383345"/>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p:cSld name="Full Page Image with Text 04">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p:txBody>
          <a:bodyPr/>
          <a:lstStyle/>
          <a:p>
            <a:endParaRPr lang="en-US"/>
          </a:p>
        </p:txBody>
      </p:sp>
      <p:sp>
        <p:nvSpPr>
          <p:cNvPr id="4" name="Slide Number Placeholder 3"/>
          <p:cNvSpPr>
            <a:spLocks noGrp="1"/>
          </p:cNvSpPr>
          <p:nvPr>
            <p:ph type="sldNum" sz="quarter" idx="11"/>
          </p:nvPr>
        </p:nvSpPr>
        <p:spPr/>
        <p:txBody>
          <a:bodyPr/>
          <a:lstStyle/>
          <a:p>
            <a:fld id="{B4F7E415-E5AE-4930-BE63-010120D4D646}" type="slidenum">
              <a:rPr lang="en-US" smtClean="0"/>
              <a:t>‹#›</a:t>
            </a:fld>
            <a:endParaRPr lang="en-US"/>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3" y="2"/>
            <a:ext cx="11633198" cy="6159500"/>
          </a:xfrm>
          <a:prstGeom prst="rect">
            <a:avLst/>
          </a:prstGeom>
        </p:spPr>
      </p:pic>
      <p:sp>
        <p:nvSpPr>
          <p:cNvPr id="5" name="Rectangle 8"/>
          <p:cNvSpPr/>
          <p:nvPr/>
        </p:nvSpPr>
        <p:spPr>
          <a:xfrm>
            <a:off x="558802" y="3120376"/>
            <a:ext cx="6722532" cy="3035624"/>
          </a:xfrm>
          <a:prstGeom prst="rect">
            <a:avLst/>
          </a:prstGeom>
          <a:solidFill>
            <a:schemeClr val="accent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8" name="Text Placeholder 4"/>
          <p:cNvSpPr>
            <a:spLocks noGrp="1"/>
          </p:cNvSpPr>
          <p:nvPr>
            <p:ph type="body" sz="quarter" idx="12"/>
          </p:nvPr>
        </p:nvSpPr>
        <p:spPr>
          <a:xfrm>
            <a:off x="685032" y="3251405"/>
            <a:ext cx="6437525" cy="2010807"/>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vl4pPr>
              <a:buClr>
                <a:schemeClr val="bg1"/>
              </a:buClr>
              <a:defRPr lang="en-US" sz="2667"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a:p>
            <a:pPr lvl="1"/>
            <a:r>
              <a:rPr lang="en-US"/>
              <a:t>Second level</a:t>
            </a:r>
          </a:p>
          <a:p>
            <a:pPr lvl="2"/>
            <a:r>
              <a:rPr lang="en-US"/>
              <a:t>Third level</a:t>
            </a:r>
          </a:p>
          <a:p>
            <a:pPr lvl="3"/>
            <a:r>
              <a:rPr lang="en-US"/>
              <a:t>Fourth level</a:t>
            </a:r>
          </a:p>
        </p:txBody>
      </p:sp>
    </p:spTree>
    <p:extLst>
      <p:ext uri="{BB962C8B-B14F-4D97-AF65-F5344CB8AC3E}">
        <p14:creationId xmlns:p14="http://schemas.microsoft.com/office/powerpoint/2010/main" val="880710177"/>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p:cSld name="Section Divider Quote Slide Knockout Text">
    <p:spTree>
      <p:nvGrpSpPr>
        <p:cNvPr id="1" name=""/>
        <p:cNvGrpSpPr/>
        <p:nvPr/>
      </p:nvGrpSpPr>
      <p:grpSpPr>
        <a:xfrm>
          <a:off x="0" y="0"/>
          <a:ext cx="0" cy="0"/>
          <a:chOff x="0" y="0"/>
          <a:chExt cx="0" cy="0"/>
        </a:xfrm>
      </p:grpSpPr>
      <p:sp>
        <p:nvSpPr>
          <p:cNvPr id="9" name="Rectangle 8"/>
          <p:cNvSpPr/>
          <p:nvPr/>
        </p:nvSpPr>
        <p:spPr>
          <a:xfrm>
            <a:off x="2" y="-4231"/>
            <a:ext cx="12192000" cy="6155998"/>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5" name="Text Placeholder 4"/>
          <p:cNvSpPr>
            <a:spLocks noGrp="1"/>
          </p:cNvSpPr>
          <p:nvPr>
            <p:ph type="body" sz="quarter" idx="11" hasCustomPrompt="1"/>
          </p:nvPr>
        </p:nvSpPr>
        <p:spPr>
          <a:xfrm>
            <a:off x="558800" y="2772382"/>
            <a:ext cx="11225056" cy="913007"/>
          </a:xfrm>
        </p:spPr>
        <p:txBody>
          <a:bodyPr anchor="b"/>
          <a:lstStyle>
            <a:lvl1pPr marL="0" indent="0" algn="ctr">
              <a:defRPr sz="5333">
                <a:solidFill>
                  <a:schemeClr val="bg1"/>
                </a:solidFill>
              </a:defRPr>
            </a:lvl1pPr>
            <a:lvl2pPr>
              <a:defRPr sz="8000">
                <a:solidFill>
                  <a:schemeClr val="bg1"/>
                </a:solidFill>
              </a:defRPr>
            </a:lvl2pPr>
            <a:lvl3pPr>
              <a:defRPr sz="8000">
                <a:solidFill>
                  <a:schemeClr val="bg1"/>
                </a:solidFill>
              </a:defRPr>
            </a:lvl3pPr>
            <a:lvl4pPr>
              <a:defRPr lang="en-US" sz="8000" kern="1200" dirty="0">
                <a:solidFill>
                  <a:schemeClr val="bg1"/>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dirty="0"/>
              <a:t>Master text styles</a:t>
            </a:r>
          </a:p>
        </p:txBody>
      </p:sp>
      <p:pic>
        <p:nvPicPr>
          <p:cNvPr id="12"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
        <p:nvSpPr>
          <p:cNvPr id="14" name="Footer Placeholder 1"/>
          <p:cNvSpPr>
            <a:spLocks noGrp="1"/>
          </p:cNvSpPr>
          <p:nvPr>
            <p:ph type="ftr" sz="quarter" idx="3"/>
          </p:nvPr>
        </p:nvSpPr>
        <p:spPr>
          <a:xfrm>
            <a:off x="7088691" y="6363024"/>
            <a:ext cx="3860800" cy="365125"/>
          </a:xfrm>
        </p:spPr>
        <p:txBody>
          <a:bodyPr/>
          <a:lstStyle/>
          <a:p>
            <a:endParaRPr lang="en-US"/>
          </a:p>
        </p:txBody>
      </p:sp>
      <p:sp>
        <p:nvSpPr>
          <p:cNvPr id="15" name="Slide Number Placeholder 2"/>
          <p:cNvSpPr>
            <a:spLocks noGrp="1"/>
          </p:cNvSpPr>
          <p:nvPr>
            <p:ph type="sldNum" sz="quarter" idx="4"/>
          </p:nvPr>
        </p:nvSpPr>
        <p:spPr>
          <a:xfrm>
            <a:off x="11130963" y="6363024"/>
            <a:ext cx="652895" cy="365125"/>
          </a:xfrm>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3" name="Text Placeholder 2"/>
          <p:cNvSpPr>
            <a:spLocks noGrp="1"/>
          </p:cNvSpPr>
          <p:nvPr>
            <p:ph type="body" sz="quarter" idx="12"/>
          </p:nvPr>
        </p:nvSpPr>
        <p:spPr>
          <a:xfrm>
            <a:off x="558803" y="3685389"/>
            <a:ext cx="11226798" cy="502766"/>
          </a:xfrm>
        </p:spPr>
        <p:txBody>
          <a:bodyPr/>
          <a:lstStyle>
            <a:lvl1pPr algn="ctr">
              <a:defRPr>
                <a:solidFill>
                  <a:schemeClr val="bg1"/>
                </a:solidFill>
              </a:defRPr>
            </a:lvl1pPr>
          </a:lstStyle>
          <a:p>
            <a:pPr lvl="0"/>
            <a:r>
              <a:rPr lang="en-US"/>
              <a:t>Click to edit Master text styles</a:t>
            </a:r>
          </a:p>
        </p:txBody>
      </p:sp>
    </p:spTree>
    <p:extLst>
      <p:ext uri="{BB962C8B-B14F-4D97-AF65-F5344CB8AC3E}">
        <p14:creationId xmlns:p14="http://schemas.microsoft.com/office/powerpoint/2010/main" val="50392493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p:cSld name="Title and Text Two Columns">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5056"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0" name="Text Placeholder 9"/>
          <p:cNvSpPr>
            <a:spLocks noGrp="1"/>
          </p:cNvSpPr>
          <p:nvPr>
            <p:ph type="body" sz="quarter" idx="15"/>
          </p:nvPr>
        </p:nvSpPr>
        <p:spPr>
          <a:xfrm>
            <a:off x="570732" y="1600204"/>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ext Placeholder 9"/>
          <p:cNvSpPr>
            <a:spLocks noGrp="1"/>
          </p:cNvSpPr>
          <p:nvPr>
            <p:ph type="body" sz="quarter" idx="16"/>
          </p:nvPr>
        </p:nvSpPr>
        <p:spPr>
          <a:xfrm>
            <a:off x="6237421" y="1600204"/>
            <a:ext cx="5546435"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17822023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p:cSld name="Title and Image with Text">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lumMod val="50000"/>
                </a:prstClr>
              </a:solidFill>
            </a:endParaRP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1" name="Text Placeholder 9"/>
          <p:cNvSpPr>
            <a:spLocks noGrp="1"/>
          </p:cNvSpPr>
          <p:nvPr>
            <p:ph type="body" sz="quarter" idx="16"/>
          </p:nvPr>
        </p:nvSpPr>
        <p:spPr>
          <a:xfrm>
            <a:off x="6313621" y="1600204"/>
            <a:ext cx="5461768" cy="250324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57073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415201065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p:cSld name="Title and Text with Image">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dirty="0">
              <a:solidFill>
                <a:prstClr val="white">
                  <a:lumMod val="50000"/>
                </a:prstClr>
              </a:solidFill>
            </a:endParaRPr>
          </a:p>
        </p:txBody>
      </p:sp>
      <p:sp>
        <p:nvSpPr>
          <p:cNvPr id="7" name="Slide Number Placeholder 6"/>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
        <p:nvSpPr>
          <p:cNvPr id="11" name="Text Placeholder 9"/>
          <p:cNvSpPr>
            <a:spLocks noGrp="1"/>
          </p:cNvSpPr>
          <p:nvPr>
            <p:ph type="body" sz="quarter" idx="16"/>
          </p:nvPr>
        </p:nvSpPr>
        <p:spPr>
          <a:xfrm>
            <a:off x="570732" y="1600204"/>
            <a:ext cx="5461768" cy="2503249"/>
          </a:xfrm>
        </p:spPr>
        <p:txBody>
          <a:bodyPr/>
          <a:lstStyle>
            <a:lvl5pPr marL="1523902" indent="-304779">
              <a:buClr>
                <a:schemeClr val="accent1"/>
              </a:buClr>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Picture Placeholder 3"/>
          <p:cNvSpPr>
            <a:spLocks noGrp="1"/>
          </p:cNvSpPr>
          <p:nvPr>
            <p:ph type="pic" sz="quarter" idx="17"/>
          </p:nvPr>
        </p:nvSpPr>
        <p:spPr>
          <a:xfrm>
            <a:off x="6315863" y="1600202"/>
            <a:ext cx="5462016" cy="4279898"/>
          </a:xfrm>
        </p:spPr>
        <p:txBody>
          <a:bodyPr>
            <a:noAutofit/>
          </a:bodyPr>
          <a:lstStyle/>
          <a:p>
            <a:r>
              <a:rPr lang="en-US"/>
              <a:t>Click icon to add picture</a:t>
            </a:r>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810584696"/>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p:cSld name="Icons and Text 5UP">
    <p:spTree>
      <p:nvGrpSpPr>
        <p:cNvPr id="1" name=""/>
        <p:cNvGrpSpPr/>
        <p:nvPr/>
      </p:nvGrpSpPr>
      <p:grpSpPr>
        <a:xfrm>
          <a:off x="0" y="0"/>
          <a:ext cx="0" cy="0"/>
          <a:chOff x="0" y="0"/>
          <a:chExt cx="0" cy="0"/>
        </a:xfrm>
      </p:grpSpPr>
      <p:sp>
        <p:nvSpPr>
          <p:cNvPr id="2" name="Title 1"/>
          <p:cNvSpPr>
            <a:spLocks noGrp="1"/>
          </p:cNvSpPr>
          <p:nvPr>
            <p:ph type="title"/>
          </p:nvPr>
        </p:nvSpPr>
        <p:spPr>
          <a:xfrm>
            <a:off x="558800" y="229740"/>
            <a:ext cx="11226800" cy="1143000"/>
          </a:xfrm>
        </p:spPr>
        <p:txBody>
          <a:bodyPr/>
          <a:lstStyle>
            <a:lvl1pPr>
              <a:defRPr>
                <a:solidFill>
                  <a:srgbClr val="0081C6"/>
                </a:solidFill>
              </a:defRPr>
            </a:lvl1pPr>
          </a:lstStyle>
          <a:p>
            <a:r>
              <a:rPr lang="en-US"/>
              <a:t>Click to edit Master title style</a:t>
            </a:r>
            <a:endParaRPr lang="en-US" dirty="0"/>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0732" y="29273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5040672" y="2927388"/>
            <a:ext cx="2086982" cy="1633268"/>
          </a:xfrm>
        </p:spPr>
        <p:txBody>
          <a:bodyPr/>
          <a:lstStyle>
            <a:lvl1pPr>
              <a:buClr>
                <a:schemeClr val="accent3"/>
              </a:buClr>
              <a:defRPr sz="2133"/>
            </a:lvl1pPr>
            <a:lvl2pPr>
              <a:buClr>
                <a:schemeClr val="accent3"/>
              </a:buClr>
              <a:defRPr sz="2133"/>
            </a:lvl2pPr>
            <a:lvl3pPr>
              <a:buClr>
                <a:schemeClr val="accent3"/>
              </a:buClr>
              <a:defRPr sz="2133"/>
            </a:lvl3pPr>
            <a:lvl4pPr>
              <a:buClr>
                <a:schemeClr val="accent3"/>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2805702" y="2927388"/>
            <a:ext cx="2086982" cy="1633268"/>
          </a:xfrm>
        </p:spPr>
        <p:txBody>
          <a:bodyPr/>
          <a:lstStyle>
            <a:lvl1pPr>
              <a:buClr>
                <a:schemeClr val="accent2"/>
              </a:buClr>
              <a:defRPr sz="2133"/>
            </a:lvl1pPr>
            <a:lvl2pPr>
              <a:buClr>
                <a:schemeClr val="accent2"/>
              </a:buClr>
              <a:defRPr sz="2133"/>
            </a:lvl2pPr>
            <a:lvl3pPr>
              <a:buClr>
                <a:schemeClr val="accent2"/>
              </a:buClr>
              <a:defRPr sz="2133"/>
            </a:lvl3pPr>
            <a:lvl4pPr>
              <a:buClr>
                <a:schemeClr val="accent2"/>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7275640" y="2927388"/>
            <a:ext cx="2086982" cy="1633268"/>
          </a:xfrm>
        </p:spPr>
        <p:txBody>
          <a:bodyPr/>
          <a:lstStyle>
            <a:lvl1pPr>
              <a:buClr>
                <a:schemeClr val="accent5"/>
              </a:buClr>
              <a:defRPr sz="2133"/>
            </a:lvl1pPr>
            <a:lvl2pPr>
              <a:buClr>
                <a:schemeClr val="accent5"/>
              </a:buClr>
              <a:defRPr sz="2133"/>
            </a:lvl2pPr>
            <a:lvl3pPr>
              <a:buClr>
                <a:schemeClr val="accent5"/>
              </a:buClr>
              <a:defRPr sz="2133"/>
            </a:lvl3pPr>
            <a:lvl4pPr>
              <a:buClr>
                <a:schemeClr val="accent5"/>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6800" cy="502766"/>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p:txBody>
      </p:sp>
      <p:sp>
        <p:nvSpPr>
          <p:cNvPr id="31" name="Text Placeholder 9"/>
          <p:cNvSpPr>
            <a:spLocks noGrp="1"/>
          </p:cNvSpPr>
          <p:nvPr>
            <p:ph type="body" sz="quarter" idx="24" hasCustomPrompt="1"/>
          </p:nvPr>
        </p:nvSpPr>
        <p:spPr>
          <a:xfrm>
            <a:off x="9510607" y="2927388"/>
            <a:ext cx="2086982" cy="1633268"/>
          </a:xfrm>
        </p:spPr>
        <p:txBody>
          <a:bodyPr/>
          <a:lstStyle>
            <a:lvl1pPr>
              <a:buClr>
                <a:schemeClr val="accent6"/>
              </a:buClr>
              <a:defRPr sz="2133"/>
            </a:lvl1pPr>
            <a:lvl2pPr>
              <a:buClr>
                <a:schemeClr val="accent6"/>
              </a:buClr>
              <a:defRPr sz="2133"/>
            </a:lvl2pPr>
            <a:lvl3pPr>
              <a:buClr>
                <a:schemeClr val="accent6"/>
              </a:buClr>
              <a:defRPr sz="2133"/>
            </a:lvl3pPr>
            <a:lvl4pPr>
              <a:buClr>
                <a:schemeClr val="accent6"/>
              </a:buCl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35" name="Rectangle 34"/>
          <p:cNvSpPr/>
          <p:nvPr/>
        </p:nvSpPr>
        <p:spPr>
          <a:xfrm>
            <a:off x="660402" y="2246049"/>
            <a:ext cx="548640" cy="548640"/>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6" name="Rectangle 35"/>
          <p:cNvSpPr/>
          <p:nvPr/>
        </p:nvSpPr>
        <p:spPr>
          <a:xfrm>
            <a:off x="29041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7" name="Rectangle 36"/>
          <p:cNvSpPr/>
          <p:nvPr/>
        </p:nvSpPr>
        <p:spPr>
          <a:xfrm>
            <a:off x="5148622"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8" name="Rectangle 37"/>
          <p:cNvSpPr/>
          <p:nvPr/>
        </p:nvSpPr>
        <p:spPr>
          <a:xfrm>
            <a:off x="7393116"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39" name="Rectangle 38"/>
          <p:cNvSpPr/>
          <p:nvPr/>
        </p:nvSpPr>
        <p:spPr>
          <a:xfrm>
            <a:off x="9624908" y="2246049"/>
            <a:ext cx="548640" cy="548640"/>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Tree>
    <p:extLst>
      <p:ext uri="{BB962C8B-B14F-4D97-AF65-F5344CB8AC3E}">
        <p14:creationId xmlns:p14="http://schemas.microsoft.com/office/powerpoint/2010/main" val="11423523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p:cSld name="Icons and Text 4UP">
    <p:spTree>
      <p:nvGrpSpPr>
        <p:cNvPr id="1" name=""/>
        <p:cNvGrpSpPr/>
        <p:nvPr/>
      </p:nvGrpSpPr>
      <p:grpSpPr>
        <a:xfrm>
          <a:off x="0" y="0"/>
          <a:ext cx="0" cy="0"/>
          <a:chOff x="0" y="0"/>
          <a:chExt cx="0" cy="0"/>
        </a:xfrm>
      </p:grpSpPr>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4F7E415-E5AE-4930-BE63-010120D4D646}" type="slidenum">
              <a:rPr lang="en-US" smtClean="0"/>
              <a:t>‹#›</a:t>
            </a:fld>
            <a:endParaRPr lang="en-US"/>
          </a:p>
        </p:txBody>
      </p:sp>
      <p:sp>
        <p:nvSpPr>
          <p:cNvPr id="10" name="Text Placeholder 9"/>
          <p:cNvSpPr>
            <a:spLocks noGrp="1"/>
          </p:cNvSpPr>
          <p:nvPr>
            <p:ph type="body" sz="quarter" idx="15" hasCustomPrompt="1"/>
          </p:nvPr>
        </p:nvSpPr>
        <p:spPr>
          <a:xfrm>
            <a:off x="574074" y="2927388"/>
            <a:ext cx="2584105" cy="1633268"/>
          </a:xfrm>
        </p:spPr>
        <p:txBody>
          <a:bodyPr vert="horz" lIns="45720" tIns="45720" rIns="45720" bIns="45720" rtlCol="0">
            <a:spAutoFit/>
          </a:bodyPr>
          <a:lstStyle>
            <a:lvl1pPr>
              <a:defRPr lang="en-US" sz="2133" dirty="0" smtClean="0"/>
            </a:lvl1pPr>
            <a:lvl2pPr>
              <a:defRPr lang="en-US" sz="2133" dirty="0" smtClean="0"/>
            </a:lvl2pPr>
            <a:lvl3pPr>
              <a:defRPr lang="en-US" sz="2133" dirty="0" smtClean="0"/>
            </a:lvl3pPr>
            <a:lvl4pPr>
              <a:defRPr lang="en-US" sz="2133" dirty="0"/>
            </a:lvl4pPr>
          </a:lstStyle>
          <a:p>
            <a:pPr lvl="0"/>
            <a:r>
              <a:rPr lang="en-US" dirty="0"/>
              <a:t>Text styles</a:t>
            </a:r>
          </a:p>
          <a:p>
            <a:pPr lvl="1"/>
            <a:r>
              <a:rPr lang="en-US" dirty="0"/>
              <a:t>Second</a:t>
            </a:r>
          </a:p>
          <a:p>
            <a:pPr lvl="2"/>
            <a:r>
              <a:rPr lang="en-US" dirty="0"/>
              <a:t>Third</a:t>
            </a:r>
          </a:p>
          <a:p>
            <a:pPr lvl="3"/>
            <a:r>
              <a:rPr lang="en-US" dirty="0"/>
              <a:t>Fourth</a:t>
            </a:r>
          </a:p>
        </p:txBody>
      </p:sp>
      <p:sp>
        <p:nvSpPr>
          <p:cNvPr id="11" name="Text Placeholder 9"/>
          <p:cNvSpPr>
            <a:spLocks noGrp="1"/>
          </p:cNvSpPr>
          <p:nvPr>
            <p:ph type="body" sz="quarter" idx="16" hasCustomPrompt="1"/>
          </p:nvPr>
        </p:nvSpPr>
        <p:spPr>
          <a:xfrm>
            <a:off x="6130957" y="2927388"/>
            <a:ext cx="2584105" cy="1633268"/>
          </a:xfrm>
        </p:spPr>
        <p:txBody>
          <a:bodyPr/>
          <a:lstStyle>
            <a:lvl1pPr marL="304779" indent="-262450"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3"/>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3"/>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8" name="Text Placeholder 9"/>
          <p:cNvSpPr>
            <a:spLocks noGrp="1"/>
          </p:cNvSpPr>
          <p:nvPr>
            <p:ph type="body" sz="quarter" idx="17" hasCustomPrompt="1"/>
          </p:nvPr>
        </p:nvSpPr>
        <p:spPr>
          <a:xfrm>
            <a:off x="3352516" y="2927388"/>
            <a:ext cx="2584105" cy="1633268"/>
          </a:xfrm>
        </p:spPr>
        <p:txBody>
          <a:bodyPr/>
          <a:lstStyle>
            <a:lvl1pPr marL="304779" indent="-262450"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2"/>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2"/>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9" name="Text Placeholder 9"/>
          <p:cNvSpPr>
            <a:spLocks noGrp="1"/>
          </p:cNvSpPr>
          <p:nvPr>
            <p:ph type="body" sz="quarter" idx="18" hasCustomPrompt="1"/>
          </p:nvPr>
        </p:nvSpPr>
        <p:spPr>
          <a:xfrm>
            <a:off x="8909397" y="2927388"/>
            <a:ext cx="2584105" cy="1633268"/>
          </a:xfrm>
        </p:spPr>
        <p:txBody>
          <a:bodyPr/>
          <a:lstStyle>
            <a:lvl1pPr marL="304779" indent="-262450"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1pPr>
            <a:lvl2pPr marL="609561" indent="-304779"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2pPr>
            <a:lvl3pPr marL="914341" indent="-304779" algn="l" defTabSz="609561" rtl="0" eaLnBrk="1" latinLnBrk="0" hangingPunct="1">
              <a:spcBef>
                <a:spcPct val="20000"/>
              </a:spcBef>
              <a:buClr>
                <a:schemeClr val="accent5"/>
              </a:buClr>
              <a:buFont typeface="Wingdings" charset="2"/>
              <a:buChar char="§"/>
              <a:defRPr lang="en-US" sz="2133" kern="1200" dirty="0" smtClean="0">
                <a:solidFill>
                  <a:schemeClr val="tx2"/>
                </a:solidFill>
                <a:latin typeface="+mn-lt"/>
                <a:ea typeface="+mn-ea"/>
                <a:cs typeface="+mn-cs"/>
              </a:defRPr>
            </a:lvl3pPr>
            <a:lvl4pPr marL="1219122" indent="-304779" algn="l" defTabSz="609561" rtl="0" eaLnBrk="1" latinLnBrk="0" hangingPunct="1">
              <a:spcBef>
                <a:spcPct val="20000"/>
              </a:spcBef>
              <a:buClr>
                <a:schemeClr val="accent5"/>
              </a:buClr>
              <a:buFont typeface="Wingdings" charset="2"/>
              <a:buChar char="§"/>
              <a:defRPr lang="en-US" sz="2133" kern="1200" dirty="0">
                <a:solidFill>
                  <a:schemeClr val="tx2"/>
                </a:solidFill>
                <a:latin typeface="+mn-lt"/>
                <a:ea typeface="+mn-ea"/>
                <a:cs typeface="+mn-cs"/>
              </a:defRPr>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sp>
        <p:nvSpPr>
          <p:cNvPr id="12" name="Text Placeholder 4"/>
          <p:cNvSpPr>
            <a:spLocks noGrp="1"/>
          </p:cNvSpPr>
          <p:nvPr>
            <p:ph type="body" sz="quarter" idx="19"/>
          </p:nvPr>
        </p:nvSpPr>
        <p:spPr>
          <a:xfrm>
            <a:off x="558800" y="1600202"/>
            <a:ext cx="11225056" cy="502766"/>
          </a:xfrm>
        </p:spPr>
        <p:txBody>
          <a:bodyPr/>
          <a:lstStyle>
            <a:lvl4pPr>
              <a:defRPr lang="en-US" sz="2667" kern="1200" dirty="0">
                <a:solidFill>
                  <a:schemeClr val="tx2"/>
                </a:solidFill>
                <a:latin typeface="+mn-lt"/>
                <a:ea typeface="+mn-ea"/>
                <a:cs typeface="+mn-cs"/>
              </a:defRPr>
            </a:lvl4pPr>
            <a:lvl5pPr marL="2743021" indent="-1572582">
              <a:defRPr lang="en-US" sz="2667" kern="1200" dirty="0" smtClean="0">
                <a:solidFill>
                  <a:schemeClr val="tx2"/>
                </a:solidFill>
                <a:latin typeface="+mn-lt"/>
                <a:ea typeface="+mn-ea"/>
                <a:cs typeface="+mn-cs"/>
              </a:defRPr>
            </a:lvl5pPr>
            <a:lvl6pPr marL="1981072" indent="-457171">
              <a:defRPr/>
            </a:lvl6pPr>
          </a:lstStyle>
          <a:p>
            <a:pPr lvl="0"/>
            <a:r>
              <a:rPr lang="en-US"/>
              <a:t>Click to edit Master text styles</a:t>
            </a:r>
          </a:p>
        </p:txBody>
      </p:sp>
      <p:sp>
        <p:nvSpPr>
          <p:cNvPr id="14" name="Rectangle 13"/>
          <p:cNvSpPr/>
          <p:nvPr/>
        </p:nvSpPr>
        <p:spPr>
          <a:xfrm>
            <a:off x="660402" y="2246049"/>
            <a:ext cx="548640" cy="548640"/>
          </a:xfrm>
          <a:prstGeom prst="rect">
            <a:avLst/>
          </a:prstGeom>
          <a:solidFill>
            <a:srgbClr val="007AC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15" name="Rectangle 14"/>
          <p:cNvSpPr/>
          <p:nvPr/>
        </p:nvSpPr>
        <p:spPr>
          <a:xfrm>
            <a:off x="3374027" y="2246049"/>
            <a:ext cx="548640" cy="548640"/>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16" name="Rectangle 15"/>
          <p:cNvSpPr/>
          <p:nvPr/>
        </p:nvSpPr>
        <p:spPr>
          <a:xfrm>
            <a:off x="6227489" y="2246049"/>
            <a:ext cx="548640" cy="548640"/>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17" name="Rectangle 16"/>
          <p:cNvSpPr/>
          <p:nvPr/>
        </p:nvSpPr>
        <p:spPr>
          <a:xfrm>
            <a:off x="9019091" y="2246049"/>
            <a:ext cx="548640" cy="548640"/>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lvl="0" algn="ctr"/>
            <a:endParaRPr lang="en-US" sz="2400"/>
          </a:p>
        </p:txBody>
      </p:sp>
      <p:sp>
        <p:nvSpPr>
          <p:cNvPr id="3" name="Title 2"/>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9623202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Full Page Image 01">
    <p:spTree>
      <p:nvGrpSpPr>
        <p:cNvPr id="1" name=""/>
        <p:cNvGrpSpPr/>
        <p:nvPr/>
      </p:nvGrpSpPr>
      <p:grpSpPr>
        <a:xfrm>
          <a:off x="0" y="0"/>
          <a:ext cx="0" cy="0"/>
          <a:chOff x="0" y="0"/>
          <a:chExt cx="0" cy="0"/>
        </a:xfrm>
      </p:grpSpPr>
      <p:sp>
        <p:nvSpPr>
          <p:cNvPr id="6" name="Rectangle 5"/>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pic>
        <p:nvPicPr>
          <p:cNvPr id="2" name="Picture 1"/>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1"/>
            <a:ext cx="11633200" cy="6128071"/>
          </a:xfrm>
          <a:prstGeom prst="rect">
            <a:avLst/>
          </a:prstGeom>
        </p:spPr>
      </p:pic>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spTree>
    <p:extLst>
      <p:ext uri="{BB962C8B-B14F-4D97-AF65-F5344CB8AC3E}">
        <p14:creationId xmlns:p14="http://schemas.microsoft.com/office/powerpoint/2010/main" val="105944752"/>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Only" preserve="1">
  <p:cSld name="Title and Plotted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9" y="1151469"/>
            <a:ext cx="10206567" cy="4942418"/>
            <a:chOff x="469" y="544"/>
            <a:chExt cx="4822" cy="2335"/>
          </a:xfrm>
        </p:grpSpPr>
        <p:sp>
          <p:nvSpPr>
            <p:cNvPr id="10"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12" name="Group 205"/>
            <p:cNvGrpSpPr>
              <a:grpSpLocks/>
            </p:cNvGrpSpPr>
            <p:nvPr/>
          </p:nvGrpSpPr>
          <p:grpSpPr bwMode="auto">
            <a:xfrm>
              <a:off x="469" y="694"/>
              <a:ext cx="3923" cy="2185"/>
              <a:chOff x="469" y="694"/>
              <a:chExt cx="3923" cy="2185"/>
            </a:xfrm>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406"/>
            <p:cNvGrpSpPr>
              <a:grpSpLocks/>
            </p:cNvGrpSpPr>
            <p:nvPr/>
          </p:nvGrpSpPr>
          <p:grpSpPr bwMode="auto">
            <a:xfrm>
              <a:off x="1497" y="565"/>
              <a:ext cx="3794" cy="2313"/>
              <a:chOff x="1497" y="565"/>
              <a:chExt cx="3794" cy="2313"/>
            </a:xfrm>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4" name="Group 607"/>
            <p:cNvGrpSpPr>
              <a:grpSpLocks/>
            </p:cNvGrpSpPr>
            <p:nvPr/>
          </p:nvGrpSpPr>
          <p:grpSpPr bwMode="auto">
            <a:xfrm>
              <a:off x="839" y="546"/>
              <a:ext cx="3888" cy="1822"/>
              <a:chOff x="839" y="546"/>
              <a:chExt cx="3888" cy="1822"/>
            </a:xfrm>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 name="Rectangle 2"/>
          <p:cNvSpPr/>
          <p:nvPr/>
        </p:nvSpPr>
        <p:spPr>
          <a:xfrm>
            <a:off x="0" y="0"/>
            <a:ext cx="12192000" cy="6858000"/>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083037591"/>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titleOnly" preserve="1">
  <p:cSld name="Title and Full Map">
    <p:bg>
      <p:bgPr>
        <a:solidFill>
          <a:schemeClr val="bg1">
            <a:alpha val="97000"/>
          </a:schemeClr>
        </a:solidFill>
        <a:effectLst/>
      </p:bgPr>
    </p:bg>
    <p:spTree>
      <p:nvGrpSpPr>
        <p:cNvPr id="1" name=""/>
        <p:cNvGrpSpPr/>
        <p:nvPr/>
      </p:nvGrpSpPr>
      <p:grpSpPr>
        <a:xfrm>
          <a:off x="0" y="0"/>
          <a:ext cx="0" cy="0"/>
          <a:chOff x="0" y="0"/>
          <a:chExt cx="0" cy="0"/>
        </a:xfrm>
      </p:grpSpPr>
      <p:grpSp>
        <p:nvGrpSpPr>
          <p:cNvPr id="9" name="Group 4"/>
          <p:cNvGrpSpPr>
            <a:grpSpLocks noChangeAspect="1"/>
          </p:cNvGrpSpPr>
          <p:nvPr/>
        </p:nvGrpSpPr>
        <p:grpSpPr bwMode="auto">
          <a:xfrm>
            <a:off x="992719" y="1155701"/>
            <a:ext cx="10206567" cy="4938184"/>
            <a:chOff x="469" y="546"/>
            <a:chExt cx="4822" cy="2333"/>
          </a:xfrm>
          <a:solidFill>
            <a:schemeClr val="accent1"/>
          </a:solidFill>
        </p:grpSpPr>
        <p:grpSp>
          <p:nvGrpSpPr>
            <p:cNvPr id="12" name="Group 205"/>
            <p:cNvGrpSpPr>
              <a:grpSpLocks/>
            </p:cNvGrpSpPr>
            <p:nvPr/>
          </p:nvGrpSpPr>
          <p:grpSpPr bwMode="auto">
            <a:xfrm>
              <a:off x="469" y="694"/>
              <a:ext cx="3923" cy="2185"/>
              <a:chOff x="469" y="694"/>
              <a:chExt cx="3923" cy="2185"/>
            </a:xfrm>
            <a:grpFill/>
          </p:grpSpPr>
          <p:sp>
            <p:nvSpPr>
              <p:cNvPr id="429"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8"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406"/>
            <p:cNvGrpSpPr>
              <a:grpSpLocks/>
            </p:cNvGrpSpPr>
            <p:nvPr/>
          </p:nvGrpSpPr>
          <p:grpSpPr bwMode="auto">
            <a:xfrm>
              <a:off x="1497" y="565"/>
              <a:ext cx="3794" cy="2313"/>
              <a:chOff x="1497" y="565"/>
              <a:chExt cx="3794" cy="2313"/>
            </a:xfrm>
            <a:grpFill/>
          </p:grpSpPr>
          <p:sp>
            <p:nvSpPr>
              <p:cNvPr id="229"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8"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4" name="Group 607"/>
            <p:cNvGrpSpPr>
              <a:grpSpLocks/>
            </p:cNvGrpSpPr>
            <p:nvPr/>
          </p:nvGrpSpPr>
          <p:grpSpPr bwMode="auto">
            <a:xfrm>
              <a:off x="839" y="546"/>
              <a:ext cx="3888" cy="1822"/>
              <a:chOff x="839" y="546"/>
              <a:chExt cx="3888" cy="1822"/>
            </a:xfrm>
            <a:grpFill/>
          </p:grpSpPr>
          <p:sp>
            <p:nvSpPr>
              <p:cNvPr id="29"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8"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5"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3" name="Rectangle 2"/>
          <p:cNvSpPr/>
          <p:nvPr/>
        </p:nvSpPr>
        <p:spPr>
          <a:xfrm>
            <a:off x="0" y="1"/>
            <a:ext cx="12192000" cy="6128071"/>
          </a:xfrm>
          <a:prstGeom prst="rect">
            <a:avLst/>
          </a:prstGeom>
          <a:solidFill>
            <a:schemeClr val="bg1">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pic>
        <p:nvPicPr>
          <p:cNvPr id="7" name="Afbeelding 6" descr="WK_H_01_Pos_RGB_2400_Color.png"/>
          <p:cNvPicPr>
            <a:picLocks noChangeAspect="1"/>
          </p:cNvPicPr>
          <p:nvPr/>
        </p:nvPicPr>
        <p:blipFill>
          <a:blip r:embed="rId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cxnSp>
        <p:nvCxnSpPr>
          <p:cNvPr id="630" name="Straight Connector 629"/>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298971131"/>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p:cSld name="Title Text and Plotted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9" y="1151469"/>
            <a:ext cx="10206567" cy="4942418"/>
            <a:chOff x="469" y="544"/>
            <a:chExt cx="4822" cy="2335"/>
          </a:xfrm>
        </p:grpSpPr>
        <p:sp>
          <p:nvSpPr>
            <p:cNvPr id="6" name="AutoShape 3"/>
            <p:cNvSpPr>
              <a:spLocks noChangeAspect="1" noChangeArrowheads="1" noTextEdit="1"/>
            </p:cNvSpPr>
            <p:nvPr/>
          </p:nvSpPr>
          <p:spPr bwMode="auto">
            <a:xfrm>
              <a:off x="469" y="544"/>
              <a:ext cx="4822" cy="23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nvGrpSpPr>
            <p:cNvPr id="10" name="Group 205"/>
            <p:cNvGrpSpPr>
              <a:grpSpLocks/>
            </p:cNvGrpSpPr>
            <p:nvPr/>
          </p:nvGrpSpPr>
          <p:grpSpPr bwMode="auto">
            <a:xfrm>
              <a:off x="469" y="694"/>
              <a:ext cx="3923" cy="2185"/>
              <a:chOff x="469" y="694"/>
              <a:chExt cx="3923" cy="2185"/>
            </a:xfrm>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2" name="Group 406"/>
            <p:cNvGrpSpPr>
              <a:grpSpLocks/>
            </p:cNvGrpSpPr>
            <p:nvPr/>
          </p:nvGrpSpPr>
          <p:grpSpPr bwMode="auto">
            <a:xfrm>
              <a:off x="1497" y="565"/>
              <a:ext cx="3794" cy="2313"/>
              <a:chOff x="1497" y="565"/>
              <a:chExt cx="3794" cy="2313"/>
            </a:xfrm>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607"/>
            <p:cNvGrpSpPr>
              <a:grpSpLocks/>
            </p:cNvGrpSpPr>
            <p:nvPr/>
          </p:nvGrpSpPr>
          <p:grpSpPr bwMode="auto">
            <a:xfrm>
              <a:off x="839" y="546"/>
              <a:ext cx="3888" cy="1822"/>
              <a:chOff x="839" y="546"/>
              <a:chExt cx="3888" cy="1822"/>
            </a:xfrm>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Rectangle 422"/>
              <p:cNvSpPr>
                <a:spLocks noChangeArrowheads="1"/>
              </p:cNvSpPr>
              <p:nvPr/>
            </p:nvSpPr>
            <p:spPr bwMode="auto">
              <a:xfrm>
                <a:off x="2716" y="1322"/>
                <a:ext cx="4" cy="2"/>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Line 470"/>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1"/>
              <p:cNvSpPr>
                <a:spLocks noChangeShapeType="1"/>
              </p:cNvSpPr>
              <p:nvPr/>
            </p:nvSpPr>
            <p:spPr bwMode="auto">
              <a:xfrm>
                <a:off x="852" y="1599"/>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solidFill>
                <a:srgbClr val="007AC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597"/>
              <p:cNvSpPr>
                <a:spLocks noChangeArrowheads="1"/>
              </p:cNvSpPr>
              <p:nvPr/>
            </p:nvSpPr>
            <p:spPr bwMode="auto">
              <a:xfrm>
                <a:off x="4449" y="1988"/>
                <a:ext cx="3" cy="3"/>
              </a:xfrm>
              <a:prstGeom prst="rect">
                <a:avLst/>
              </a:prstGeom>
              <a:solidFill>
                <a:srgbClr val="D7DADD"/>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solidFill>
              <a:srgbClr val="D7DAD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4146336769"/>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p:cSld name="Title Text and Full Map">
    <p:bg>
      <p:bgPr>
        <a:solidFill>
          <a:schemeClr val="bg1">
            <a:alpha val="97000"/>
          </a:schemeClr>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B4F7E415-E5AE-4930-BE63-010120D4D646}" type="slidenum">
              <a:rPr lang="en-US" smtClean="0"/>
              <a:t>‹#›</a:t>
            </a:fld>
            <a:endParaRPr lang="en-US"/>
          </a:p>
        </p:txBody>
      </p:sp>
      <p:cxnSp>
        <p:nvCxnSpPr>
          <p:cNvPr id="8" name="Straight Connector 7"/>
          <p:cNvCxnSpPr/>
          <p:nvPr/>
        </p:nvCxnSpPr>
        <p:spPr>
          <a:xfrm>
            <a:off x="532632" y="6128071"/>
            <a:ext cx="11167872"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 Placeholder 9"/>
          <p:cNvSpPr>
            <a:spLocks noGrp="1"/>
          </p:cNvSpPr>
          <p:nvPr>
            <p:ph type="body" sz="quarter" idx="15" hasCustomPrompt="1"/>
          </p:nvPr>
        </p:nvSpPr>
        <p:spPr>
          <a:xfrm>
            <a:off x="570732" y="3930688"/>
            <a:ext cx="2086982" cy="1633268"/>
          </a:xfrm>
        </p:spPr>
        <p:txBody>
          <a:bodyPr/>
          <a:lstStyle>
            <a:lvl1pPr>
              <a:defRPr sz="2133"/>
            </a:lvl1pPr>
            <a:lvl2pPr>
              <a:defRPr sz="2133"/>
            </a:lvl2pPr>
            <a:lvl3pPr>
              <a:defRPr sz="2133"/>
            </a:lvl3pPr>
            <a:lvl4pPr>
              <a:defRPr sz="2133"/>
            </a:lvl4pPr>
            <a:lvl5pPr>
              <a:defRPr sz="2133"/>
            </a:lvl5pPr>
          </a:lstStyle>
          <a:p>
            <a:pPr lvl="0"/>
            <a:r>
              <a:rPr lang="en-US" dirty="0"/>
              <a:t>Text styles</a:t>
            </a:r>
          </a:p>
          <a:p>
            <a:pPr lvl="1"/>
            <a:r>
              <a:rPr lang="en-US" dirty="0"/>
              <a:t>Second</a:t>
            </a:r>
          </a:p>
          <a:p>
            <a:pPr lvl="2"/>
            <a:r>
              <a:rPr lang="en-US" dirty="0"/>
              <a:t>Third</a:t>
            </a:r>
          </a:p>
          <a:p>
            <a:pPr lvl="3"/>
            <a:r>
              <a:rPr lang="en-US" dirty="0"/>
              <a:t>Fourth</a:t>
            </a:r>
          </a:p>
        </p:txBody>
      </p:sp>
      <p:grpSp>
        <p:nvGrpSpPr>
          <p:cNvPr id="3" name="Group 4"/>
          <p:cNvGrpSpPr>
            <a:grpSpLocks noChangeAspect="1"/>
          </p:cNvGrpSpPr>
          <p:nvPr/>
        </p:nvGrpSpPr>
        <p:grpSpPr bwMode="auto">
          <a:xfrm>
            <a:off x="992719" y="1155701"/>
            <a:ext cx="10206567" cy="4938184"/>
            <a:chOff x="469" y="546"/>
            <a:chExt cx="4822" cy="2333"/>
          </a:xfrm>
          <a:solidFill>
            <a:schemeClr val="accent1"/>
          </a:solidFill>
        </p:grpSpPr>
        <p:grpSp>
          <p:nvGrpSpPr>
            <p:cNvPr id="10" name="Group 205"/>
            <p:cNvGrpSpPr>
              <a:grpSpLocks/>
            </p:cNvGrpSpPr>
            <p:nvPr/>
          </p:nvGrpSpPr>
          <p:grpSpPr bwMode="auto">
            <a:xfrm>
              <a:off x="469" y="694"/>
              <a:ext cx="3923" cy="2185"/>
              <a:chOff x="469" y="694"/>
              <a:chExt cx="3923" cy="2185"/>
            </a:xfrm>
            <a:grpFill/>
          </p:grpSpPr>
          <p:sp>
            <p:nvSpPr>
              <p:cNvPr id="428" name="Freeform 5"/>
              <p:cNvSpPr>
                <a:spLocks/>
              </p:cNvSpPr>
              <p:nvPr/>
            </p:nvSpPr>
            <p:spPr bwMode="auto">
              <a:xfrm>
                <a:off x="2851" y="1173"/>
                <a:ext cx="34" cy="26"/>
              </a:xfrm>
              <a:custGeom>
                <a:avLst/>
                <a:gdLst>
                  <a:gd name="T0" fmla="*/ 2 w 34"/>
                  <a:gd name="T1" fmla="*/ 5 h 26"/>
                  <a:gd name="T2" fmla="*/ 2 w 34"/>
                  <a:gd name="T3" fmla="*/ 2 h 26"/>
                  <a:gd name="T4" fmla="*/ 7 w 34"/>
                  <a:gd name="T5" fmla="*/ 2 h 26"/>
                  <a:gd name="T6" fmla="*/ 10 w 34"/>
                  <a:gd name="T7" fmla="*/ 3 h 26"/>
                  <a:gd name="T8" fmla="*/ 11 w 34"/>
                  <a:gd name="T9" fmla="*/ 0 h 26"/>
                  <a:gd name="T10" fmla="*/ 24 w 34"/>
                  <a:gd name="T11" fmla="*/ 2 h 26"/>
                  <a:gd name="T12" fmla="*/ 31 w 34"/>
                  <a:gd name="T13" fmla="*/ 6 h 26"/>
                  <a:gd name="T14" fmla="*/ 34 w 34"/>
                  <a:gd name="T15" fmla="*/ 18 h 26"/>
                  <a:gd name="T16" fmla="*/ 29 w 34"/>
                  <a:gd name="T17" fmla="*/ 21 h 26"/>
                  <a:gd name="T18" fmla="*/ 24 w 34"/>
                  <a:gd name="T19" fmla="*/ 21 h 26"/>
                  <a:gd name="T20" fmla="*/ 16 w 34"/>
                  <a:gd name="T21" fmla="*/ 24 h 26"/>
                  <a:gd name="T22" fmla="*/ 8 w 34"/>
                  <a:gd name="T23" fmla="*/ 26 h 26"/>
                  <a:gd name="T24" fmla="*/ 4 w 34"/>
                  <a:gd name="T25" fmla="*/ 22 h 26"/>
                  <a:gd name="T26" fmla="*/ 0 w 34"/>
                  <a:gd name="T27" fmla="*/ 18 h 26"/>
                  <a:gd name="T28" fmla="*/ 0 w 34"/>
                  <a:gd name="T29" fmla="*/ 5 h 26"/>
                  <a:gd name="T30" fmla="*/ 2 w 34"/>
                  <a:gd name="T31"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26">
                    <a:moveTo>
                      <a:pt x="2" y="5"/>
                    </a:moveTo>
                    <a:lnTo>
                      <a:pt x="2" y="2"/>
                    </a:lnTo>
                    <a:lnTo>
                      <a:pt x="7" y="2"/>
                    </a:lnTo>
                    <a:lnTo>
                      <a:pt x="10" y="3"/>
                    </a:lnTo>
                    <a:lnTo>
                      <a:pt x="11" y="0"/>
                    </a:lnTo>
                    <a:lnTo>
                      <a:pt x="24" y="2"/>
                    </a:lnTo>
                    <a:lnTo>
                      <a:pt x="31" y="6"/>
                    </a:lnTo>
                    <a:lnTo>
                      <a:pt x="34" y="18"/>
                    </a:lnTo>
                    <a:lnTo>
                      <a:pt x="29" y="21"/>
                    </a:lnTo>
                    <a:lnTo>
                      <a:pt x="24" y="21"/>
                    </a:lnTo>
                    <a:lnTo>
                      <a:pt x="16" y="24"/>
                    </a:lnTo>
                    <a:lnTo>
                      <a:pt x="8" y="26"/>
                    </a:lnTo>
                    <a:lnTo>
                      <a:pt x="4" y="22"/>
                    </a:lnTo>
                    <a:lnTo>
                      <a:pt x="0" y="18"/>
                    </a:lnTo>
                    <a:lnTo>
                      <a:pt x="0" y="5"/>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9" name="Freeform 6"/>
              <p:cNvSpPr>
                <a:spLocks/>
              </p:cNvSpPr>
              <p:nvPr/>
            </p:nvSpPr>
            <p:spPr bwMode="auto">
              <a:xfrm>
                <a:off x="2834" y="1168"/>
                <a:ext cx="25" cy="52"/>
              </a:xfrm>
              <a:custGeom>
                <a:avLst/>
                <a:gdLst>
                  <a:gd name="T0" fmla="*/ 14 w 25"/>
                  <a:gd name="T1" fmla="*/ 52 h 52"/>
                  <a:gd name="T2" fmla="*/ 25 w 25"/>
                  <a:gd name="T3" fmla="*/ 37 h 52"/>
                  <a:gd name="T4" fmla="*/ 25 w 25"/>
                  <a:gd name="T5" fmla="*/ 31 h 52"/>
                  <a:gd name="T6" fmla="*/ 21 w 25"/>
                  <a:gd name="T7" fmla="*/ 27 h 52"/>
                  <a:gd name="T8" fmla="*/ 17 w 25"/>
                  <a:gd name="T9" fmla="*/ 23 h 52"/>
                  <a:gd name="T10" fmla="*/ 17 w 25"/>
                  <a:gd name="T11" fmla="*/ 10 h 52"/>
                  <a:gd name="T12" fmla="*/ 9 w 25"/>
                  <a:gd name="T13" fmla="*/ 2 h 52"/>
                  <a:gd name="T14" fmla="*/ 3 w 25"/>
                  <a:gd name="T15" fmla="*/ 0 h 52"/>
                  <a:gd name="T16" fmla="*/ 0 w 25"/>
                  <a:gd name="T17" fmla="*/ 3 h 52"/>
                  <a:gd name="T18" fmla="*/ 0 w 25"/>
                  <a:gd name="T19" fmla="*/ 13 h 52"/>
                  <a:gd name="T20" fmla="*/ 3 w 25"/>
                  <a:gd name="T21" fmla="*/ 15 h 52"/>
                  <a:gd name="T22" fmla="*/ 1 w 25"/>
                  <a:gd name="T23" fmla="*/ 23 h 52"/>
                  <a:gd name="T24" fmla="*/ 3 w 25"/>
                  <a:gd name="T25" fmla="*/ 24 h 52"/>
                  <a:gd name="T26" fmla="*/ 1 w 25"/>
                  <a:gd name="T27" fmla="*/ 32 h 52"/>
                  <a:gd name="T28" fmla="*/ 3 w 25"/>
                  <a:gd name="T29" fmla="*/ 39 h 52"/>
                  <a:gd name="T30" fmla="*/ 1 w 25"/>
                  <a:gd name="T31" fmla="*/ 39 h 52"/>
                  <a:gd name="T32" fmla="*/ 5 w 25"/>
                  <a:gd name="T33" fmla="*/ 43 h 52"/>
                  <a:gd name="T34" fmla="*/ 9 w 25"/>
                  <a:gd name="T35" fmla="*/ 45 h 52"/>
                  <a:gd name="T36" fmla="*/ 13 w 25"/>
                  <a:gd name="T37" fmla="*/ 50 h 52"/>
                  <a:gd name="T38" fmla="*/ 14 w 25"/>
                  <a:gd name="T39"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5" h="52">
                    <a:moveTo>
                      <a:pt x="14" y="52"/>
                    </a:moveTo>
                    <a:lnTo>
                      <a:pt x="25" y="37"/>
                    </a:lnTo>
                    <a:lnTo>
                      <a:pt x="25" y="31"/>
                    </a:lnTo>
                    <a:lnTo>
                      <a:pt x="21" y="27"/>
                    </a:lnTo>
                    <a:lnTo>
                      <a:pt x="17" y="23"/>
                    </a:lnTo>
                    <a:lnTo>
                      <a:pt x="17" y="10"/>
                    </a:lnTo>
                    <a:lnTo>
                      <a:pt x="9" y="2"/>
                    </a:lnTo>
                    <a:lnTo>
                      <a:pt x="3" y="0"/>
                    </a:lnTo>
                    <a:lnTo>
                      <a:pt x="0" y="3"/>
                    </a:lnTo>
                    <a:lnTo>
                      <a:pt x="0" y="13"/>
                    </a:lnTo>
                    <a:lnTo>
                      <a:pt x="3" y="15"/>
                    </a:lnTo>
                    <a:lnTo>
                      <a:pt x="1" y="23"/>
                    </a:lnTo>
                    <a:lnTo>
                      <a:pt x="3" y="24"/>
                    </a:lnTo>
                    <a:lnTo>
                      <a:pt x="1" y="32"/>
                    </a:lnTo>
                    <a:lnTo>
                      <a:pt x="3" y="39"/>
                    </a:lnTo>
                    <a:lnTo>
                      <a:pt x="1" y="39"/>
                    </a:lnTo>
                    <a:lnTo>
                      <a:pt x="5" y="43"/>
                    </a:lnTo>
                    <a:lnTo>
                      <a:pt x="9" y="45"/>
                    </a:lnTo>
                    <a:lnTo>
                      <a:pt x="13" y="50"/>
                    </a:lnTo>
                    <a:lnTo>
                      <a:pt x="14"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0" name="Freeform 7"/>
              <p:cNvSpPr>
                <a:spLocks/>
              </p:cNvSpPr>
              <p:nvPr/>
            </p:nvSpPr>
            <p:spPr bwMode="auto">
              <a:xfrm>
                <a:off x="2818" y="1105"/>
                <a:ext cx="62" cy="76"/>
              </a:xfrm>
              <a:custGeom>
                <a:avLst/>
                <a:gdLst>
                  <a:gd name="T0" fmla="*/ 57 w 62"/>
                  <a:gd name="T1" fmla="*/ 63 h 76"/>
                  <a:gd name="T2" fmla="*/ 56 w 62"/>
                  <a:gd name="T3" fmla="*/ 49 h 76"/>
                  <a:gd name="T4" fmla="*/ 56 w 62"/>
                  <a:gd name="T5" fmla="*/ 37 h 76"/>
                  <a:gd name="T6" fmla="*/ 57 w 62"/>
                  <a:gd name="T7" fmla="*/ 36 h 76"/>
                  <a:gd name="T8" fmla="*/ 57 w 62"/>
                  <a:gd name="T9" fmla="*/ 29 h 76"/>
                  <a:gd name="T10" fmla="*/ 52 w 62"/>
                  <a:gd name="T11" fmla="*/ 29 h 76"/>
                  <a:gd name="T12" fmla="*/ 38 w 62"/>
                  <a:gd name="T13" fmla="*/ 18 h 76"/>
                  <a:gd name="T14" fmla="*/ 29 w 62"/>
                  <a:gd name="T15" fmla="*/ 7 h 76"/>
                  <a:gd name="T16" fmla="*/ 19 w 62"/>
                  <a:gd name="T17" fmla="*/ 0 h 76"/>
                  <a:gd name="T18" fmla="*/ 0 w 62"/>
                  <a:gd name="T19" fmla="*/ 5 h 76"/>
                  <a:gd name="T20" fmla="*/ 3 w 62"/>
                  <a:gd name="T21" fmla="*/ 12 h 76"/>
                  <a:gd name="T22" fmla="*/ 5 w 62"/>
                  <a:gd name="T23" fmla="*/ 15 h 76"/>
                  <a:gd name="T24" fmla="*/ 8 w 62"/>
                  <a:gd name="T25" fmla="*/ 16 h 76"/>
                  <a:gd name="T26" fmla="*/ 11 w 62"/>
                  <a:gd name="T27" fmla="*/ 21 h 76"/>
                  <a:gd name="T28" fmla="*/ 8 w 62"/>
                  <a:gd name="T29" fmla="*/ 31 h 76"/>
                  <a:gd name="T30" fmla="*/ 16 w 62"/>
                  <a:gd name="T31" fmla="*/ 37 h 76"/>
                  <a:gd name="T32" fmla="*/ 11 w 62"/>
                  <a:gd name="T33" fmla="*/ 37 h 76"/>
                  <a:gd name="T34" fmla="*/ 16 w 62"/>
                  <a:gd name="T35" fmla="*/ 42 h 76"/>
                  <a:gd name="T36" fmla="*/ 10 w 62"/>
                  <a:gd name="T37" fmla="*/ 47 h 76"/>
                  <a:gd name="T38" fmla="*/ 10 w 62"/>
                  <a:gd name="T39" fmla="*/ 50 h 76"/>
                  <a:gd name="T40" fmla="*/ 8 w 62"/>
                  <a:gd name="T41" fmla="*/ 52 h 76"/>
                  <a:gd name="T42" fmla="*/ 6 w 62"/>
                  <a:gd name="T43" fmla="*/ 50 h 76"/>
                  <a:gd name="T44" fmla="*/ 3 w 62"/>
                  <a:gd name="T45" fmla="*/ 55 h 76"/>
                  <a:gd name="T46" fmla="*/ 2 w 62"/>
                  <a:gd name="T47" fmla="*/ 58 h 76"/>
                  <a:gd name="T48" fmla="*/ 3 w 62"/>
                  <a:gd name="T49" fmla="*/ 61 h 76"/>
                  <a:gd name="T50" fmla="*/ 2 w 62"/>
                  <a:gd name="T51" fmla="*/ 65 h 76"/>
                  <a:gd name="T52" fmla="*/ 10 w 62"/>
                  <a:gd name="T53" fmla="*/ 71 h 76"/>
                  <a:gd name="T54" fmla="*/ 14 w 62"/>
                  <a:gd name="T55" fmla="*/ 76 h 76"/>
                  <a:gd name="T56" fmla="*/ 16 w 62"/>
                  <a:gd name="T57" fmla="*/ 66 h 76"/>
                  <a:gd name="T58" fmla="*/ 25 w 62"/>
                  <a:gd name="T59" fmla="*/ 65 h 76"/>
                  <a:gd name="T60" fmla="*/ 35 w 62"/>
                  <a:gd name="T61" fmla="*/ 73 h 76"/>
                  <a:gd name="T62" fmla="*/ 40 w 62"/>
                  <a:gd name="T63" fmla="*/ 70 h 76"/>
                  <a:gd name="T64" fmla="*/ 44 w 62"/>
                  <a:gd name="T65" fmla="*/ 6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76">
                    <a:moveTo>
                      <a:pt x="57" y="70"/>
                    </a:moveTo>
                    <a:lnTo>
                      <a:pt x="57" y="63"/>
                    </a:lnTo>
                    <a:lnTo>
                      <a:pt x="62" y="55"/>
                    </a:lnTo>
                    <a:lnTo>
                      <a:pt x="56" y="49"/>
                    </a:lnTo>
                    <a:lnTo>
                      <a:pt x="54" y="42"/>
                    </a:lnTo>
                    <a:lnTo>
                      <a:pt x="56" y="37"/>
                    </a:lnTo>
                    <a:lnTo>
                      <a:pt x="59" y="36"/>
                    </a:lnTo>
                    <a:lnTo>
                      <a:pt x="57" y="36"/>
                    </a:lnTo>
                    <a:lnTo>
                      <a:pt x="54" y="33"/>
                    </a:lnTo>
                    <a:lnTo>
                      <a:pt x="57" y="29"/>
                    </a:lnTo>
                    <a:lnTo>
                      <a:pt x="54" y="28"/>
                    </a:lnTo>
                    <a:lnTo>
                      <a:pt x="52" y="29"/>
                    </a:lnTo>
                    <a:lnTo>
                      <a:pt x="40" y="24"/>
                    </a:lnTo>
                    <a:lnTo>
                      <a:pt x="38" y="18"/>
                    </a:lnTo>
                    <a:lnTo>
                      <a:pt x="33" y="16"/>
                    </a:lnTo>
                    <a:lnTo>
                      <a:pt x="29" y="7"/>
                    </a:lnTo>
                    <a:lnTo>
                      <a:pt x="21" y="2"/>
                    </a:lnTo>
                    <a:lnTo>
                      <a:pt x="19" y="0"/>
                    </a:lnTo>
                    <a:lnTo>
                      <a:pt x="13" y="2"/>
                    </a:lnTo>
                    <a:lnTo>
                      <a:pt x="0" y="5"/>
                    </a:lnTo>
                    <a:lnTo>
                      <a:pt x="3" y="7"/>
                    </a:lnTo>
                    <a:lnTo>
                      <a:pt x="3" y="12"/>
                    </a:lnTo>
                    <a:lnTo>
                      <a:pt x="5" y="12"/>
                    </a:lnTo>
                    <a:lnTo>
                      <a:pt x="5" y="15"/>
                    </a:lnTo>
                    <a:lnTo>
                      <a:pt x="11" y="16"/>
                    </a:lnTo>
                    <a:lnTo>
                      <a:pt x="8" y="16"/>
                    </a:lnTo>
                    <a:lnTo>
                      <a:pt x="8" y="23"/>
                    </a:lnTo>
                    <a:lnTo>
                      <a:pt x="11" y="21"/>
                    </a:lnTo>
                    <a:lnTo>
                      <a:pt x="11" y="23"/>
                    </a:lnTo>
                    <a:lnTo>
                      <a:pt x="8" y="31"/>
                    </a:lnTo>
                    <a:lnTo>
                      <a:pt x="10" y="33"/>
                    </a:lnTo>
                    <a:lnTo>
                      <a:pt x="16" y="37"/>
                    </a:lnTo>
                    <a:lnTo>
                      <a:pt x="16" y="39"/>
                    </a:lnTo>
                    <a:lnTo>
                      <a:pt x="11" y="37"/>
                    </a:lnTo>
                    <a:lnTo>
                      <a:pt x="11" y="39"/>
                    </a:lnTo>
                    <a:lnTo>
                      <a:pt x="16" y="42"/>
                    </a:lnTo>
                    <a:lnTo>
                      <a:pt x="14" y="45"/>
                    </a:lnTo>
                    <a:lnTo>
                      <a:pt x="10" y="47"/>
                    </a:lnTo>
                    <a:lnTo>
                      <a:pt x="8" y="47"/>
                    </a:lnTo>
                    <a:lnTo>
                      <a:pt x="10" y="50"/>
                    </a:lnTo>
                    <a:lnTo>
                      <a:pt x="10" y="52"/>
                    </a:lnTo>
                    <a:lnTo>
                      <a:pt x="8" y="52"/>
                    </a:lnTo>
                    <a:lnTo>
                      <a:pt x="8" y="50"/>
                    </a:lnTo>
                    <a:lnTo>
                      <a:pt x="6" y="50"/>
                    </a:lnTo>
                    <a:lnTo>
                      <a:pt x="3" y="52"/>
                    </a:lnTo>
                    <a:lnTo>
                      <a:pt x="3" y="55"/>
                    </a:lnTo>
                    <a:lnTo>
                      <a:pt x="2" y="55"/>
                    </a:lnTo>
                    <a:lnTo>
                      <a:pt x="2" y="58"/>
                    </a:lnTo>
                    <a:lnTo>
                      <a:pt x="3" y="61"/>
                    </a:lnTo>
                    <a:lnTo>
                      <a:pt x="3" y="61"/>
                    </a:lnTo>
                    <a:lnTo>
                      <a:pt x="2" y="63"/>
                    </a:lnTo>
                    <a:lnTo>
                      <a:pt x="2" y="65"/>
                    </a:lnTo>
                    <a:lnTo>
                      <a:pt x="6" y="68"/>
                    </a:lnTo>
                    <a:lnTo>
                      <a:pt x="10" y="71"/>
                    </a:lnTo>
                    <a:lnTo>
                      <a:pt x="13" y="73"/>
                    </a:lnTo>
                    <a:lnTo>
                      <a:pt x="14" y="76"/>
                    </a:lnTo>
                    <a:lnTo>
                      <a:pt x="16" y="76"/>
                    </a:lnTo>
                    <a:lnTo>
                      <a:pt x="16" y="66"/>
                    </a:lnTo>
                    <a:lnTo>
                      <a:pt x="19" y="63"/>
                    </a:lnTo>
                    <a:lnTo>
                      <a:pt x="25" y="65"/>
                    </a:lnTo>
                    <a:lnTo>
                      <a:pt x="33" y="73"/>
                    </a:lnTo>
                    <a:lnTo>
                      <a:pt x="35" y="73"/>
                    </a:lnTo>
                    <a:lnTo>
                      <a:pt x="35" y="70"/>
                    </a:lnTo>
                    <a:lnTo>
                      <a:pt x="40" y="70"/>
                    </a:lnTo>
                    <a:lnTo>
                      <a:pt x="43" y="71"/>
                    </a:lnTo>
                    <a:lnTo>
                      <a:pt x="44" y="68"/>
                    </a:lnTo>
                    <a:lnTo>
                      <a:pt x="57" y="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1" name="Freeform 8"/>
              <p:cNvSpPr>
                <a:spLocks/>
              </p:cNvSpPr>
              <p:nvPr/>
            </p:nvSpPr>
            <p:spPr bwMode="auto">
              <a:xfrm>
                <a:off x="1304" y="1184"/>
                <a:ext cx="70" cy="69"/>
              </a:xfrm>
              <a:custGeom>
                <a:avLst/>
                <a:gdLst>
                  <a:gd name="T0" fmla="*/ 16 w 70"/>
                  <a:gd name="T1" fmla="*/ 40 h 69"/>
                  <a:gd name="T2" fmla="*/ 23 w 70"/>
                  <a:gd name="T3" fmla="*/ 23 h 69"/>
                  <a:gd name="T4" fmla="*/ 32 w 70"/>
                  <a:gd name="T5" fmla="*/ 0 h 69"/>
                  <a:gd name="T6" fmla="*/ 37 w 70"/>
                  <a:gd name="T7" fmla="*/ 2 h 69"/>
                  <a:gd name="T8" fmla="*/ 40 w 70"/>
                  <a:gd name="T9" fmla="*/ 0 h 69"/>
                  <a:gd name="T10" fmla="*/ 70 w 70"/>
                  <a:gd name="T11" fmla="*/ 0 h 69"/>
                  <a:gd name="T12" fmla="*/ 62 w 70"/>
                  <a:gd name="T13" fmla="*/ 23 h 69"/>
                  <a:gd name="T14" fmla="*/ 54 w 70"/>
                  <a:gd name="T15" fmla="*/ 45 h 69"/>
                  <a:gd name="T16" fmla="*/ 53 w 70"/>
                  <a:gd name="T17" fmla="*/ 47 h 69"/>
                  <a:gd name="T18" fmla="*/ 51 w 70"/>
                  <a:gd name="T19" fmla="*/ 52 h 69"/>
                  <a:gd name="T20" fmla="*/ 46 w 70"/>
                  <a:gd name="T21" fmla="*/ 53 h 69"/>
                  <a:gd name="T22" fmla="*/ 43 w 70"/>
                  <a:gd name="T23" fmla="*/ 53 h 69"/>
                  <a:gd name="T24" fmla="*/ 42 w 70"/>
                  <a:gd name="T25" fmla="*/ 56 h 69"/>
                  <a:gd name="T26" fmla="*/ 39 w 70"/>
                  <a:gd name="T27" fmla="*/ 58 h 69"/>
                  <a:gd name="T28" fmla="*/ 37 w 70"/>
                  <a:gd name="T29" fmla="*/ 60 h 69"/>
                  <a:gd name="T30" fmla="*/ 34 w 70"/>
                  <a:gd name="T31" fmla="*/ 60 h 69"/>
                  <a:gd name="T32" fmla="*/ 32 w 70"/>
                  <a:gd name="T33" fmla="*/ 64 h 69"/>
                  <a:gd name="T34" fmla="*/ 29 w 70"/>
                  <a:gd name="T35" fmla="*/ 66 h 69"/>
                  <a:gd name="T36" fmla="*/ 26 w 70"/>
                  <a:gd name="T37" fmla="*/ 61 h 69"/>
                  <a:gd name="T38" fmla="*/ 26 w 70"/>
                  <a:gd name="T39" fmla="*/ 63 h 69"/>
                  <a:gd name="T40" fmla="*/ 24 w 70"/>
                  <a:gd name="T41" fmla="*/ 63 h 69"/>
                  <a:gd name="T42" fmla="*/ 21 w 70"/>
                  <a:gd name="T43" fmla="*/ 68 h 69"/>
                  <a:gd name="T44" fmla="*/ 18 w 70"/>
                  <a:gd name="T45" fmla="*/ 66 h 69"/>
                  <a:gd name="T46" fmla="*/ 13 w 70"/>
                  <a:gd name="T47" fmla="*/ 69 h 69"/>
                  <a:gd name="T48" fmla="*/ 7 w 70"/>
                  <a:gd name="T49" fmla="*/ 66 h 69"/>
                  <a:gd name="T50" fmla="*/ 5 w 70"/>
                  <a:gd name="T51" fmla="*/ 68 h 69"/>
                  <a:gd name="T52" fmla="*/ 5 w 70"/>
                  <a:gd name="T53" fmla="*/ 66 h 69"/>
                  <a:gd name="T54" fmla="*/ 4 w 70"/>
                  <a:gd name="T55" fmla="*/ 66 h 69"/>
                  <a:gd name="T56" fmla="*/ 0 w 70"/>
                  <a:gd name="T57" fmla="*/ 69 h 69"/>
                  <a:gd name="T58" fmla="*/ 0 w 70"/>
                  <a:gd name="T59" fmla="*/ 68 h 69"/>
                  <a:gd name="T60" fmla="*/ 0 w 70"/>
                  <a:gd name="T61" fmla="*/ 68 h 69"/>
                  <a:gd name="T62" fmla="*/ 0 w 70"/>
                  <a:gd name="T63" fmla="*/ 68 h 69"/>
                  <a:gd name="T64" fmla="*/ 2 w 70"/>
                  <a:gd name="T65" fmla="*/ 63 h 69"/>
                  <a:gd name="T66" fmla="*/ 4 w 70"/>
                  <a:gd name="T67" fmla="*/ 63 h 69"/>
                  <a:gd name="T68" fmla="*/ 4 w 70"/>
                  <a:gd name="T69" fmla="*/ 61 h 69"/>
                  <a:gd name="T70" fmla="*/ 10 w 70"/>
                  <a:gd name="T71" fmla="*/ 56 h 69"/>
                  <a:gd name="T72" fmla="*/ 13 w 70"/>
                  <a:gd name="T73" fmla="*/ 52 h 69"/>
                  <a:gd name="T74" fmla="*/ 15 w 70"/>
                  <a:gd name="T75" fmla="*/ 48 h 69"/>
                  <a:gd name="T76" fmla="*/ 13 w 70"/>
                  <a:gd name="T77" fmla="*/ 45 h 69"/>
                  <a:gd name="T78" fmla="*/ 16 w 70"/>
                  <a:gd name="T79" fmla="*/ 4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0" h="69">
                    <a:moveTo>
                      <a:pt x="16" y="40"/>
                    </a:moveTo>
                    <a:lnTo>
                      <a:pt x="23" y="23"/>
                    </a:lnTo>
                    <a:lnTo>
                      <a:pt x="32" y="0"/>
                    </a:lnTo>
                    <a:lnTo>
                      <a:pt x="37" y="2"/>
                    </a:lnTo>
                    <a:lnTo>
                      <a:pt x="40" y="0"/>
                    </a:lnTo>
                    <a:lnTo>
                      <a:pt x="70" y="0"/>
                    </a:lnTo>
                    <a:lnTo>
                      <a:pt x="62" y="23"/>
                    </a:lnTo>
                    <a:lnTo>
                      <a:pt x="54" y="45"/>
                    </a:lnTo>
                    <a:lnTo>
                      <a:pt x="53" y="47"/>
                    </a:lnTo>
                    <a:lnTo>
                      <a:pt x="51" y="52"/>
                    </a:lnTo>
                    <a:lnTo>
                      <a:pt x="46" y="53"/>
                    </a:lnTo>
                    <a:lnTo>
                      <a:pt x="43" y="53"/>
                    </a:lnTo>
                    <a:lnTo>
                      <a:pt x="42" y="56"/>
                    </a:lnTo>
                    <a:lnTo>
                      <a:pt x="39" y="58"/>
                    </a:lnTo>
                    <a:lnTo>
                      <a:pt x="37" y="60"/>
                    </a:lnTo>
                    <a:lnTo>
                      <a:pt x="34" y="60"/>
                    </a:lnTo>
                    <a:lnTo>
                      <a:pt x="32" y="64"/>
                    </a:lnTo>
                    <a:lnTo>
                      <a:pt x="29" y="66"/>
                    </a:lnTo>
                    <a:lnTo>
                      <a:pt x="26" y="61"/>
                    </a:lnTo>
                    <a:lnTo>
                      <a:pt x="26" y="63"/>
                    </a:lnTo>
                    <a:lnTo>
                      <a:pt x="24" y="63"/>
                    </a:lnTo>
                    <a:lnTo>
                      <a:pt x="21" y="68"/>
                    </a:lnTo>
                    <a:lnTo>
                      <a:pt x="18" y="66"/>
                    </a:lnTo>
                    <a:lnTo>
                      <a:pt x="13" y="69"/>
                    </a:lnTo>
                    <a:lnTo>
                      <a:pt x="7" y="66"/>
                    </a:lnTo>
                    <a:lnTo>
                      <a:pt x="5" y="68"/>
                    </a:lnTo>
                    <a:lnTo>
                      <a:pt x="5" y="66"/>
                    </a:lnTo>
                    <a:lnTo>
                      <a:pt x="4" y="66"/>
                    </a:lnTo>
                    <a:lnTo>
                      <a:pt x="0" y="69"/>
                    </a:lnTo>
                    <a:lnTo>
                      <a:pt x="0" y="68"/>
                    </a:lnTo>
                    <a:lnTo>
                      <a:pt x="0" y="68"/>
                    </a:lnTo>
                    <a:lnTo>
                      <a:pt x="0" y="68"/>
                    </a:lnTo>
                    <a:lnTo>
                      <a:pt x="2" y="63"/>
                    </a:lnTo>
                    <a:lnTo>
                      <a:pt x="4" y="63"/>
                    </a:lnTo>
                    <a:lnTo>
                      <a:pt x="4" y="61"/>
                    </a:lnTo>
                    <a:lnTo>
                      <a:pt x="10" y="56"/>
                    </a:lnTo>
                    <a:lnTo>
                      <a:pt x="13" y="52"/>
                    </a:lnTo>
                    <a:lnTo>
                      <a:pt x="15" y="48"/>
                    </a:lnTo>
                    <a:lnTo>
                      <a:pt x="13" y="45"/>
                    </a:lnTo>
                    <a:lnTo>
                      <a:pt x="16"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2" name="Freeform 9"/>
              <p:cNvSpPr>
                <a:spLocks/>
              </p:cNvSpPr>
              <p:nvPr/>
            </p:nvSpPr>
            <p:spPr bwMode="auto">
              <a:xfrm>
                <a:off x="1314" y="1302"/>
                <a:ext cx="65" cy="82"/>
              </a:xfrm>
              <a:custGeom>
                <a:avLst/>
                <a:gdLst>
                  <a:gd name="T0" fmla="*/ 51 w 65"/>
                  <a:gd name="T1" fmla="*/ 75 h 82"/>
                  <a:gd name="T2" fmla="*/ 51 w 65"/>
                  <a:gd name="T3" fmla="*/ 70 h 82"/>
                  <a:gd name="T4" fmla="*/ 56 w 65"/>
                  <a:gd name="T5" fmla="*/ 65 h 82"/>
                  <a:gd name="T6" fmla="*/ 57 w 65"/>
                  <a:gd name="T7" fmla="*/ 62 h 82"/>
                  <a:gd name="T8" fmla="*/ 62 w 65"/>
                  <a:gd name="T9" fmla="*/ 54 h 82"/>
                  <a:gd name="T10" fmla="*/ 65 w 65"/>
                  <a:gd name="T11" fmla="*/ 53 h 82"/>
                  <a:gd name="T12" fmla="*/ 62 w 65"/>
                  <a:gd name="T13" fmla="*/ 51 h 82"/>
                  <a:gd name="T14" fmla="*/ 62 w 65"/>
                  <a:gd name="T15" fmla="*/ 46 h 82"/>
                  <a:gd name="T16" fmla="*/ 62 w 65"/>
                  <a:gd name="T17" fmla="*/ 43 h 82"/>
                  <a:gd name="T18" fmla="*/ 60 w 65"/>
                  <a:gd name="T19" fmla="*/ 41 h 82"/>
                  <a:gd name="T20" fmla="*/ 60 w 65"/>
                  <a:gd name="T21" fmla="*/ 35 h 82"/>
                  <a:gd name="T22" fmla="*/ 57 w 65"/>
                  <a:gd name="T23" fmla="*/ 32 h 82"/>
                  <a:gd name="T24" fmla="*/ 56 w 65"/>
                  <a:gd name="T25" fmla="*/ 28 h 82"/>
                  <a:gd name="T26" fmla="*/ 56 w 65"/>
                  <a:gd name="T27" fmla="*/ 27 h 82"/>
                  <a:gd name="T28" fmla="*/ 49 w 65"/>
                  <a:gd name="T29" fmla="*/ 19 h 82"/>
                  <a:gd name="T30" fmla="*/ 48 w 65"/>
                  <a:gd name="T31" fmla="*/ 9 h 82"/>
                  <a:gd name="T32" fmla="*/ 44 w 65"/>
                  <a:gd name="T33" fmla="*/ 9 h 82"/>
                  <a:gd name="T34" fmla="*/ 41 w 65"/>
                  <a:gd name="T35" fmla="*/ 4 h 82"/>
                  <a:gd name="T36" fmla="*/ 46 w 65"/>
                  <a:gd name="T37" fmla="*/ 0 h 82"/>
                  <a:gd name="T38" fmla="*/ 9 w 65"/>
                  <a:gd name="T39" fmla="*/ 0 h 82"/>
                  <a:gd name="T40" fmla="*/ 8 w 65"/>
                  <a:gd name="T41" fmla="*/ 20 h 82"/>
                  <a:gd name="T42" fmla="*/ 6 w 65"/>
                  <a:gd name="T43" fmla="*/ 35 h 82"/>
                  <a:gd name="T44" fmla="*/ 6 w 65"/>
                  <a:gd name="T45" fmla="*/ 41 h 82"/>
                  <a:gd name="T46" fmla="*/ 6 w 65"/>
                  <a:gd name="T47" fmla="*/ 45 h 82"/>
                  <a:gd name="T48" fmla="*/ 6 w 65"/>
                  <a:gd name="T49" fmla="*/ 46 h 82"/>
                  <a:gd name="T50" fmla="*/ 8 w 65"/>
                  <a:gd name="T51" fmla="*/ 48 h 82"/>
                  <a:gd name="T52" fmla="*/ 5 w 65"/>
                  <a:gd name="T53" fmla="*/ 51 h 82"/>
                  <a:gd name="T54" fmla="*/ 3 w 65"/>
                  <a:gd name="T55" fmla="*/ 54 h 82"/>
                  <a:gd name="T56" fmla="*/ 3 w 65"/>
                  <a:gd name="T57" fmla="*/ 57 h 82"/>
                  <a:gd name="T58" fmla="*/ 0 w 65"/>
                  <a:gd name="T59" fmla="*/ 67 h 82"/>
                  <a:gd name="T60" fmla="*/ 0 w 65"/>
                  <a:gd name="T61" fmla="*/ 70 h 82"/>
                  <a:gd name="T62" fmla="*/ 2 w 65"/>
                  <a:gd name="T63" fmla="*/ 75 h 82"/>
                  <a:gd name="T64" fmla="*/ 21 w 65"/>
                  <a:gd name="T65" fmla="*/ 77 h 82"/>
                  <a:gd name="T66" fmla="*/ 40 w 65"/>
                  <a:gd name="T67" fmla="*/ 78 h 82"/>
                  <a:gd name="T68" fmla="*/ 40 w 65"/>
                  <a:gd name="T69" fmla="*/ 82 h 82"/>
                  <a:gd name="T70" fmla="*/ 41 w 65"/>
                  <a:gd name="T71" fmla="*/ 82 h 82"/>
                  <a:gd name="T72" fmla="*/ 43 w 65"/>
                  <a:gd name="T73" fmla="*/ 75 h 82"/>
                  <a:gd name="T74" fmla="*/ 44 w 65"/>
                  <a:gd name="T75" fmla="*/ 74 h 82"/>
                  <a:gd name="T76" fmla="*/ 51 w 65"/>
                  <a:gd name="T77" fmla="*/ 75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5" h="82">
                    <a:moveTo>
                      <a:pt x="51" y="75"/>
                    </a:moveTo>
                    <a:lnTo>
                      <a:pt x="51" y="70"/>
                    </a:lnTo>
                    <a:lnTo>
                      <a:pt x="56" y="65"/>
                    </a:lnTo>
                    <a:lnTo>
                      <a:pt x="57" y="62"/>
                    </a:lnTo>
                    <a:lnTo>
                      <a:pt x="62" y="54"/>
                    </a:lnTo>
                    <a:lnTo>
                      <a:pt x="65" y="53"/>
                    </a:lnTo>
                    <a:lnTo>
                      <a:pt x="62" y="51"/>
                    </a:lnTo>
                    <a:lnTo>
                      <a:pt x="62" y="46"/>
                    </a:lnTo>
                    <a:lnTo>
                      <a:pt x="62" y="43"/>
                    </a:lnTo>
                    <a:lnTo>
                      <a:pt x="60" y="41"/>
                    </a:lnTo>
                    <a:lnTo>
                      <a:pt x="60" y="35"/>
                    </a:lnTo>
                    <a:lnTo>
                      <a:pt x="57" y="32"/>
                    </a:lnTo>
                    <a:lnTo>
                      <a:pt x="56" y="28"/>
                    </a:lnTo>
                    <a:lnTo>
                      <a:pt x="56" y="27"/>
                    </a:lnTo>
                    <a:lnTo>
                      <a:pt x="49" y="19"/>
                    </a:lnTo>
                    <a:lnTo>
                      <a:pt x="48" y="9"/>
                    </a:lnTo>
                    <a:lnTo>
                      <a:pt x="44" y="9"/>
                    </a:lnTo>
                    <a:lnTo>
                      <a:pt x="41" y="4"/>
                    </a:lnTo>
                    <a:lnTo>
                      <a:pt x="46" y="0"/>
                    </a:lnTo>
                    <a:lnTo>
                      <a:pt x="9" y="0"/>
                    </a:lnTo>
                    <a:lnTo>
                      <a:pt x="8" y="20"/>
                    </a:lnTo>
                    <a:lnTo>
                      <a:pt x="6" y="35"/>
                    </a:lnTo>
                    <a:lnTo>
                      <a:pt x="6" y="41"/>
                    </a:lnTo>
                    <a:lnTo>
                      <a:pt x="6" y="45"/>
                    </a:lnTo>
                    <a:lnTo>
                      <a:pt x="6" y="46"/>
                    </a:lnTo>
                    <a:lnTo>
                      <a:pt x="8" y="48"/>
                    </a:lnTo>
                    <a:lnTo>
                      <a:pt x="5" y="51"/>
                    </a:lnTo>
                    <a:lnTo>
                      <a:pt x="3" y="54"/>
                    </a:lnTo>
                    <a:lnTo>
                      <a:pt x="3" y="57"/>
                    </a:lnTo>
                    <a:lnTo>
                      <a:pt x="0" y="67"/>
                    </a:lnTo>
                    <a:lnTo>
                      <a:pt x="0" y="70"/>
                    </a:lnTo>
                    <a:lnTo>
                      <a:pt x="2" y="75"/>
                    </a:lnTo>
                    <a:lnTo>
                      <a:pt x="21" y="77"/>
                    </a:lnTo>
                    <a:lnTo>
                      <a:pt x="40" y="78"/>
                    </a:lnTo>
                    <a:lnTo>
                      <a:pt x="40" y="82"/>
                    </a:lnTo>
                    <a:lnTo>
                      <a:pt x="41" y="82"/>
                    </a:lnTo>
                    <a:lnTo>
                      <a:pt x="43" y="75"/>
                    </a:lnTo>
                    <a:lnTo>
                      <a:pt x="44" y="74"/>
                    </a:lnTo>
                    <a:lnTo>
                      <a:pt x="5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3" name="Freeform 10"/>
              <p:cNvSpPr>
                <a:spLocks/>
              </p:cNvSpPr>
              <p:nvPr/>
            </p:nvSpPr>
            <p:spPr bwMode="auto">
              <a:xfrm>
                <a:off x="1007" y="875"/>
                <a:ext cx="207" cy="184"/>
              </a:xfrm>
              <a:custGeom>
                <a:avLst/>
                <a:gdLst>
                  <a:gd name="T0" fmla="*/ 196 w 207"/>
                  <a:gd name="T1" fmla="*/ 0 h 184"/>
                  <a:gd name="T2" fmla="*/ 175 w 207"/>
                  <a:gd name="T3" fmla="*/ 0 h 184"/>
                  <a:gd name="T4" fmla="*/ 153 w 207"/>
                  <a:gd name="T5" fmla="*/ 0 h 184"/>
                  <a:gd name="T6" fmla="*/ 129 w 207"/>
                  <a:gd name="T7" fmla="*/ 0 h 184"/>
                  <a:gd name="T8" fmla="*/ 108 w 207"/>
                  <a:gd name="T9" fmla="*/ 0 h 184"/>
                  <a:gd name="T10" fmla="*/ 85 w 207"/>
                  <a:gd name="T11" fmla="*/ 0 h 184"/>
                  <a:gd name="T12" fmla="*/ 58 w 207"/>
                  <a:gd name="T13" fmla="*/ 33 h 184"/>
                  <a:gd name="T14" fmla="*/ 32 w 207"/>
                  <a:gd name="T15" fmla="*/ 65 h 184"/>
                  <a:gd name="T16" fmla="*/ 2 w 207"/>
                  <a:gd name="T17" fmla="*/ 102 h 184"/>
                  <a:gd name="T18" fmla="*/ 0 w 207"/>
                  <a:gd name="T19" fmla="*/ 105 h 184"/>
                  <a:gd name="T20" fmla="*/ 2 w 207"/>
                  <a:gd name="T21" fmla="*/ 110 h 184"/>
                  <a:gd name="T22" fmla="*/ 5 w 207"/>
                  <a:gd name="T23" fmla="*/ 113 h 184"/>
                  <a:gd name="T24" fmla="*/ 8 w 207"/>
                  <a:gd name="T25" fmla="*/ 111 h 184"/>
                  <a:gd name="T26" fmla="*/ 8 w 207"/>
                  <a:gd name="T27" fmla="*/ 118 h 184"/>
                  <a:gd name="T28" fmla="*/ 11 w 207"/>
                  <a:gd name="T29" fmla="*/ 119 h 184"/>
                  <a:gd name="T30" fmla="*/ 13 w 207"/>
                  <a:gd name="T31" fmla="*/ 124 h 184"/>
                  <a:gd name="T32" fmla="*/ 11 w 207"/>
                  <a:gd name="T33" fmla="*/ 127 h 184"/>
                  <a:gd name="T34" fmla="*/ 13 w 207"/>
                  <a:gd name="T35" fmla="*/ 131 h 184"/>
                  <a:gd name="T36" fmla="*/ 18 w 207"/>
                  <a:gd name="T37" fmla="*/ 137 h 184"/>
                  <a:gd name="T38" fmla="*/ 23 w 207"/>
                  <a:gd name="T39" fmla="*/ 142 h 184"/>
                  <a:gd name="T40" fmla="*/ 26 w 207"/>
                  <a:gd name="T41" fmla="*/ 150 h 184"/>
                  <a:gd name="T42" fmla="*/ 27 w 207"/>
                  <a:gd name="T43" fmla="*/ 155 h 184"/>
                  <a:gd name="T44" fmla="*/ 31 w 207"/>
                  <a:gd name="T45" fmla="*/ 156 h 184"/>
                  <a:gd name="T46" fmla="*/ 29 w 207"/>
                  <a:gd name="T47" fmla="*/ 166 h 184"/>
                  <a:gd name="T48" fmla="*/ 23 w 207"/>
                  <a:gd name="T49" fmla="*/ 174 h 184"/>
                  <a:gd name="T50" fmla="*/ 23 w 207"/>
                  <a:gd name="T51" fmla="*/ 177 h 184"/>
                  <a:gd name="T52" fmla="*/ 43 w 207"/>
                  <a:gd name="T53" fmla="*/ 184 h 184"/>
                  <a:gd name="T54" fmla="*/ 80 w 207"/>
                  <a:gd name="T55" fmla="*/ 184 h 184"/>
                  <a:gd name="T56" fmla="*/ 99 w 207"/>
                  <a:gd name="T57" fmla="*/ 153 h 184"/>
                  <a:gd name="T58" fmla="*/ 127 w 207"/>
                  <a:gd name="T59" fmla="*/ 110 h 184"/>
                  <a:gd name="T60" fmla="*/ 161 w 207"/>
                  <a:gd name="T61" fmla="*/ 62 h 184"/>
                  <a:gd name="T62" fmla="*/ 194 w 207"/>
                  <a:gd name="T63" fmla="*/ 18 h 184"/>
                  <a:gd name="T64" fmla="*/ 207 w 207"/>
                  <a:gd name="T6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7" h="184">
                    <a:moveTo>
                      <a:pt x="207" y="0"/>
                    </a:moveTo>
                    <a:lnTo>
                      <a:pt x="196" y="0"/>
                    </a:lnTo>
                    <a:lnTo>
                      <a:pt x="186" y="0"/>
                    </a:lnTo>
                    <a:lnTo>
                      <a:pt x="175" y="0"/>
                    </a:lnTo>
                    <a:lnTo>
                      <a:pt x="164" y="0"/>
                    </a:lnTo>
                    <a:lnTo>
                      <a:pt x="153" y="0"/>
                    </a:lnTo>
                    <a:lnTo>
                      <a:pt x="140" y="0"/>
                    </a:lnTo>
                    <a:lnTo>
                      <a:pt x="129" y="0"/>
                    </a:lnTo>
                    <a:lnTo>
                      <a:pt x="119" y="0"/>
                    </a:lnTo>
                    <a:lnTo>
                      <a:pt x="108" y="0"/>
                    </a:lnTo>
                    <a:lnTo>
                      <a:pt x="96" y="0"/>
                    </a:lnTo>
                    <a:lnTo>
                      <a:pt x="85" y="0"/>
                    </a:lnTo>
                    <a:lnTo>
                      <a:pt x="70" y="18"/>
                    </a:lnTo>
                    <a:lnTo>
                      <a:pt x="58" y="33"/>
                    </a:lnTo>
                    <a:lnTo>
                      <a:pt x="45" y="49"/>
                    </a:lnTo>
                    <a:lnTo>
                      <a:pt x="32" y="65"/>
                    </a:lnTo>
                    <a:lnTo>
                      <a:pt x="18" y="82"/>
                    </a:lnTo>
                    <a:lnTo>
                      <a:pt x="2" y="102"/>
                    </a:lnTo>
                    <a:lnTo>
                      <a:pt x="4" y="105"/>
                    </a:lnTo>
                    <a:lnTo>
                      <a:pt x="0" y="105"/>
                    </a:lnTo>
                    <a:lnTo>
                      <a:pt x="0" y="107"/>
                    </a:lnTo>
                    <a:lnTo>
                      <a:pt x="2" y="110"/>
                    </a:lnTo>
                    <a:lnTo>
                      <a:pt x="5" y="110"/>
                    </a:lnTo>
                    <a:lnTo>
                      <a:pt x="5" y="113"/>
                    </a:lnTo>
                    <a:lnTo>
                      <a:pt x="7" y="113"/>
                    </a:lnTo>
                    <a:lnTo>
                      <a:pt x="8" y="111"/>
                    </a:lnTo>
                    <a:lnTo>
                      <a:pt x="10" y="113"/>
                    </a:lnTo>
                    <a:lnTo>
                      <a:pt x="8" y="118"/>
                    </a:lnTo>
                    <a:lnTo>
                      <a:pt x="11" y="118"/>
                    </a:lnTo>
                    <a:lnTo>
                      <a:pt x="11" y="119"/>
                    </a:lnTo>
                    <a:lnTo>
                      <a:pt x="8" y="126"/>
                    </a:lnTo>
                    <a:lnTo>
                      <a:pt x="13" y="124"/>
                    </a:lnTo>
                    <a:lnTo>
                      <a:pt x="15" y="126"/>
                    </a:lnTo>
                    <a:lnTo>
                      <a:pt x="11" y="127"/>
                    </a:lnTo>
                    <a:lnTo>
                      <a:pt x="13" y="129"/>
                    </a:lnTo>
                    <a:lnTo>
                      <a:pt x="13" y="131"/>
                    </a:lnTo>
                    <a:lnTo>
                      <a:pt x="18" y="129"/>
                    </a:lnTo>
                    <a:lnTo>
                      <a:pt x="18" y="137"/>
                    </a:lnTo>
                    <a:lnTo>
                      <a:pt x="23" y="135"/>
                    </a:lnTo>
                    <a:lnTo>
                      <a:pt x="23" y="142"/>
                    </a:lnTo>
                    <a:lnTo>
                      <a:pt x="21" y="144"/>
                    </a:lnTo>
                    <a:lnTo>
                      <a:pt x="26" y="150"/>
                    </a:lnTo>
                    <a:lnTo>
                      <a:pt x="24" y="152"/>
                    </a:lnTo>
                    <a:lnTo>
                      <a:pt x="27" y="155"/>
                    </a:lnTo>
                    <a:lnTo>
                      <a:pt x="27" y="156"/>
                    </a:lnTo>
                    <a:lnTo>
                      <a:pt x="31" y="156"/>
                    </a:lnTo>
                    <a:lnTo>
                      <a:pt x="31" y="160"/>
                    </a:lnTo>
                    <a:lnTo>
                      <a:pt x="29" y="166"/>
                    </a:lnTo>
                    <a:lnTo>
                      <a:pt x="26" y="171"/>
                    </a:lnTo>
                    <a:lnTo>
                      <a:pt x="23" y="174"/>
                    </a:lnTo>
                    <a:lnTo>
                      <a:pt x="24" y="174"/>
                    </a:lnTo>
                    <a:lnTo>
                      <a:pt x="23" y="177"/>
                    </a:lnTo>
                    <a:lnTo>
                      <a:pt x="26" y="184"/>
                    </a:lnTo>
                    <a:lnTo>
                      <a:pt x="43" y="184"/>
                    </a:lnTo>
                    <a:lnTo>
                      <a:pt x="62" y="184"/>
                    </a:lnTo>
                    <a:lnTo>
                      <a:pt x="80" y="184"/>
                    </a:lnTo>
                    <a:lnTo>
                      <a:pt x="89" y="168"/>
                    </a:lnTo>
                    <a:lnTo>
                      <a:pt x="99" y="153"/>
                    </a:lnTo>
                    <a:lnTo>
                      <a:pt x="112" y="134"/>
                    </a:lnTo>
                    <a:lnTo>
                      <a:pt x="127" y="110"/>
                    </a:lnTo>
                    <a:lnTo>
                      <a:pt x="143" y="87"/>
                    </a:lnTo>
                    <a:lnTo>
                      <a:pt x="161" y="62"/>
                    </a:lnTo>
                    <a:lnTo>
                      <a:pt x="178" y="37"/>
                    </a:lnTo>
                    <a:lnTo>
                      <a:pt x="194" y="18"/>
                    </a:lnTo>
                    <a:lnTo>
                      <a:pt x="207" y="0"/>
                    </a:lnTo>
                    <a:lnTo>
                      <a:pt x="20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4" name="Freeform 11"/>
              <p:cNvSpPr>
                <a:spLocks/>
              </p:cNvSpPr>
              <p:nvPr/>
            </p:nvSpPr>
            <p:spPr bwMode="auto">
              <a:xfrm>
                <a:off x="1087" y="875"/>
                <a:ext cx="225" cy="184"/>
              </a:xfrm>
              <a:custGeom>
                <a:avLst/>
                <a:gdLst>
                  <a:gd name="T0" fmla="*/ 116 w 225"/>
                  <a:gd name="T1" fmla="*/ 184 h 184"/>
                  <a:gd name="T2" fmla="*/ 122 w 225"/>
                  <a:gd name="T3" fmla="*/ 172 h 184"/>
                  <a:gd name="T4" fmla="*/ 128 w 225"/>
                  <a:gd name="T5" fmla="*/ 158 h 184"/>
                  <a:gd name="T6" fmla="*/ 136 w 225"/>
                  <a:gd name="T7" fmla="*/ 140 h 184"/>
                  <a:gd name="T8" fmla="*/ 144 w 225"/>
                  <a:gd name="T9" fmla="*/ 126 h 184"/>
                  <a:gd name="T10" fmla="*/ 151 w 225"/>
                  <a:gd name="T11" fmla="*/ 115 h 184"/>
                  <a:gd name="T12" fmla="*/ 159 w 225"/>
                  <a:gd name="T13" fmla="*/ 100 h 184"/>
                  <a:gd name="T14" fmla="*/ 168 w 225"/>
                  <a:gd name="T15" fmla="*/ 84 h 184"/>
                  <a:gd name="T16" fmla="*/ 178 w 225"/>
                  <a:gd name="T17" fmla="*/ 70 h 184"/>
                  <a:gd name="T18" fmla="*/ 184 w 225"/>
                  <a:gd name="T19" fmla="*/ 60 h 184"/>
                  <a:gd name="T20" fmla="*/ 194 w 225"/>
                  <a:gd name="T21" fmla="*/ 45 h 184"/>
                  <a:gd name="T22" fmla="*/ 203 w 225"/>
                  <a:gd name="T23" fmla="*/ 31 h 184"/>
                  <a:gd name="T24" fmla="*/ 214 w 225"/>
                  <a:gd name="T25" fmla="*/ 15 h 184"/>
                  <a:gd name="T26" fmla="*/ 225 w 225"/>
                  <a:gd name="T27" fmla="*/ 0 h 184"/>
                  <a:gd name="T28" fmla="*/ 217 w 225"/>
                  <a:gd name="T29" fmla="*/ 0 h 184"/>
                  <a:gd name="T30" fmla="*/ 206 w 225"/>
                  <a:gd name="T31" fmla="*/ 0 h 184"/>
                  <a:gd name="T32" fmla="*/ 195 w 225"/>
                  <a:gd name="T33" fmla="*/ 0 h 184"/>
                  <a:gd name="T34" fmla="*/ 182 w 225"/>
                  <a:gd name="T35" fmla="*/ 0 h 184"/>
                  <a:gd name="T36" fmla="*/ 171 w 225"/>
                  <a:gd name="T37" fmla="*/ 0 h 184"/>
                  <a:gd name="T38" fmla="*/ 162 w 225"/>
                  <a:gd name="T39" fmla="*/ 0 h 184"/>
                  <a:gd name="T40" fmla="*/ 151 w 225"/>
                  <a:gd name="T41" fmla="*/ 0 h 184"/>
                  <a:gd name="T42" fmla="*/ 138 w 225"/>
                  <a:gd name="T43" fmla="*/ 0 h 184"/>
                  <a:gd name="T44" fmla="*/ 127 w 225"/>
                  <a:gd name="T45" fmla="*/ 0 h 184"/>
                  <a:gd name="T46" fmla="*/ 127 w 225"/>
                  <a:gd name="T47" fmla="*/ 0 h 184"/>
                  <a:gd name="T48" fmla="*/ 114 w 225"/>
                  <a:gd name="T49" fmla="*/ 18 h 184"/>
                  <a:gd name="T50" fmla="*/ 98 w 225"/>
                  <a:gd name="T51" fmla="*/ 37 h 184"/>
                  <a:gd name="T52" fmla="*/ 81 w 225"/>
                  <a:gd name="T53" fmla="*/ 62 h 184"/>
                  <a:gd name="T54" fmla="*/ 63 w 225"/>
                  <a:gd name="T55" fmla="*/ 87 h 184"/>
                  <a:gd name="T56" fmla="*/ 47 w 225"/>
                  <a:gd name="T57" fmla="*/ 110 h 184"/>
                  <a:gd name="T58" fmla="*/ 32 w 225"/>
                  <a:gd name="T59" fmla="*/ 134 h 184"/>
                  <a:gd name="T60" fmla="*/ 19 w 225"/>
                  <a:gd name="T61" fmla="*/ 153 h 184"/>
                  <a:gd name="T62" fmla="*/ 9 w 225"/>
                  <a:gd name="T63" fmla="*/ 168 h 184"/>
                  <a:gd name="T64" fmla="*/ 0 w 225"/>
                  <a:gd name="T65" fmla="*/ 184 h 184"/>
                  <a:gd name="T66" fmla="*/ 20 w 225"/>
                  <a:gd name="T67" fmla="*/ 184 h 184"/>
                  <a:gd name="T68" fmla="*/ 41 w 225"/>
                  <a:gd name="T69" fmla="*/ 184 h 184"/>
                  <a:gd name="T70" fmla="*/ 65 w 225"/>
                  <a:gd name="T71" fmla="*/ 184 h 184"/>
                  <a:gd name="T72" fmla="*/ 81 w 225"/>
                  <a:gd name="T73" fmla="*/ 184 h 184"/>
                  <a:gd name="T74" fmla="*/ 98 w 225"/>
                  <a:gd name="T75" fmla="*/ 184 h 184"/>
                  <a:gd name="T76" fmla="*/ 116 w 225"/>
                  <a:gd name="T77" fmla="*/ 184 h 184"/>
                  <a:gd name="T78" fmla="*/ 116 w 225"/>
                  <a:gd name="T79" fmla="*/ 18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25" h="184">
                    <a:moveTo>
                      <a:pt x="116" y="184"/>
                    </a:moveTo>
                    <a:lnTo>
                      <a:pt x="122" y="172"/>
                    </a:lnTo>
                    <a:lnTo>
                      <a:pt x="128" y="158"/>
                    </a:lnTo>
                    <a:lnTo>
                      <a:pt x="136" y="140"/>
                    </a:lnTo>
                    <a:lnTo>
                      <a:pt x="144" y="126"/>
                    </a:lnTo>
                    <a:lnTo>
                      <a:pt x="151" y="115"/>
                    </a:lnTo>
                    <a:lnTo>
                      <a:pt x="159" y="100"/>
                    </a:lnTo>
                    <a:lnTo>
                      <a:pt x="168" y="84"/>
                    </a:lnTo>
                    <a:lnTo>
                      <a:pt x="178" y="70"/>
                    </a:lnTo>
                    <a:lnTo>
                      <a:pt x="184" y="60"/>
                    </a:lnTo>
                    <a:lnTo>
                      <a:pt x="194" y="45"/>
                    </a:lnTo>
                    <a:lnTo>
                      <a:pt x="203" y="31"/>
                    </a:lnTo>
                    <a:lnTo>
                      <a:pt x="214" y="15"/>
                    </a:lnTo>
                    <a:lnTo>
                      <a:pt x="225" y="0"/>
                    </a:lnTo>
                    <a:lnTo>
                      <a:pt x="217" y="0"/>
                    </a:lnTo>
                    <a:lnTo>
                      <a:pt x="206" y="0"/>
                    </a:lnTo>
                    <a:lnTo>
                      <a:pt x="195" y="0"/>
                    </a:lnTo>
                    <a:lnTo>
                      <a:pt x="182" y="0"/>
                    </a:lnTo>
                    <a:lnTo>
                      <a:pt x="171" y="0"/>
                    </a:lnTo>
                    <a:lnTo>
                      <a:pt x="162" y="0"/>
                    </a:lnTo>
                    <a:lnTo>
                      <a:pt x="151" y="0"/>
                    </a:lnTo>
                    <a:lnTo>
                      <a:pt x="138" y="0"/>
                    </a:lnTo>
                    <a:lnTo>
                      <a:pt x="127" y="0"/>
                    </a:lnTo>
                    <a:lnTo>
                      <a:pt x="127" y="0"/>
                    </a:lnTo>
                    <a:lnTo>
                      <a:pt x="114" y="18"/>
                    </a:lnTo>
                    <a:lnTo>
                      <a:pt x="98" y="37"/>
                    </a:lnTo>
                    <a:lnTo>
                      <a:pt x="81" y="62"/>
                    </a:lnTo>
                    <a:lnTo>
                      <a:pt x="63" y="87"/>
                    </a:lnTo>
                    <a:lnTo>
                      <a:pt x="47" y="110"/>
                    </a:lnTo>
                    <a:lnTo>
                      <a:pt x="32" y="134"/>
                    </a:lnTo>
                    <a:lnTo>
                      <a:pt x="19" y="153"/>
                    </a:lnTo>
                    <a:lnTo>
                      <a:pt x="9" y="168"/>
                    </a:lnTo>
                    <a:lnTo>
                      <a:pt x="0" y="184"/>
                    </a:lnTo>
                    <a:lnTo>
                      <a:pt x="20" y="184"/>
                    </a:lnTo>
                    <a:lnTo>
                      <a:pt x="41" y="184"/>
                    </a:lnTo>
                    <a:lnTo>
                      <a:pt x="65" y="184"/>
                    </a:lnTo>
                    <a:lnTo>
                      <a:pt x="81" y="184"/>
                    </a:lnTo>
                    <a:lnTo>
                      <a:pt x="98" y="184"/>
                    </a:lnTo>
                    <a:lnTo>
                      <a:pt x="116" y="184"/>
                    </a:lnTo>
                    <a:lnTo>
                      <a:pt x="116" y="1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5" name="Freeform 12"/>
              <p:cNvSpPr>
                <a:spLocks/>
              </p:cNvSpPr>
              <p:nvPr/>
            </p:nvSpPr>
            <p:spPr bwMode="auto">
              <a:xfrm>
                <a:off x="858" y="875"/>
                <a:ext cx="234" cy="184"/>
              </a:xfrm>
              <a:custGeom>
                <a:avLst/>
                <a:gdLst>
                  <a:gd name="T0" fmla="*/ 221 w 234"/>
                  <a:gd name="T1" fmla="*/ 0 h 184"/>
                  <a:gd name="T2" fmla="*/ 207 w 234"/>
                  <a:gd name="T3" fmla="*/ 33 h 184"/>
                  <a:gd name="T4" fmla="*/ 167 w 234"/>
                  <a:gd name="T5" fmla="*/ 82 h 184"/>
                  <a:gd name="T6" fmla="*/ 149 w 234"/>
                  <a:gd name="T7" fmla="*/ 105 h 184"/>
                  <a:gd name="T8" fmla="*/ 154 w 234"/>
                  <a:gd name="T9" fmla="*/ 110 h 184"/>
                  <a:gd name="T10" fmla="*/ 157 w 234"/>
                  <a:gd name="T11" fmla="*/ 111 h 184"/>
                  <a:gd name="T12" fmla="*/ 160 w 234"/>
                  <a:gd name="T13" fmla="*/ 118 h 184"/>
                  <a:gd name="T14" fmla="*/ 162 w 234"/>
                  <a:gd name="T15" fmla="*/ 124 h 184"/>
                  <a:gd name="T16" fmla="*/ 162 w 234"/>
                  <a:gd name="T17" fmla="*/ 129 h 184"/>
                  <a:gd name="T18" fmla="*/ 167 w 234"/>
                  <a:gd name="T19" fmla="*/ 137 h 184"/>
                  <a:gd name="T20" fmla="*/ 170 w 234"/>
                  <a:gd name="T21" fmla="*/ 144 h 184"/>
                  <a:gd name="T22" fmla="*/ 176 w 234"/>
                  <a:gd name="T23" fmla="*/ 155 h 184"/>
                  <a:gd name="T24" fmla="*/ 180 w 234"/>
                  <a:gd name="T25" fmla="*/ 160 h 184"/>
                  <a:gd name="T26" fmla="*/ 172 w 234"/>
                  <a:gd name="T27" fmla="*/ 174 h 184"/>
                  <a:gd name="T28" fmla="*/ 175 w 234"/>
                  <a:gd name="T29" fmla="*/ 184 h 184"/>
                  <a:gd name="T30" fmla="*/ 135 w 234"/>
                  <a:gd name="T31" fmla="*/ 184 h 184"/>
                  <a:gd name="T32" fmla="*/ 84 w 234"/>
                  <a:gd name="T33" fmla="*/ 184 h 184"/>
                  <a:gd name="T34" fmla="*/ 57 w 234"/>
                  <a:gd name="T35" fmla="*/ 182 h 184"/>
                  <a:gd name="T36" fmla="*/ 64 w 234"/>
                  <a:gd name="T37" fmla="*/ 179 h 184"/>
                  <a:gd name="T38" fmla="*/ 60 w 234"/>
                  <a:gd name="T39" fmla="*/ 171 h 184"/>
                  <a:gd name="T40" fmla="*/ 56 w 234"/>
                  <a:gd name="T41" fmla="*/ 171 h 184"/>
                  <a:gd name="T42" fmla="*/ 52 w 234"/>
                  <a:gd name="T43" fmla="*/ 169 h 184"/>
                  <a:gd name="T44" fmla="*/ 46 w 234"/>
                  <a:gd name="T45" fmla="*/ 169 h 184"/>
                  <a:gd name="T46" fmla="*/ 48 w 234"/>
                  <a:gd name="T47" fmla="*/ 163 h 184"/>
                  <a:gd name="T48" fmla="*/ 46 w 234"/>
                  <a:gd name="T49" fmla="*/ 156 h 184"/>
                  <a:gd name="T50" fmla="*/ 35 w 234"/>
                  <a:gd name="T51" fmla="*/ 158 h 184"/>
                  <a:gd name="T52" fmla="*/ 37 w 234"/>
                  <a:gd name="T53" fmla="*/ 155 h 184"/>
                  <a:gd name="T54" fmla="*/ 32 w 234"/>
                  <a:gd name="T55" fmla="*/ 152 h 184"/>
                  <a:gd name="T56" fmla="*/ 32 w 234"/>
                  <a:gd name="T57" fmla="*/ 148 h 184"/>
                  <a:gd name="T58" fmla="*/ 24 w 234"/>
                  <a:gd name="T59" fmla="*/ 152 h 184"/>
                  <a:gd name="T60" fmla="*/ 19 w 234"/>
                  <a:gd name="T61" fmla="*/ 145 h 184"/>
                  <a:gd name="T62" fmla="*/ 22 w 234"/>
                  <a:gd name="T63" fmla="*/ 142 h 184"/>
                  <a:gd name="T64" fmla="*/ 29 w 234"/>
                  <a:gd name="T65" fmla="*/ 139 h 184"/>
                  <a:gd name="T66" fmla="*/ 22 w 234"/>
                  <a:gd name="T67" fmla="*/ 139 h 184"/>
                  <a:gd name="T68" fmla="*/ 30 w 234"/>
                  <a:gd name="T69" fmla="*/ 129 h 184"/>
                  <a:gd name="T70" fmla="*/ 29 w 234"/>
                  <a:gd name="T71" fmla="*/ 123 h 184"/>
                  <a:gd name="T72" fmla="*/ 22 w 234"/>
                  <a:gd name="T73" fmla="*/ 116 h 184"/>
                  <a:gd name="T74" fmla="*/ 27 w 234"/>
                  <a:gd name="T75" fmla="*/ 108 h 184"/>
                  <a:gd name="T76" fmla="*/ 29 w 234"/>
                  <a:gd name="T77" fmla="*/ 97 h 184"/>
                  <a:gd name="T78" fmla="*/ 25 w 234"/>
                  <a:gd name="T79" fmla="*/ 92 h 184"/>
                  <a:gd name="T80" fmla="*/ 33 w 234"/>
                  <a:gd name="T81" fmla="*/ 87 h 184"/>
                  <a:gd name="T82" fmla="*/ 38 w 234"/>
                  <a:gd name="T83" fmla="*/ 81 h 184"/>
                  <a:gd name="T84" fmla="*/ 48 w 234"/>
                  <a:gd name="T85" fmla="*/ 70 h 184"/>
                  <a:gd name="T86" fmla="*/ 46 w 234"/>
                  <a:gd name="T87" fmla="*/ 60 h 184"/>
                  <a:gd name="T88" fmla="*/ 40 w 234"/>
                  <a:gd name="T89" fmla="*/ 50 h 184"/>
                  <a:gd name="T90" fmla="*/ 45 w 234"/>
                  <a:gd name="T91" fmla="*/ 23 h 184"/>
                  <a:gd name="T92" fmla="*/ 41 w 234"/>
                  <a:gd name="T93" fmla="*/ 4 h 184"/>
                  <a:gd name="T94" fmla="*/ 2 w 234"/>
                  <a:gd name="T95" fmla="*/ 18 h 184"/>
                  <a:gd name="T96" fmla="*/ 8 w 234"/>
                  <a:gd name="T97" fmla="*/ 8 h 184"/>
                  <a:gd name="T98" fmla="*/ 2 w 234"/>
                  <a:gd name="T99" fmla="*/ 10 h 184"/>
                  <a:gd name="T100" fmla="*/ 11 w 234"/>
                  <a:gd name="T101" fmla="*/ 0 h 184"/>
                  <a:gd name="T102" fmla="*/ 45 w 234"/>
                  <a:gd name="T103" fmla="*/ 0 h 184"/>
                  <a:gd name="T104" fmla="*/ 78 w 234"/>
                  <a:gd name="T105" fmla="*/ 0 h 184"/>
                  <a:gd name="T106" fmla="*/ 111 w 234"/>
                  <a:gd name="T107" fmla="*/ 0 h 184"/>
                  <a:gd name="T108" fmla="*/ 146 w 234"/>
                  <a:gd name="T109" fmla="*/ 0 h 184"/>
                  <a:gd name="T110" fmla="*/ 180 w 234"/>
                  <a:gd name="T111"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34" h="184">
                    <a:moveTo>
                      <a:pt x="199" y="0"/>
                    </a:moveTo>
                    <a:lnTo>
                      <a:pt x="210" y="0"/>
                    </a:lnTo>
                    <a:lnTo>
                      <a:pt x="221" y="0"/>
                    </a:lnTo>
                    <a:lnTo>
                      <a:pt x="234" y="0"/>
                    </a:lnTo>
                    <a:lnTo>
                      <a:pt x="219" y="18"/>
                    </a:lnTo>
                    <a:lnTo>
                      <a:pt x="207" y="33"/>
                    </a:lnTo>
                    <a:lnTo>
                      <a:pt x="194" y="49"/>
                    </a:lnTo>
                    <a:lnTo>
                      <a:pt x="181" y="65"/>
                    </a:lnTo>
                    <a:lnTo>
                      <a:pt x="167" y="82"/>
                    </a:lnTo>
                    <a:lnTo>
                      <a:pt x="151" y="102"/>
                    </a:lnTo>
                    <a:lnTo>
                      <a:pt x="153" y="105"/>
                    </a:lnTo>
                    <a:lnTo>
                      <a:pt x="149" y="105"/>
                    </a:lnTo>
                    <a:lnTo>
                      <a:pt x="149" y="107"/>
                    </a:lnTo>
                    <a:lnTo>
                      <a:pt x="151" y="110"/>
                    </a:lnTo>
                    <a:lnTo>
                      <a:pt x="154" y="110"/>
                    </a:lnTo>
                    <a:lnTo>
                      <a:pt x="154" y="113"/>
                    </a:lnTo>
                    <a:lnTo>
                      <a:pt x="156" y="113"/>
                    </a:lnTo>
                    <a:lnTo>
                      <a:pt x="157" y="111"/>
                    </a:lnTo>
                    <a:lnTo>
                      <a:pt x="159" y="113"/>
                    </a:lnTo>
                    <a:lnTo>
                      <a:pt x="157" y="118"/>
                    </a:lnTo>
                    <a:lnTo>
                      <a:pt x="160" y="118"/>
                    </a:lnTo>
                    <a:lnTo>
                      <a:pt x="160" y="119"/>
                    </a:lnTo>
                    <a:lnTo>
                      <a:pt x="157" y="126"/>
                    </a:lnTo>
                    <a:lnTo>
                      <a:pt x="162" y="124"/>
                    </a:lnTo>
                    <a:lnTo>
                      <a:pt x="164" y="126"/>
                    </a:lnTo>
                    <a:lnTo>
                      <a:pt x="160" y="127"/>
                    </a:lnTo>
                    <a:lnTo>
                      <a:pt x="162" y="129"/>
                    </a:lnTo>
                    <a:lnTo>
                      <a:pt x="162" y="131"/>
                    </a:lnTo>
                    <a:lnTo>
                      <a:pt x="167" y="129"/>
                    </a:lnTo>
                    <a:lnTo>
                      <a:pt x="167" y="137"/>
                    </a:lnTo>
                    <a:lnTo>
                      <a:pt x="172" y="135"/>
                    </a:lnTo>
                    <a:lnTo>
                      <a:pt x="172" y="142"/>
                    </a:lnTo>
                    <a:lnTo>
                      <a:pt x="170" y="144"/>
                    </a:lnTo>
                    <a:lnTo>
                      <a:pt x="175" y="150"/>
                    </a:lnTo>
                    <a:lnTo>
                      <a:pt x="173" y="152"/>
                    </a:lnTo>
                    <a:lnTo>
                      <a:pt x="176" y="155"/>
                    </a:lnTo>
                    <a:lnTo>
                      <a:pt x="176" y="156"/>
                    </a:lnTo>
                    <a:lnTo>
                      <a:pt x="180" y="156"/>
                    </a:lnTo>
                    <a:lnTo>
                      <a:pt x="180" y="160"/>
                    </a:lnTo>
                    <a:lnTo>
                      <a:pt x="178" y="166"/>
                    </a:lnTo>
                    <a:lnTo>
                      <a:pt x="175" y="171"/>
                    </a:lnTo>
                    <a:lnTo>
                      <a:pt x="172" y="174"/>
                    </a:lnTo>
                    <a:lnTo>
                      <a:pt x="173" y="174"/>
                    </a:lnTo>
                    <a:lnTo>
                      <a:pt x="172" y="177"/>
                    </a:lnTo>
                    <a:lnTo>
                      <a:pt x="175" y="184"/>
                    </a:lnTo>
                    <a:lnTo>
                      <a:pt x="160" y="184"/>
                    </a:lnTo>
                    <a:lnTo>
                      <a:pt x="148" y="184"/>
                    </a:lnTo>
                    <a:lnTo>
                      <a:pt x="135" y="184"/>
                    </a:lnTo>
                    <a:lnTo>
                      <a:pt x="119" y="184"/>
                    </a:lnTo>
                    <a:lnTo>
                      <a:pt x="100" y="184"/>
                    </a:lnTo>
                    <a:lnTo>
                      <a:pt x="84" y="184"/>
                    </a:lnTo>
                    <a:lnTo>
                      <a:pt x="75" y="184"/>
                    </a:lnTo>
                    <a:lnTo>
                      <a:pt x="59" y="184"/>
                    </a:lnTo>
                    <a:lnTo>
                      <a:pt x="57" y="182"/>
                    </a:lnTo>
                    <a:lnTo>
                      <a:pt x="57" y="181"/>
                    </a:lnTo>
                    <a:lnTo>
                      <a:pt x="64" y="181"/>
                    </a:lnTo>
                    <a:lnTo>
                      <a:pt x="64" y="179"/>
                    </a:lnTo>
                    <a:lnTo>
                      <a:pt x="57" y="179"/>
                    </a:lnTo>
                    <a:lnTo>
                      <a:pt x="62" y="171"/>
                    </a:lnTo>
                    <a:lnTo>
                      <a:pt x="60" y="171"/>
                    </a:lnTo>
                    <a:lnTo>
                      <a:pt x="54" y="176"/>
                    </a:lnTo>
                    <a:lnTo>
                      <a:pt x="52" y="176"/>
                    </a:lnTo>
                    <a:lnTo>
                      <a:pt x="56" y="171"/>
                    </a:lnTo>
                    <a:lnTo>
                      <a:pt x="54" y="171"/>
                    </a:lnTo>
                    <a:lnTo>
                      <a:pt x="54" y="166"/>
                    </a:lnTo>
                    <a:lnTo>
                      <a:pt x="52" y="169"/>
                    </a:lnTo>
                    <a:lnTo>
                      <a:pt x="52" y="168"/>
                    </a:lnTo>
                    <a:lnTo>
                      <a:pt x="49" y="169"/>
                    </a:lnTo>
                    <a:lnTo>
                      <a:pt x="46" y="169"/>
                    </a:lnTo>
                    <a:lnTo>
                      <a:pt x="45" y="166"/>
                    </a:lnTo>
                    <a:lnTo>
                      <a:pt x="45" y="164"/>
                    </a:lnTo>
                    <a:lnTo>
                      <a:pt x="48" y="163"/>
                    </a:lnTo>
                    <a:lnTo>
                      <a:pt x="51" y="160"/>
                    </a:lnTo>
                    <a:lnTo>
                      <a:pt x="46" y="160"/>
                    </a:lnTo>
                    <a:lnTo>
                      <a:pt x="46" y="156"/>
                    </a:lnTo>
                    <a:lnTo>
                      <a:pt x="43" y="158"/>
                    </a:lnTo>
                    <a:lnTo>
                      <a:pt x="38" y="156"/>
                    </a:lnTo>
                    <a:lnTo>
                      <a:pt x="35" y="158"/>
                    </a:lnTo>
                    <a:lnTo>
                      <a:pt x="29" y="158"/>
                    </a:lnTo>
                    <a:lnTo>
                      <a:pt x="29" y="156"/>
                    </a:lnTo>
                    <a:lnTo>
                      <a:pt x="37" y="155"/>
                    </a:lnTo>
                    <a:lnTo>
                      <a:pt x="33" y="155"/>
                    </a:lnTo>
                    <a:lnTo>
                      <a:pt x="35" y="153"/>
                    </a:lnTo>
                    <a:lnTo>
                      <a:pt x="32" y="152"/>
                    </a:lnTo>
                    <a:lnTo>
                      <a:pt x="35" y="150"/>
                    </a:lnTo>
                    <a:lnTo>
                      <a:pt x="35" y="150"/>
                    </a:lnTo>
                    <a:lnTo>
                      <a:pt x="32" y="148"/>
                    </a:lnTo>
                    <a:lnTo>
                      <a:pt x="29" y="150"/>
                    </a:lnTo>
                    <a:lnTo>
                      <a:pt x="25" y="150"/>
                    </a:lnTo>
                    <a:lnTo>
                      <a:pt x="24" y="152"/>
                    </a:lnTo>
                    <a:lnTo>
                      <a:pt x="22" y="152"/>
                    </a:lnTo>
                    <a:lnTo>
                      <a:pt x="18" y="147"/>
                    </a:lnTo>
                    <a:lnTo>
                      <a:pt x="19" y="145"/>
                    </a:lnTo>
                    <a:lnTo>
                      <a:pt x="24" y="144"/>
                    </a:lnTo>
                    <a:lnTo>
                      <a:pt x="21" y="144"/>
                    </a:lnTo>
                    <a:lnTo>
                      <a:pt x="22" y="142"/>
                    </a:lnTo>
                    <a:lnTo>
                      <a:pt x="29" y="140"/>
                    </a:lnTo>
                    <a:lnTo>
                      <a:pt x="27" y="140"/>
                    </a:lnTo>
                    <a:lnTo>
                      <a:pt x="29" y="139"/>
                    </a:lnTo>
                    <a:lnTo>
                      <a:pt x="29" y="137"/>
                    </a:lnTo>
                    <a:lnTo>
                      <a:pt x="25" y="139"/>
                    </a:lnTo>
                    <a:lnTo>
                      <a:pt x="22" y="139"/>
                    </a:lnTo>
                    <a:lnTo>
                      <a:pt x="27" y="132"/>
                    </a:lnTo>
                    <a:lnTo>
                      <a:pt x="27" y="132"/>
                    </a:lnTo>
                    <a:lnTo>
                      <a:pt x="30" y="129"/>
                    </a:lnTo>
                    <a:lnTo>
                      <a:pt x="32" y="124"/>
                    </a:lnTo>
                    <a:lnTo>
                      <a:pt x="25" y="126"/>
                    </a:lnTo>
                    <a:lnTo>
                      <a:pt x="29" y="123"/>
                    </a:lnTo>
                    <a:lnTo>
                      <a:pt x="22" y="124"/>
                    </a:lnTo>
                    <a:lnTo>
                      <a:pt x="24" y="121"/>
                    </a:lnTo>
                    <a:lnTo>
                      <a:pt x="22" y="116"/>
                    </a:lnTo>
                    <a:lnTo>
                      <a:pt x="27" y="113"/>
                    </a:lnTo>
                    <a:lnTo>
                      <a:pt x="30" y="108"/>
                    </a:lnTo>
                    <a:lnTo>
                      <a:pt x="27" y="108"/>
                    </a:lnTo>
                    <a:lnTo>
                      <a:pt x="24" y="100"/>
                    </a:lnTo>
                    <a:lnTo>
                      <a:pt x="25" y="97"/>
                    </a:lnTo>
                    <a:lnTo>
                      <a:pt x="29" y="97"/>
                    </a:lnTo>
                    <a:lnTo>
                      <a:pt x="29" y="95"/>
                    </a:lnTo>
                    <a:lnTo>
                      <a:pt x="25" y="95"/>
                    </a:lnTo>
                    <a:lnTo>
                      <a:pt x="25" y="92"/>
                    </a:lnTo>
                    <a:lnTo>
                      <a:pt x="27" y="90"/>
                    </a:lnTo>
                    <a:lnTo>
                      <a:pt x="30" y="87"/>
                    </a:lnTo>
                    <a:lnTo>
                      <a:pt x="33" y="87"/>
                    </a:lnTo>
                    <a:lnTo>
                      <a:pt x="35" y="86"/>
                    </a:lnTo>
                    <a:lnTo>
                      <a:pt x="38" y="82"/>
                    </a:lnTo>
                    <a:lnTo>
                      <a:pt x="38" y="81"/>
                    </a:lnTo>
                    <a:lnTo>
                      <a:pt x="41" y="79"/>
                    </a:lnTo>
                    <a:lnTo>
                      <a:pt x="43" y="79"/>
                    </a:lnTo>
                    <a:lnTo>
                      <a:pt x="48" y="70"/>
                    </a:lnTo>
                    <a:lnTo>
                      <a:pt x="52" y="66"/>
                    </a:lnTo>
                    <a:lnTo>
                      <a:pt x="52" y="65"/>
                    </a:lnTo>
                    <a:lnTo>
                      <a:pt x="46" y="60"/>
                    </a:lnTo>
                    <a:lnTo>
                      <a:pt x="38" y="58"/>
                    </a:lnTo>
                    <a:lnTo>
                      <a:pt x="37" y="55"/>
                    </a:lnTo>
                    <a:lnTo>
                      <a:pt x="40" y="50"/>
                    </a:lnTo>
                    <a:lnTo>
                      <a:pt x="38" y="49"/>
                    </a:lnTo>
                    <a:lnTo>
                      <a:pt x="40" y="45"/>
                    </a:lnTo>
                    <a:lnTo>
                      <a:pt x="45" y="23"/>
                    </a:lnTo>
                    <a:lnTo>
                      <a:pt x="40" y="20"/>
                    </a:lnTo>
                    <a:lnTo>
                      <a:pt x="41" y="15"/>
                    </a:lnTo>
                    <a:lnTo>
                      <a:pt x="41" y="4"/>
                    </a:lnTo>
                    <a:lnTo>
                      <a:pt x="27" y="7"/>
                    </a:lnTo>
                    <a:lnTo>
                      <a:pt x="16" y="15"/>
                    </a:lnTo>
                    <a:lnTo>
                      <a:pt x="2" y="18"/>
                    </a:lnTo>
                    <a:lnTo>
                      <a:pt x="3" y="13"/>
                    </a:lnTo>
                    <a:lnTo>
                      <a:pt x="2" y="10"/>
                    </a:lnTo>
                    <a:lnTo>
                      <a:pt x="8" y="8"/>
                    </a:lnTo>
                    <a:lnTo>
                      <a:pt x="6" y="7"/>
                    </a:lnTo>
                    <a:lnTo>
                      <a:pt x="6" y="8"/>
                    </a:lnTo>
                    <a:lnTo>
                      <a:pt x="2" y="10"/>
                    </a:lnTo>
                    <a:lnTo>
                      <a:pt x="0" y="0"/>
                    </a:lnTo>
                    <a:lnTo>
                      <a:pt x="0" y="0"/>
                    </a:lnTo>
                    <a:lnTo>
                      <a:pt x="11" y="0"/>
                    </a:lnTo>
                    <a:lnTo>
                      <a:pt x="24" y="0"/>
                    </a:lnTo>
                    <a:lnTo>
                      <a:pt x="33" y="0"/>
                    </a:lnTo>
                    <a:lnTo>
                      <a:pt x="45" y="0"/>
                    </a:lnTo>
                    <a:lnTo>
                      <a:pt x="56" y="0"/>
                    </a:lnTo>
                    <a:lnTo>
                      <a:pt x="67" y="0"/>
                    </a:lnTo>
                    <a:lnTo>
                      <a:pt x="78" y="0"/>
                    </a:lnTo>
                    <a:lnTo>
                      <a:pt x="91" y="0"/>
                    </a:lnTo>
                    <a:lnTo>
                      <a:pt x="102" y="0"/>
                    </a:lnTo>
                    <a:lnTo>
                      <a:pt x="111" y="0"/>
                    </a:lnTo>
                    <a:lnTo>
                      <a:pt x="122" y="0"/>
                    </a:lnTo>
                    <a:lnTo>
                      <a:pt x="135" y="0"/>
                    </a:lnTo>
                    <a:lnTo>
                      <a:pt x="146" y="0"/>
                    </a:lnTo>
                    <a:lnTo>
                      <a:pt x="159" y="0"/>
                    </a:lnTo>
                    <a:lnTo>
                      <a:pt x="168" y="0"/>
                    </a:lnTo>
                    <a:lnTo>
                      <a:pt x="180" y="0"/>
                    </a:lnTo>
                    <a:lnTo>
                      <a:pt x="187" y="0"/>
                    </a:lnTo>
                    <a:lnTo>
                      <a:pt x="19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6" name="Freeform 13"/>
              <p:cNvSpPr>
                <a:spLocks/>
              </p:cNvSpPr>
              <p:nvPr/>
            </p:nvSpPr>
            <p:spPr bwMode="auto">
              <a:xfrm>
                <a:off x="963" y="1266"/>
                <a:ext cx="122" cy="100"/>
              </a:xfrm>
              <a:custGeom>
                <a:avLst/>
                <a:gdLst>
                  <a:gd name="T0" fmla="*/ 55 w 122"/>
                  <a:gd name="T1" fmla="*/ 89 h 100"/>
                  <a:gd name="T2" fmla="*/ 78 w 122"/>
                  <a:gd name="T3" fmla="*/ 89 h 100"/>
                  <a:gd name="T4" fmla="*/ 92 w 122"/>
                  <a:gd name="T5" fmla="*/ 89 h 100"/>
                  <a:gd name="T6" fmla="*/ 98 w 122"/>
                  <a:gd name="T7" fmla="*/ 68 h 100"/>
                  <a:gd name="T8" fmla="*/ 103 w 122"/>
                  <a:gd name="T9" fmla="*/ 50 h 100"/>
                  <a:gd name="T10" fmla="*/ 111 w 122"/>
                  <a:gd name="T11" fmla="*/ 28 h 100"/>
                  <a:gd name="T12" fmla="*/ 117 w 122"/>
                  <a:gd name="T13" fmla="*/ 10 h 100"/>
                  <a:gd name="T14" fmla="*/ 119 w 122"/>
                  <a:gd name="T15" fmla="*/ 10 h 100"/>
                  <a:gd name="T16" fmla="*/ 122 w 122"/>
                  <a:gd name="T17" fmla="*/ 0 h 100"/>
                  <a:gd name="T18" fmla="*/ 98 w 122"/>
                  <a:gd name="T19" fmla="*/ 0 h 100"/>
                  <a:gd name="T20" fmla="*/ 73 w 122"/>
                  <a:gd name="T21" fmla="*/ 0 h 100"/>
                  <a:gd name="T22" fmla="*/ 52 w 122"/>
                  <a:gd name="T23" fmla="*/ 0 h 100"/>
                  <a:gd name="T24" fmla="*/ 35 w 122"/>
                  <a:gd name="T25" fmla="*/ 0 h 100"/>
                  <a:gd name="T26" fmla="*/ 25 w 122"/>
                  <a:gd name="T27" fmla="*/ 26 h 100"/>
                  <a:gd name="T28" fmla="*/ 16 w 122"/>
                  <a:gd name="T29" fmla="*/ 52 h 100"/>
                  <a:gd name="T30" fmla="*/ 8 w 122"/>
                  <a:gd name="T31" fmla="*/ 77 h 100"/>
                  <a:gd name="T32" fmla="*/ 0 w 122"/>
                  <a:gd name="T33" fmla="*/ 100 h 100"/>
                  <a:gd name="T34" fmla="*/ 11 w 122"/>
                  <a:gd name="T35" fmla="*/ 100 h 100"/>
                  <a:gd name="T36" fmla="*/ 14 w 122"/>
                  <a:gd name="T37" fmla="*/ 92 h 100"/>
                  <a:gd name="T38" fmla="*/ 27 w 122"/>
                  <a:gd name="T39" fmla="*/ 92 h 100"/>
                  <a:gd name="T40" fmla="*/ 38 w 122"/>
                  <a:gd name="T41" fmla="*/ 92 h 100"/>
                  <a:gd name="T42" fmla="*/ 38 w 122"/>
                  <a:gd name="T43" fmla="*/ 89 h 100"/>
                  <a:gd name="T44" fmla="*/ 55 w 122"/>
                  <a:gd name="T45" fmla="*/ 89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2" h="100">
                    <a:moveTo>
                      <a:pt x="55" y="89"/>
                    </a:moveTo>
                    <a:lnTo>
                      <a:pt x="78" y="89"/>
                    </a:lnTo>
                    <a:lnTo>
                      <a:pt x="92" y="89"/>
                    </a:lnTo>
                    <a:lnTo>
                      <a:pt x="98" y="68"/>
                    </a:lnTo>
                    <a:lnTo>
                      <a:pt x="103" y="50"/>
                    </a:lnTo>
                    <a:lnTo>
                      <a:pt x="111" y="28"/>
                    </a:lnTo>
                    <a:lnTo>
                      <a:pt x="117" y="10"/>
                    </a:lnTo>
                    <a:lnTo>
                      <a:pt x="119" y="10"/>
                    </a:lnTo>
                    <a:lnTo>
                      <a:pt x="122" y="0"/>
                    </a:lnTo>
                    <a:lnTo>
                      <a:pt x="98" y="0"/>
                    </a:lnTo>
                    <a:lnTo>
                      <a:pt x="73" y="0"/>
                    </a:lnTo>
                    <a:lnTo>
                      <a:pt x="52" y="0"/>
                    </a:lnTo>
                    <a:lnTo>
                      <a:pt x="35" y="0"/>
                    </a:lnTo>
                    <a:lnTo>
                      <a:pt x="25" y="26"/>
                    </a:lnTo>
                    <a:lnTo>
                      <a:pt x="16" y="52"/>
                    </a:lnTo>
                    <a:lnTo>
                      <a:pt x="8" y="77"/>
                    </a:lnTo>
                    <a:lnTo>
                      <a:pt x="0" y="100"/>
                    </a:lnTo>
                    <a:lnTo>
                      <a:pt x="11" y="100"/>
                    </a:lnTo>
                    <a:lnTo>
                      <a:pt x="14" y="92"/>
                    </a:lnTo>
                    <a:lnTo>
                      <a:pt x="27" y="92"/>
                    </a:lnTo>
                    <a:lnTo>
                      <a:pt x="38" y="92"/>
                    </a:lnTo>
                    <a:lnTo>
                      <a:pt x="38" y="89"/>
                    </a:lnTo>
                    <a:lnTo>
                      <a:pt x="55"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7" name="Freeform 14"/>
              <p:cNvSpPr>
                <a:spLocks/>
              </p:cNvSpPr>
              <p:nvPr/>
            </p:nvSpPr>
            <p:spPr bwMode="auto">
              <a:xfrm>
                <a:off x="887" y="1266"/>
                <a:ext cx="111" cy="100"/>
              </a:xfrm>
              <a:custGeom>
                <a:avLst/>
                <a:gdLst>
                  <a:gd name="T0" fmla="*/ 50 w 111"/>
                  <a:gd name="T1" fmla="*/ 0 h 100"/>
                  <a:gd name="T2" fmla="*/ 66 w 111"/>
                  <a:gd name="T3" fmla="*/ 0 h 100"/>
                  <a:gd name="T4" fmla="*/ 84 w 111"/>
                  <a:gd name="T5" fmla="*/ 0 h 100"/>
                  <a:gd name="T6" fmla="*/ 98 w 111"/>
                  <a:gd name="T7" fmla="*/ 0 h 100"/>
                  <a:gd name="T8" fmla="*/ 111 w 111"/>
                  <a:gd name="T9" fmla="*/ 0 h 100"/>
                  <a:gd name="T10" fmla="*/ 101 w 111"/>
                  <a:gd name="T11" fmla="*/ 26 h 100"/>
                  <a:gd name="T12" fmla="*/ 92 w 111"/>
                  <a:gd name="T13" fmla="*/ 52 h 100"/>
                  <a:gd name="T14" fmla="*/ 84 w 111"/>
                  <a:gd name="T15" fmla="*/ 77 h 100"/>
                  <a:gd name="T16" fmla="*/ 76 w 111"/>
                  <a:gd name="T17" fmla="*/ 100 h 100"/>
                  <a:gd name="T18" fmla="*/ 63 w 111"/>
                  <a:gd name="T19" fmla="*/ 100 h 100"/>
                  <a:gd name="T20" fmla="*/ 47 w 111"/>
                  <a:gd name="T21" fmla="*/ 100 h 100"/>
                  <a:gd name="T22" fmla="*/ 30 w 111"/>
                  <a:gd name="T23" fmla="*/ 92 h 100"/>
                  <a:gd name="T24" fmla="*/ 11 w 111"/>
                  <a:gd name="T25" fmla="*/ 84 h 100"/>
                  <a:gd name="T26" fmla="*/ 0 w 111"/>
                  <a:gd name="T27" fmla="*/ 79 h 100"/>
                  <a:gd name="T28" fmla="*/ 0 w 111"/>
                  <a:gd name="T29" fmla="*/ 77 h 100"/>
                  <a:gd name="T30" fmla="*/ 1 w 111"/>
                  <a:gd name="T31" fmla="*/ 76 h 100"/>
                  <a:gd name="T32" fmla="*/ 4 w 111"/>
                  <a:gd name="T33" fmla="*/ 76 h 100"/>
                  <a:gd name="T34" fmla="*/ 6 w 111"/>
                  <a:gd name="T35" fmla="*/ 73 h 100"/>
                  <a:gd name="T36" fmla="*/ 6 w 111"/>
                  <a:gd name="T37" fmla="*/ 71 h 100"/>
                  <a:gd name="T38" fmla="*/ 3 w 111"/>
                  <a:gd name="T39" fmla="*/ 69 h 100"/>
                  <a:gd name="T40" fmla="*/ 4 w 111"/>
                  <a:gd name="T41" fmla="*/ 64 h 100"/>
                  <a:gd name="T42" fmla="*/ 9 w 111"/>
                  <a:gd name="T43" fmla="*/ 61 h 100"/>
                  <a:gd name="T44" fmla="*/ 12 w 111"/>
                  <a:gd name="T45" fmla="*/ 55 h 100"/>
                  <a:gd name="T46" fmla="*/ 20 w 111"/>
                  <a:gd name="T47" fmla="*/ 48 h 100"/>
                  <a:gd name="T48" fmla="*/ 17 w 111"/>
                  <a:gd name="T49" fmla="*/ 37 h 100"/>
                  <a:gd name="T50" fmla="*/ 17 w 111"/>
                  <a:gd name="T51" fmla="*/ 36 h 100"/>
                  <a:gd name="T52" fmla="*/ 20 w 111"/>
                  <a:gd name="T53" fmla="*/ 29 h 100"/>
                  <a:gd name="T54" fmla="*/ 22 w 111"/>
                  <a:gd name="T55" fmla="*/ 19 h 100"/>
                  <a:gd name="T56" fmla="*/ 27 w 111"/>
                  <a:gd name="T57" fmla="*/ 16 h 100"/>
                  <a:gd name="T58" fmla="*/ 31 w 111"/>
                  <a:gd name="T59" fmla="*/ 18 h 100"/>
                  <a:gd name="T60" fmla="*/ 35 w 111"/>
                  <a:gd name="T61" fmla="*/ 15 h 100"/>
                  <a:gd name="T62" fmla="*/ 39 w 111"/>
                  <a:gd name="T63" fmla="*/ 0 h 100"/>
                  <a:gd name="T64" fmla="*/ 50 w 111"/>
                  <a:gd name="T6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1" h="100">
                    <a:moveTo>
                      <a:pt x="50" y="0"/>
                    </a:moveTo>
                    <a:lnTo>
                      <a:pt x="66" y="0"/>
                    </a:lnTo>
                    <a:lnTo>
                      <a:pt x="84" y="0"/>
                    </a:lnTo>
                    <a:lnTo>
                      <a:pt x="98" y="0"/>
                    </a:lnTo>
                    <a:lnTo>
                      <a:pt x="111" y="0"/>
                    </a:lnTo>
                    <a:lnTo>
                      <a:pt x="101" y="26"/>
                    </a:lnTo>
                    <a:lnTo>
                      <a:pt x="92" y="52"/>
                    </a:lnTo>
                    <a:lnTo>
                      <a:pt x="84" y="77"/>
                    </a:lnTo>
                    <a:lnTo>
                      <a:pt x="76" y="100"/>
                    </a:lnTo>
                    <a:lnTo>
                      <a:pt x="63" y="100"/>
                    </a:lnTo>
                    <a:lnTo>
                      <a:pt x="47" y="100"/>
                    </a:lnTo>
                    <a:lnTo>
                      <a:pt x="30" y="92"/>
                    </a:lnTo>
                    <a:lnTo>
                      <a:pt x="11" y="84"/>
                    </a:lnTo>
                    <a:lnTo>
                      <a:pt x="0" y="79"/>
                    </a:lnTo>
                    <a:lnTo>
                      <a:pt x="0" y="77"/>
                    </a:lnTo>
                    <a:lnTo>
                      <a:pt x="1" y="76"/>
                    </a:lnTo>
                    <a:lnTo>
                      <a:pt x="4" y="76"/>
                    </a:lnTo>
                    <a:lnTo>
                      <a:pt x="6" y="73"/>
                    </a:lnTo>
                    <a:lnTo>
                      <a:pt x="6" y="71"/>
                    </a:lnTo>
                    <a:lnTo>
                      <a:pt x="3" y="69"/>
                    </a:lnTo>
                    <a:lnTo>
                      <a:pt x="4" y="64"/>
                    </a:lnTo>
                    <a:lnTo>
                      <a:pt x="9" y="61"/>
                    </a:lnTo>
                    <a:lnTo>
                      <a:pt x="12" y="55"/>
                    </a:lnTo>
                    <a:lnTo>
                      <a:pt x="20" y="48"/>
                    </a:lnTo>
                    <a:lnTo>
                      <a:pt x="17" y="37"/>
                    </a:lnTo>
                    <a:lnTo>
                      <a:pt x="17" y="36"/>
                    </a:lnTo>
                    <a:lnTo>
                      <a:pt x="20" y="29"/>
                    </a:lnTo>
                    <a:lnTo>
                      <a:pt x="22" y="19"/>
                    </a:lnTo>
                    <a:lnTo>
                      <a:pt x="27" y="16"/>
                    </a:lnTo>
                    <a:lnTo>
                      <a:pt x="31" y="18"/>
                    </a:lnTo>
                    <a:lnTo>
                      <a:pt x="35" y="15"/>
                    </a:lnTo>
                    <a:lnTo>
                      <a:pt x="39"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8" name="Freeform 15"/>
              <p:cNvSpPr>
                <a:spLocks/>
              </p:cNvSpPr>
              <p:nvPr/>
            </p:nvSpPr>
            <p:spPr bwMode="auto">
              <a:xfrm>
                <a:off x="853" y="1343"/>
                <a:ext cx="404" cy="319"/>
              </a:xfrm>
              <a:custGeom>
                <a:avLst/>
                <a:gdLst>
                  <a:gd name="T0" fmla="*/ 43 w 404"/>
                  <a:gd name="T1" fmla="*/ 24 h 319"/>
                  <a:gd name="T2" fmla="*/ 53 w 404"/>
                  <a:gd name="T3" fmla="*/ 52 h 319"/>
                  <a:gd name="T4" fmla="*/ 65 w 404"/>
                  <a:gd name="T5" fmla="*/ 84 h 319"/>
                  <a:gd name="T6" fmla="*/ 77 w 404"/>
                  <a:gd name="T7" fmla="*/ 100 h 319"/>
                  <a:gd name="T8" fmla="*/ 81 w 404"/>
                  <a:gd name="T9" fmla="*/ 119 h 319"/>
                  <a:gd name="T10" fmla="*/ 92 w 404"/>
                  <a:gd name="T11" fmla="*/ 132 h 319"/>
                  <a:gd name="T12" fmla="*/ 111 w 404"/>
                  <a:gd name="T13" fmla="*/ 155 h 319"/>
                  <a:gd name="T14" fmla="*/ 126 w 404"/>
                  <a:gd name="T15" fmla="*/ 179 h 319"/>
                  <a:gd name="T16" fmla="*/ 129 w 404"/>
                  <a:gd name="T17" fmla="*/ 206 h 319"/>
                  <a:gd name="T18" fmla="*/ 123 w 404"/>
                  <a:gd name="T19" fmla="*/ 227 h 319"/>
                  <a:gd name="T20" fmla="*/ 148 w 404"/>
                  <a:gd name="T21" fmla="*/ 253 h 319"/>
                  <a:gd name="T22" fmla="*/ 212 w 404"/>
                  <a:gd name="T23" fmla="*/ 285 h 319"/>
                  <a:gd name="T24" fmla="*/ 239 w 404"/>
                  <a:gd name="T25" fmla="*/ 296 h 319"/>
                  <a:gd name="T26" fmla="*/ 278 w 404"/>
                  <a:gd name="T27" fmla="*/ 291 h 319"/>
                  <a:gd name="T28" fmla="*/ 310 w 404"/>
                  <a:gd name="T29" fmla="*/ 309 h 319"/>
                  <a:gd name="T30" fmla="*/ 334 w 404"/>
                  <a:gd name="T31" fmla="*/ 279 h 319"/>
                  <a:gd name="T32" fmla="*/ 350 w 404"/>
                  <a:gd name="T33" fmla="*/ 259 h 319"/>
                  <a:gd name="T34" fmla="*/ 374 w 404"/>
                  <a:gd name="T35" fmla="*/ 250 h 319"/>
                  <a:gd name="T36" fmla="*/ 380 w 404"/>
                  <a:gd name="T37" fmla="*/ 250 h 319"/>
                  <a:gd name="T38" fmla="*/ 386 w 404"/>
                  <a:gd name="T39" fmla="*/ 234 h 319"/>
                  <a:gd name="T40" fmla="*/ 396 w 404"/>
                  <a:gd name="T41" fmla="*/ 214 h 319"/>
                  <a:gd name="T42" fmla="*/ 394 w 404"/>
                  <a:gd name="T43" fmla="*/ 195 h 319"/>
                  <a:gd name="T44" fmla="*/ 374 w 404"/>
                  <a:gd name="T45" fmla="*/ 198 h 319"/>
                  <a:gd name="T46" fmla="*/ 339 w 404"/>
                  <a:gd name="T47" fmla="*/ 235 h 319"/>
                  <a:gd name="T48" fmla="*/ 321 w 404"/>
                  <a:gd name="T49" fmla="*/ 250 h 319"/>
                  <a:gd name="T50" fmla="*/ 305 w 404"/>
                  <a:gd name="T51" fmla="*/ 248 h 319"/>
                  <a:gd name="T52" fmla="*/ 275 w 404"/>
                  <a:gd name="T53" fmla="*/ 246 h 319"/>
                  <a:gd name="T54" fmla="*/ 256 w 404"/>
                  <a:gd name="T55" fmla="*/ 222 h 319"/>
                  <a:gd name="T56" fmla="*/ 248 w 404"/>
                  <a:gd name="T57" fmla="*/ 200 h 319"/>
                  <a:gd name="T58" fmla="*/ 248 w 404"/>
                  <a:gd name="T59" fmla="*/ 163 h 319"/>
                  <a:gd name="T60" fmla="*/ 259 w 404"/>
                  <a:gd name="T61" fmla="*/ 129 h 319"/>
                  <a:gd name="T62" fmla="*/ 264 w 404"/>
                  <a:gd name="T63" fmla="*/ 119 h 319"/>
                  <a:gd name="T64" fmla="*/ 246 w 404"/>
                  <a:gd name="T65" fmla="*/ 116 h 319"/>
                  <a:gd name="T66" fmla="*/ 232 w 404"/>
                  <a:gd name="T67" fmla="*/ 89 h 319"/>
                  <a:gd name="T68" fmla="*/ 221 w 404"/>
                  <a:gd name="T69" fmla="*/ 61 h 319"/>
                  <a:gd name="T70" fmla="*/ 196 w 404"/>
                  <a:gd name="T71" fmla="*/ 50 h 319"/>
                  <a:gd name="T72" fmla="*/ 167 w 404"/>
                  <a:gd name="T73" fmla="*/ 50 h 319"/>
                  <a:gd name="T74" fmla="*/ 153 w 404"/>
                  <a:gd name="T75" fmla="*/ 20 h 319"/>
                  <a:gd name="T76" fmla="*/ 124 w 404"/>
                  <a:gd name="T77" fmla="*/ 15 h 319"/>
                  <a:gd name="T78" fmla="*/ 64 w 404"/>
                  <a:gd name="T79" fmla="*/ 15 h 319"/>
                  <a:gd name="T80" fmla="*/ 23 w 404"/>
                  <a:gd name="T81" fmla="*/ 0 h 319"/>
                  <a:gd name="T82" fmla="*/ 2 w 404"/>
                  <a:gd name="T83" fmla="*/ 20 h 319"/>
                  <a:gd name="T84" fmla="*/ 5 w 404"/>
                  <a:gd name="T85" fmla="*/ 52 h 319"/>
                  <a:gd name="T86" fmla="*/ 21 w 404"/>
                  <a:gd name="T87" fmla="*/ 82 h 319"/>
                  <a:gd name="T88" fmla="*/ 13 w 404"/>
                  <a:gd name="T89" fmla="*/ 87 h 319"/>
                  <a:gd name="T90" fmla="*/ 11 w 404"/>
                  <a:gd name="T91" fmla="*/ 92 h 319"/>
                  <a:gd name="T92" fmla="*/ 27 w 404"/>
                  <a:gd name="T93" fmla="*/ 105 h 319"/>
                  <a:gd name="T94" fmla="*/ 38 w 404"/>
                  <a:gd name="T95" fmla="*/ 115 h 319"/>
                  <a:gd name="T96" fmla="*/ 37 w 404"/>
                  <a:gd name="T97" fmla="*/ 139 h 319"/>
                  <a:gd name="T98" fmla="*/ 43 w 404"/>
                  <a:gd name="T99" fmla="*/ 143 h 319"/>
                  <a:gd name="T100" fmla="*/ 62 w 404"/>
                  <a:gd name="T101" fmla="*/ 172 h 319"/>
                  <a:gd name="T102" fmla="*/ 69 w 404"/>
                  <a:gd name="T103" fmla="*/ 153 h 319"/>
                  <a:gd name="T104" fmla="*/ 56 w 404"/>
                  <a:gd name="T105" fmla="*/ 143 h 319"/>
                  <a:gd name="T106" fmla="*/ 53 w 404"/>
                  <a:gd name="T107" fmla="*/ 123 h 319"/>
                  <a:gd name="T108" fmla="*/ 50 w 404"/>
                  <a:gd name="T109" fmla="*/ 108 h 319"/>
                  <a:gd name="T110" fmla="*/ 45 w 404"/>
                  <a:gd name="T111" fmla="*/ 92 h 319"/>
                  <a:gd name="T112" fmla="*/ 38 w 404"/>
                  <a:gd name="T113" fmla="*/ 68 h 319"/>
                  <a:gd name="T114" fmla="*/ 26 w 404"/>
                  <a:gd name="T115" fmla="*/ 52 h 319"/>
                  <a:gd name="T116" fmla="*/ 29 w 404"/>
                  <a:gd name="T117" fmla="*/ 15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04" h="319">
                    <a:moveTo>
                      <a:pt x="29" y="15"/>
                    </a:moveTo>
                    <a:lnTo>
                      <a:pt x="37" y="21"/>
                    </a:lnTo>
                    <a:lnTo>
                      <a:pt x="43" y="21"/>
                    </a:lnTo>
                    <a:lnTo>
                      <a:pt x="43" y="24"/>
                    </a:lnTo>
                    <a:lnTo>
                      <a:pt x="50" y="28"/>
                    </a:lnTo>
                    <a:lnTo>
                      <a:pt x="50" y="36"/>
                    </a:lnTo>
                    <a:lnTo>
                      <a:pt x="50" y="49"/>
                    </a:lnTo>
                    <a:lnTo>
                      <a:pt x="53" y="52"/>
                    </a:lnTo>
                    <a:lnTo>
                      <a:pt x="51" y="58"/>
                    </a:lnTo>
                    <a:lnTo>
                      <a:pt x="54" y="60"/>
                    </a:lnTo>
                    <a:lnTo>
                      <a:pt x="56" y="71"/>
                    </a:lnTo>
                    <a:lnTo>
                      <a:pt x="65" y="84"/>
                    </a:lnTo>
                    <a:lnTo>
                      <a:pt x="72" y="86"/>
                    </a:lnTo>
                    <a:lnTo>
                      <a:pt x="70" y="90"/>
                    </a:lnTo>
                    <a:lnTo>
                      <a:pt x="70" y="95"/>
                    </a:lnTo>
                    <a:lnTo>
                      <a:pt x="77" y="100"/>
                    </a:lnTo>
                    <a:lnTo>
                      <a:pt x="80" y="106"/>
                    </a:lnTo>
                    <a:lnTo>
                      <a:pt x="83" y="106"/>
                    </a:lnTo>
                    <a:lnTo>
                      <a:pt x="86" y="111"/>
                    </a:lnTo>
                    <a:lnTo>
                      <a:pt x="81" y="119"/>
                    </a:lnTo>
                    <a:lnTo>
                      <a:pt x="81" y="126"/>
                    </a:lnTo>
                    <a:lnTo>
                      <a:pt x="88" y="124"/>
                    </a:lnTo>
                    <a:lnTo>
                      <a:pt x="86" y="129"/>
                    </a:lnTo>
                    <a:lnTo>
                      <a:pt x="92" y="132"/>
                    </a:lnTo>
                    <a:lnTo>
                      <a:pt x="96" y="132"/>
                    </a:lnTo>
                    <a:lnTo>
                      <a:pt x="99" y="137"/>
                    </a:lnTo>
                    <a:lnTo>
                      <a:pt x="99" y="143"/>
                    </a:lnTo>
                    <a:lnTo>
                      <a:pt x="111" y="155"/>
                    </a:lnTo>
                    <a:lnTo>
                      <a:pt x="111" y="160"/>
                    </a:lnTo>
                    <a:lnTo>
                      <a:pt x="115" y="161"/>
                    </a:lnTo>
                    <a:lnTo>
                      <a:pt x="116" y="169"/>
                    </a:lnTo>
                    <a:lnTo>
                      <a:pt x="126" y="179"/>
                    </a:lnTo>
                    <a:lnTo>
                      <a:pt x="126" y="190"/>
                    </a:lnTo>
                    <a:lnTo>
                      <a:pt x="127" y="192"/>
                    </a:lnTo>
                    <a:lnTo>
                      <a:pt x="129" y="201"/>
                    </a:lnTo>
                    <a:lnTo>
                      <a:pt x="129" y="206"/>
                    </a:lnTo>
                    <a:lnTo>
                      <a:pt x="124" y="209"/>
                    </a:lnTo>
                    <a:lnTo>
                      <a:pt x="127" y="214"/>
                    </a:lnTo>
                    <a:lnTo>
                      <a:pt x="121" y="217"/>
                    </a:lnTo>
                    <a:lnTo>
                      <a:pt x="123" y="227"/>
                    </a:lnTo>
                    <a:lnTo>
                      <a:pt x="131" y="237"/>
                    </a:lnTo>
                    <a:lnTo>
                      <a:pt x="137" y="238"/>
                    </a:lnTo>
                    <a:lnTo>
                      <a:pt x="143" y="245"/>
                    </a:lnTo>
                    <a:lnTo>
                      <a:pt x="148" y="253"/>
                    </a:lnTo>
                    <a:lnTo>
                      <a:pt x="164" y="259"/>
                    </a:lnTo>
                    <a:lnTo>
                      <a:pt x="170" y="259"/>
                    </a:lnTo>
                    <a:lnTo>
                      <a:pt x="183" y="272"/>
                    </a:lnTo>
                    <a:lnTo>
                      <a:pt x="212" y="285"/>
                    </a:lnTo>
                    <a:lnTo>
                      <a:pt x="215" y="285"/>
                    </a:lnTo>
                    <a:lnTo>
                      <a:pt x="223" y="291"/>
                    </a:lnTo>
                    <a:lnTo>
                      <a:pt x="231" y="295"/>
                    </a:lnTo>
                    <a:lnTo>
                      <a:pt x="239" y="296"/>
                    </a:lnTo>
                    <a:lnTo>
                      <a:pt x="246" y="299"/>
                    </a:lnTo>
                    <a:lnTo>
                      <a:pt x="251" y="299"/>
                    </a:lnTo>
                    <a:lnTo>
                      <a:pt x="269" y="290"/>
                    </a:lnTo>
                    <a:lnTo>
                      <a:pt x="278" y="291"/>
                    </a:lnTo>
                    <a:lnTo>
                      <a:pt x="291" y="298"/>
                    </a:lnTo>
                    <a:lnTo>
                      <a:pt x="308" y="319"/>
                    </a:lnTo>
                    <a:lnTo>
                      <a:pt x="310" y="311"/>
                    </a:lnTo>
                    <a:lnTo>
                      <a:pt x="310" y="309"/>
                    </a:lnTo>
                    <a:lnTo>
                      <a:pt x="321" y="291"/>
                    </a:lnTo>
                    <a:lnTo>
                      <a:pt x="337" y="290"/>
                    </a:lnTo>
                    <a:lnTo>
                      <a:pt x="337" y="287"/>
                    </a:lnTo>
                    <a:lnTo>
                      <a:pt x="334" y="279"/>
                    </a:lnTo>
                    <a:lnTo>
                      <a:pt x="324" y="269"/>
                    </a:lnTo>
                    <a:lnTo>
                      <a:pt x="334" y="269"/>
                    </a:lnTo>
                    <a:lnTo>
                      <a:pt x="334" y="261"/>
                    </a:lnTo>
                    <a:lnTo>
                      <a:pt x="350" y="259"/>
                    </a:lnTo>
                    <a:lnTo>
                      <a:pt x="361" y="259"/>
                    </a:lnTo>
                    <a:lnTo>
                      <a:pt x="366" y="259"/>
                    </a:lnTo>
                    <a:lnTo>
                      <a:pt x="370" y="251"/>
                    </a:lnTo>
                    <a:lnTo>
                      <a:pt x="374" y="250"/>
                    </a:lnTo>
                    <a:lnTo>
                      <a:pt x="378" y="243"/>
                    </a:lnTo>
                    <a:lnTo>
                      <a:pt x="380" y="243"/>
                    </a:lnTo>
                    <a:lnTo>
                      <a:pt x="378" y="248"/>
                    </a:lnTo>
                    <a:lnTo>
                      <a:pt x="380" y="250"/>
                    </a:lnTo>
                    <a:lnTo>
                      <a:pt x="380" y="258"/>
                    </a:lnTo>
                    <a:lnTo>
                      <a:pt x="381" y="256"/>
                    </a:lnTo>
                    <a:lnTo>
                      <a:pt x="388" y="235"/>
                    </a:lnTo>
                    <a:lnTo>
                      <a:pt x="386" y="234"/>
                    </a:lnTo>
                    <a:lnTo>
                      <a:pt x="389" y="232"/>
                    </a:lnTo>
                    <a:lnTo>
                      <a:pt x="389" y="229"/>
                    </a:lnTo>
                    <a:lnTo>
                      <a:pt x="388" y="229"/>
                    </a:lnTo>
                    <a:lnTo>
                      <a:pt x="396" y="214"/>
                    </a:lnTo>
                    <a:lnTo>
                      <a:pt x="402" y="208"/>
                    </a:lnTo>
                    <a:lnTo>
                      <a:pt x="404" y="201"/>
                    </a:lnTo>
                    <a:lnTo>
                      <a:pt x="402" y="197"/>
                    </a:lnTo>
                    <a:lnTo>
                      <a:pt x="394" y="195"/>
                    </a:lnTo>
                    <a:lnTo>
                      <a:pt x="389" y="198"/>
                    </a:lnTo>
                    <a:lnTo>
                      <a:pt x="391" y="195"/>
                    </a:lnTo>
                    <a:lnTo>
                      <a:pt x="386" y="193"/>
                    </a:lnTo>
                    <a:lnTo>
                      <a:pt x="374" y="198"/>
                    </a:lnTo>
                    <a:lnTo>
                      <a:pt x="359" y="198"/>
                    </a:lnTo>
                    <a:lnTo>
                      <a:pt x="350" y="203"/>
                    </a:lnTo>
                    <a:lnTo>
                      <a:pt x="345" y="221"/>
                    </a:lnTo>
                    <a:lnTo>
                      <a:pt x="339" y="235"/>
                    </a:lnTo>
                    <a:lnTo>
                      <a:pt x="331" y="240"/>
                    </a:lnTo>
                    <a:lnTo>
                      <a:pt x="331" y="246"/>
                    </a:lnTo>
                    <a:lnTo>
                      <a:pt x="326" y="250"/>
                    </a:lnTo>
                    <a:lnTo>
                      <a:pt x="321" y="250"/>
                    </a:lnTo>
                    <a:lnTo>
                      <a:pt x="321" y="245"/>
                    </a:lnTo>
                    <a:lnTo>
                      <a:pt x="313" y="245"/>
                    </a:lnTo>
                    <a:lnTo>
                      <a:pt x="313" y="246"/>
                    </a:lnTo>
                    <a:lnTo>
                      <a:pt x="305" y="248"/>
                    </a:lnTo>
                    <a:lnTo>
                      <a:pt x="291" y="250"/>
                    </a:lnTo>
                    <a:lnTo>
                      <a:pt x="285" y="254"/>
                    </a:lnTo>
                    <a:lnTo>
                      <a:pt x="281" y="254"/>
                    </a:lnTo>
                    <a:lnTo>
                      <a:pt x="275" y="246"/>
                    </a:lnTo>
                    <a:lnTo>
                      <a:pt x="270" y="246"/>
                    </a:lnTo>
                    <a:lnTo>
                      <a:pt x="264" y="243"/>
                    </a:lnTo>
                    <a:lnTo>
                      <a:pt x="259" y="237"/>
                    </a:lnTo>
                    <a:lnTo>
                      <a:pt x="256" y="222"/>
                    </a:lnTo>
                    <a:lnTo>
                      <a:pt x="250" y="213"/>
                    </a:lnTo>
                    <a:lnTo>
                      <a:pt x="246" y="206"/>
                    </a:lnTo>
                    <a:lnTo>
                      <a:pt x="246" y="203"/>
                    </a:lnTo>
                    <a:lnTo>
                      <a:pt x="248" y="200"/>
                    </a:lnTo>
                    <a:lnTo>
                      <a:pt x="248" y="197"/>
                    </a:lnTo>
                    <a:lnTo>
                      <a:pt x="245" y="190"/>
                    </a:lnTo>
                    <a:lnTo>
                      <a:pt x="243" y="184"/>
                    </a:lnTo>
                    <a:lnTo>
                      <a:pt x="248" y="163"/>
                    </a:lnTo>
                    <a:lnTo>
                      <a:pt x="248" y="140"/>
                    </a:lnTo>
                    <a:lnTo>
                      <a:pt x="253" y="135"/>
                    </a:lnTo>
                    <a:lnTo>
                      <a:pt x="254" y="129"/>
                    </a:lnTo>
                    <a:lnTo>
                      <a:pt x="259" y="129"/>
                    </a:lnTo>
                    <a:lnTo>
                      <a:pt x="262" y="126"/>
                    </a:lnTo>
                    <a:lnTo>
                      <a:pt x="264" y="123"/>
                    </a:lnTo>
                    <a:lnTo>
                      <a:pt x="261" y="124"/>
                    </a:lnTo>
                    <a:lnTo>
                      <a:pt x="264" y="119"/>
                    </a:lnTo>
                    <a:lnTo>
                      <a:pt x="264" y="119"/>
                    </a:lnTo>
                    <a:lnTo>
                      <a:pt x="259" y="119"/>
                    </a:lnTo>
                    <a:lnTo>
                      <a:pt x="254" y="116"/>
                    </a:lnTo>
                    <a:lnTo>
                      <a:pt x="246" y="116"/>
                    </a:lnTo>
                    <a:lnTo>
                      <a:pt x="240" y="113"/>
                    </a:lnTo>
                    <a:lnTo>
                      <a:pt x="235" y="110"/>
                    </a:lnTo>
                    <a:lnTo>
                      <a:pt x="232" y="103"/>
                    </a:lnTo>
                    <a:lnTo>
                      <a:pt x="232" y="89"/>
                    </a:lnTo>
                    <a:lnTo>
                      <a:pt x="227" y="86"/>
                    </a:lnTo>
                    <a:lnTo>
                      <a:pt x="227" y="81"/>
                    </a:lnTo>
                    <a:lnTo>
                      <a:pt x="224" y="76"/>
                    </a:lnTo>
                    <a:lnTo>
                      <a:pt x="221" y="61"/>
                    </a:lnTo>
                    <a:lnTo>
                      <a:pt x="215" y="52"/>
                    </a:lnTo>
                    <a:lnTo>
                      <a:pt x="213" y="50"/>
                    </a:lnTo>
                    <a:lnTo>
                      <a:pt x="199" y="50"/>
                    </a:lnTo>
                    <a:lnTo>
                      <a:pt x="196" y="50"/>
                    </a:lnTo>
                    <a:lnTo>
                      <a:pt x="185" y="65"/>
                    </a:lnTo>
                    <a:lnTo>
                      <a:pt x="178" y="63"/>
                    </a:lnTo>
                    <a:lnTo>
                      <a:pt x="169" y="55"/>
                    </a:lnTo>
                    <a:lnTo>
                      <a:pt x="167" y="50"/>
                    </a:lnTo>
                    <a:lnTo>
                      <a:pt x="167" y="36"/>
                    </a:lnTo>
                    <a:lnTo>
                      <a:pt x="161" y="31"/>
                    </a:lnTo>
                    <a:lnTo>
                      <a:pt x="156" y="21"/>
                    </a:lnTo>
                    <a:lnTo>
                      <a:pt x="153" y="20"/>
                    </a:lnTo>
                    <a:lnTo>
                      <a:pt x="151" y="16"/>
                    </a:lnTo>
                    <a:lnTo>
                      <a:pt x="148" y="15"/>
                    </a:lnTo>
                    <a:lnTo>
                      <a:pt x="137" y="15"/>
                    </a:lnTo>
                    <a:lnTo>
                      <a:pt x="124" y="15"/>
                    </a:lnTo>
                    <a:lnTo>
                      <a:pt x="121" y="23"/>
                    </a:lnTo>
                    <a:lnTo>
                      <a:pt x="97" y="23"/>
                    </a:lnTo>
                    <a:lnTo>
                      <a:pt x="81" y="23"/>
                    </a:lnTo>
                    <a:lnTo>
                      <a:pt x="64" y="15"/>
                    </a:lnTo>
                    <a:lnTo>
                      <a:pt x="45" y="7"/>
                    </a:lnTo>
                    <a:lnTo>
                      <a:pt x="34" y="2"/>
                    </a:lnTo>
                    <a:lnTo>
                      <a:pt x="34" y="0"/>
                    </a:lnTo>
                    <a:lnTo>
                      <a:pt x="23" y="0"/>
                    </a:lnTo>
                    <a:lnTo>
                      <a:pt x="13" y="2"/>
                    </a:lnTo>
                    <a:lnTo>
                      <a:pt x="0" y="4"/>
                    </a:lnTo>
                    <a:lnTo>
                      <a:pt x="3" y="15"/>
                    </a:lnTo>
                    <a:lnTo>
                      <a:pt x="2" y="20"/>
                    </a:lnTo>
                    <a:lnTo>
                      <a:pt x="5" y="33"/>
                    </a:lnTo>
                    <a:lnTo>
                      <a:pt x="5" y="41"/>
                    </a:lnTo>
                    <a:lnTo>
                      <a:pt x="7" y="41"/>
                    </a:lnTo>
                    <a:lnTo>
                      <a:pt x="5" y="52"/>
                    </a:lnTo>
                    <a:lnTo>
                      <a:pt x="11" y="58"/>
                    </a:lnTo>
                    <a:lnTo>
                      <a:pt x="15" y="58"/>
                    </a:lnTo>
                    <a:lnTo>
                      <a:pt x="23" y="74"/>
                    </a:lnTo>
                    <a:lnTo>
                      <a:pt x="21" y="82"/>
                    </a:lnTo>
                    <a:lnTo>
                      <a:pt x="19" y="84"/>
                    </a:lnTo>
                    <a:lnTo>
                      <a:pt x="19" y="87"/>
                    </a:lnTo>
                    <a:lnTo>
                      <a:pt x="18" y="86"/>
                    </a:lnTo>
                    <a:lnTo>
                      <a:pt x="13" y="87"/>
                    </a:lnTo>
                    <a:lnTo>
                      <a:pt x="7" y="86"/>
                    </a:lnTo>
                    <a:lnTo>
                      <a:pt x="7" y="89"/>
                    </a:lnTo>
                    <a:lnTo>
                      <a:pt x="8" y="87"/>
                    </a:lnTo>
                    <a:lnTo>
                      <a:pt x="11" y="92"/>
                    </a:lnTo>
                    <a:lnTo>
                      <a:pt x="13" y="97"/>
                    </a:lnTo>
                    <a:lnTo>
                      <a:pt x="18" y="98"/>
                    </a:lnTo>
                    <a:lnTo>
                      <a:pt x="23" y="105"/>
                    </a:lnTo>
                    <a:lnTo>
                      <a:pt x="27" y="105"/>
                    </a:lnTo>
                    <a:lnTo>
                      <a:pt x="30" y="102"/>
                    </a:lnTo>
                    <a:lnTo>
                      <a:pt x="30" y="106"/>
                    </a:lnTo>
                    <a:lnTo>
                      <a:pt x="32" y="111"/>
                    </a:lnTo>
                    <a:lnTo>
                      <a:pt x="38" y="115"/>
                    </a:lnTo>
                    <a:lnTo>
                      <a:pt x="40" y="123"/>
                    </a:lnTo>
                    <a:lnTo>
                      <a:pt x="38" y="132"/>
                    </a:lnTo>
                    <a:lnTo>
                      <a:pt x="35" y="140"/>
                    </a:lnTo>
                    <a:lnTo>
                      <a:pt x="37" y="139"/>
                    </a:lnTo>
                    <a:lnTo>
                      <a:pt x="37" y="140"/>
                    </a:lnTo>
                    <a:lnTo>
                      <a:pt x="40" y="140"/>
                    </a:lnTo>
                    <a:lnTo>
                      <a:pt x="40" y="143"/>
                    </a:lnTo>
                    <a:lnTo>
                      <a:pt x="43" y="143"/>
                    </a:lnTo>
                    <a:lnTo>
                      <a:pt x="45" y="148"/>
                    </a:lnTo>
                    <a:lnTo>
                      <a:pt x="57" y="160"/>
                    </a:lnTo>
                    <a:lnTo>
                      <a:pt x="59" y="163"/>
                    </a:lnTo>
                    <a:lnTo>
                      <a:pt x="62" y="172"/>
                    </a:lnTo>
                    <a:lnTo>
                      <a:pt x="70" y="168"/>
                    </a:lnTo>
                    <a:lnTo>
                      <a:pt x="72" y="164"/>
                    </a:lnTo>
                    <a:lnTo>
                      <a:pt x="72" y="161"/>
                    </a:lnTo>
                    <a:lnTo>
                      <a:pt x="69" y="153"/>
                    </a:lnTo>
                    <a:lnTo>
                      <a:pt x="64" y="148"/>
                    </a:lnTo>
                    <a:lnTo>
                      <a:pt x="61" y="150"/>
                    </a:lnTo>
                    <a:lnTo>
                      <a:pt x="57" y="148"/>
                    </a:lnTo>
                    <a:lnTo>
                      <a:pt x="56" y="143"/>
                    </a:lnTo>
                    <a:lnTo>
                      <a:pt x="57" y="139"/>
                    </a:lnTo>
                    <a:lnTo>
                      <a:pt x="56" y="132"/>
                    </a:lnTo>
                    <a:lnTo>
                      <a:pt x="56" y="127"/>
                    </a:lnTo>
                    <a:lnTo>
                      <a:pt x="53" y="123"/>
                    </a:lnTo>
                    <a:lnTo>
                      <a:pt x="54" y="113"/>
                    </a:lnTo>
                    <a:lnTo>
                      <a:pt x="53" y="106"/>
                    </a:lnTo>
                    <a:lnTo>
                      <a:pt x="50" y="103"/>
                    </a:lnTo>
                    <a:lnTo>
                      <a:pt x="50" y="108"/>
                    </a:lnTo>
                    <a:lnTo>
                      <a:pt x="48" y="106"/>
                    </a:lnTo>
                    <a:lnTo>
                      <a:pt x="48" y="100"/>
                    </a:lnTo>
                    <a:lnTo>
                      <a:pt x="45" y="97"/>
                    </a:lnTo>
                    <a:lnTo>
                      <a:pt x="45" y="92"/>
                    </a:lnTo>
                    <a:lnTo>
                      <a:pt x="40" y="86"/>
                    </a:lnTo>
                    <a:lnTo>
                      <a:pt x="42" y="76"/>
                    </a:lnTo>
                    <a:lnTo>
                      <a:pt x="38" y="74"/>
                    </a:lnTo>
                    <a:lnTo>
                      <a:pt x="38" y="68"/>
                    </a:lnTo>
                    <a:lnTo>
                      <a:pt x="34" y="68"/>
                    </a:lnTo>
                    <a:lnTo>
                      <a:pt x="34" y="60"/>
                    </a:lnTo>
                    <a:lnTo>
                      <a:pt x="27" y="52"/>
                    </a:lnTo>
                    <a:lnTo>
                      <a:pt x="26" y="52"/>
                    </a:lnTo>
                    <a:lnTo>
                      <a:pt x="24" y="45"/>
                    </a:lnTo>
                    <a:lnTo>
                      <a:pt x="27" y="31"/>
                    </a:lnTo>
                    <a:lnTo>
                      <a:pt x="26" y="28"/>
                    </a:lnTo>
                    <a:lnTo>
                      <a:pt x="2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9" name="Freeform 16"/>
              <p:cNvSpPr>
                <a:spLocks/>
              </p:cNvSpPr>
              <p:nvPr/>
            </p:nvSpPr>
            <p:spPr bwMode="auto">
              <a:xfrm>
                <a:off x="806" y="1179"/>
                <a:ext cx="101" cy="168"/>
              </a:xfrm>
              <a:custGeom>
                <a:avLst/>
                <a:gdLst>
                  <a:gd name="T0" fmla="*/ 90 w 101"/>
                  <a:gd name="T1" fmla="*/ 148 h 168"/>
                  <a:gd name="T2" fmla="*/ 101 w 101"/>
                  <a:gd name="T3" fmla="*/ 135 h 168"/>
                  <a:gd name="T4" fmla="*/ 98 w 101"/>
                  <a:gd name="T5" fmla="*/ 123 h 168"/>
                  <a:gd name="T6" fmla="*/ 76 w 101"/>
                  <a:gd name="T7" fmla="*/ 92 h 168"/>
                  <a:gd name="T8" fmla="*/ 58 w 101"/>
                  <a:gd name="T9" fmla="*/ 65 h 168"/>
                  <a:gd name="T10" fmla="*/ 62 w 101"/>
                  <a:gd name="T11" fmla="*/ 31 h 168"/>
                  <a:gd name="T12" fmla="*/ 77 w 101"/>
                  <a:gd name="T13" fmla="*/ 0 h 168"/>
                  <a:gd name="T14" fmla="*/ 47 w 101"/>
                  <a:gd name="T15" fmla="*/ 0 h 168"/>
                  <a:gd name="T16" fmla="*/ 20 w 101"/>
                  <a:gd name="T17" fmla="*/ 0 h 168"/>
                  <a:gd name="T18" fmla="*/ 11 w 101"/>
                  <a:gd name="T19" fmla="*/ 21 h 168"/>
                  <a:gd name="T20" fmla="*/ 3 w 101"/>
                  <a:gd name="T21" fmla="*/ 28 h 168"/>
                  <a:gd name="T22" fmla="*/ 3 w 101"/>
                  <a:gd name="T23" fmla="*/ 45 h 168"/>
                  <a:gd name="T24" fmla="*/ 4 w 101"/>
                  <a:gd name="T25" fmla="*/ 65 h 168"/>
                  <a:gd name="T26" fmla="*/ 4 w 101"/>
                  <a:gd name="T27" fmla="*/ 71 h 168"/>
                  <a:gd name="T28" fmla="*/ 11 w 101"/>
                  <a:gd name="T29" fmla="*/ 68 h 168"/>
                  <a:gd name="T30" fmla="*/ 11 w 101"/>
                  <a:gd name="T31" fmla="*/ 71 h 168"/>
                  <a:gd name="T32" fmla="*/ 8 w 101"/>
                  <a:gd name="T33" fmla="*/ 74 h 168"/>
                  <a:gd name="T34" fmla="*/ 6 w 101"/>
                  <a:gd name="T35" fmla="*/ 87 h 168"/>
                  <a:gd name="T36" fmla="*/ 9 w 101"/>
                  <a:gd name="T37" fmla="*/ 90 h 168"/>
                  <a:gd name="T38" fmla="*/ 6 w 101"/>
                  <a:gd name="T39" fmla="*/ 95 h 168"/>
                  <a:gd name="T40" fmla="*/ 12 w 101"/>
                  <a:gd name="T41" fmla="*/ 116 h 168"/>
                  <a:gd name="T42" fmla="*/ 14 w 101"/>
                  <a:gd name="T43" fmla="*/ 121 h 168"/>
                  <a:gd name="T44" fmla="*/ 20 w 101"/>
                  <a:gd name="T45" fmla="*/ 134 h 168"/>
                  <a:gd name="T46" fmla="*/ 33 w 101"/>
                  <a:gd name="T47" fmla="*/ 140 h 168"/>
                  <a:gd name="T48" fmla="*/ 36 w 101"/>
                  <a:gd name="T49" fmla="*/ 140 h 168"/>
                  <a:gd name="T50" fmla="*/ 43 w 101"/>
                  <a:gd name="T51" fmla="*/ 147 h 168"/>
                  <a:gd name="T52" fmla="*/ 49 w 101"/>
                  <a:gd name="T53" fmla="*/ 158 h 168"/>
                  <a:gd name="T54" fmla="*/ 60 w 101"/>
                  <a:gd name="T55" fmla="*/ 166 h 168"/>
                  <a:gd name="T56" fmla="*/ 81 w 101"/>
                  <a:gd name="T57" fmla="*/ 164 h 168"/>
                  <a:gd name="T58" fmla="*/ 85 w 101"/>
                  <a:gd name="T59" fmla="*/ 163 h 168"/>
                  <a:gd name="T60" fmla="*/ 87 w 101"/>
                  <a:gd name="T61" fmla="*/ 158 h 168"/>
                  <a:gd name="T62" fmla="*/ 85 w 101"/>
                  <a:gd name="T63" fmla="*/ 151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1" h="168">
                    <a:moveTo>
                      <a:pt x="85" y="151"/>
                    </a:moveTo>
                    <a:lnTo>
                      <a:pt x="90" y="148"/>
                    </a:lnTo>
                    <a:lnTo>
                      <a:pt x="93" y="142"/>
                    </a:lnTo>
                    <a:lnTo>
                      <a:pt x="101" y="135"/>
                    </a:lnTo>
                    <a:lnTo>
                      <a:pt x="98" y="124"/>
                    </a:lnTo>
                    <a:lnTo>
                      <a:pt x="98" y="123"/>
                    </a:lnTo>
                    <a:lnTo>
                      <a:pt x="89" y="110"/>
                    </a:lnTo>
                    <a:lnTo>
                      <a:pt x="76" y="92"/>
                    </a:lnTo>
                    <a:lnTo>
                      <a:pt x="68" y="78"/>
                    </a:lnTo>
                    <a:lnTo>
                      <a:pt x="58" y="65"/>
                    </a:lnTo>
                    <a:lnTo>
                      <a:pt x="50" y="52"/>
                    </a:lnTo>
                    <a:lnTo>
                      <a:pt x="62" y="31"/>
                    </a:lnTo>
                    <a:lnTo>
                      <a:pt x="70" y="15"/>
                    </a:lnTo>
                    <a:lnTo>
                      <a:pt x="77" y="0"/>
                    </a:lnTo>
                    <a:lnTo>
                      <a:pt x="63" y="0"/>
                    </a:lnTo>
                    <a:lnTo>
                      <a:pt x="47" y="0"/>
                    </a:lnTo>
                    <a:lnTo>
                      <a:pt x="31" y="0"/>
                    </a:lnTo>
                    <a:lnTo>
                      <a:pt x="20" y="0"/>
                    </a:lnTo>
                    <a:lnTo>
                      <a:pt x="17" y="10"/>
                    </a:lnTo>
                    <a:lnTo>
                      <a:pt x="11" y="21"/>
                    </a:lnTo>
                    <a:lnTo>
                      <a:pt x="4" y="26"/>
                    </a:lnTo>
                    <a:lnTo>
                      <a:pt x="3" y="28"/>
                    </a:lnTo>
                    <a:lnTo>
                      <a:pt x="4" y="41"/>
                    </a:lnTo>
                    <a:lnTo>
                      <a:pt x="3" y="45"/>
                    </a:lnTo>
                    <a:lnTo>
                      <a:pt x="0" y="55"/>
                    </a:lnTo>
                    <a:lnTo>
                      <a:pt x="4" y="65"/>
                    </a:lnTo>
                    <a:lnTo>
                      <a:pt x="3" y="68"/>
                    </a:lnTo>
                    <a:lnTo>
                      <a:pt x="4" y="71"/>
                    </a:lnTo>
                    <a:lnTo>
                      <a:pt x="8" y="71"/>
                    </a:lnTo>
                    <a:lnTo>
                      <a:pt x="11" y="68"/>
                    </a:lnTo>
                    <a:lnTo>
                      <a:pt x="17" y="68"/>
                    </a:lnTo>
                    <a:lnTo>
                      <a:pt x="11" y="71"/>
                    </a:lnTo>
                    <a:lnTo>
                      <a:pt x="11" y="79"/>
                    </a:lnTo>
                    <a:lnTo>
                      <a:pt x="8" y="74"/>
                    </a:lnTo>
                    <a:lnTo>
                      <a:pt x="4" y="86"/>
                    </a:lnTo>
                    <a:lnTo>
                      <a:pt x="6" y="87"/>
                    </a:lnTo>
                    <a:lnTo>
                      <a:pt x="9" y="89"/>
                    </a:lnTo>
                    <a:lnTo>
                      <a:pt x="9" y="90"/>
                    </a:lnTo>
                    <a:lnTo>
                      <a:pt x="8" y="94"/>
                    </a:lnTo>
                    <a:lnTo>
                      <a:pt x="6" y="95"/>
                    </a:lnTo>
                    <a:lnTo>
                      <a:pt x="4" y="100"/>
                    </a:lnTo>
                    <a:lnTo>
                      <a:pt x="12" y="116"/>
                    </a:lnTo>
                    <a:lnTo>
                      <a:pt x="12" y="118"/>
                    </a:lnTo>
                    <a:lnTo>
                      <a:pt x="14" y="121"/>
                    </a:lnTo>
                    <a:lnTo>
                      <a:pt x="11" y="131"/>
                    </a:lnTo>
                    <a:lnTo>
                      <a:pt x="20" y="134"/>
                    </a:lnTo>
                    <a:lnTo>
                      <a:pt x="23" y="134"/>
                    </a:lnTo>
                    <a:lnTo>
                      <a:pt x="33" y="140"/>
                    </a:lnTo>
                    <a:lnTo>
                      <a:pt x="35" y="139"/>
                    </a:lnTo>
                    <a:lnTo>
                      <a:pt x="36" y="140"/>
                    </a:lnTo>
                    <a:lnTo>
                      <a:pt x="38" y="145"/>
                    </a:lnTo>
                    <a:lnTo>
                      <a:pt x="43" y="147"/>
                    </a:lnTo>
                    <a:lnTo>
                      <a:pt x="47" y="155"/>
                    </a:lnTo>
                    <a:lnTo>
                      <a:pt x="49" y="158"/>
                    </a:lnTo>
                    <a:lnTo>
                      <a:pt x="47" y="168"/>
                    </a:lnTo>
                    <a:lnTo>
                      <a:pt x="60" y="166"/>
                    </a:lnTo>
                    <a:lnTo>
                      <a:pt x="70" y="164"/>
                    </a:lnTo>
                    <a:lnTo>
                      <a:pt x="81" y="164"/>
                    </a:lnTo>
                    <a:lnTo>
                      <a:pt x="82" y="163"/>
                    </a:lnTo>
                    <a:lnTo>
                      <a:pt x="85" y="163"/>
                    </a:lnTo>
                    <a:lnTo>
                      <a:pt x="87" y="160"/>
                    </a:lnTo>
                    <a:lnTo>
                      <a:pt x="87" y="158"/>
                    </a:lnTo>
                    <a:lnTo>
                      <a:pt x="84" y="156"/>
                    </a:lnTo>
                    <a:lnTo>
                      <a:pt x="85"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0" name="Freeform 17"/>
              <p:cNvSpPr>
                <a:spLocks/>
              </p:cNvSpPr>
              <p:nvPr/>
            </p:nvSpPr>
            <p:spPr bwMode="auto">
              <a:xfrm>
                <a:off x="926" y="1179"/>
                <a:ext cx="102" cy="87"/>
              </a:xfrm>
              <a:custGeom>
                <a:avLst/>
                <a:gdLst>
                  <a:gd name="T0" fmla="*/ 50 w 102"/>
                  <a:gd name="T1" fmla="*/ 0 h 87"/>
                  <a:gd name="T2" fmla="*/ 83 w 102"/>
                  <a:gd name="T3" fmla="*/ 0 h 87"/>
                  <a:gd name="T4" fmla="*/ 73 w 102"/>
                  <a:gd name="T5" fmla="*/ 18 h 87"/>
                  <a:gd name="T6" fmla="*/ 88 w 102"/>
                  <a:gd name="T7" fmla="*/ 18 h 87"/>
                  <a:gd name="T8" fmla="*/ 102 w 102"/>
                  <a:gd name="T9" fmla="*/ 18 h 87"/>
                  <a:gd name="T10" fmla="*/ 91 w 102"/>
                  <a:gd name="T11" fmla="*/ 41 h 87"/>
                  <a:gd name="T12" fmla="*/ 80 w 102"/>
                  <a:gd name="T13" fmla="*/ 68 h 87"/>
                  <a:gd name="T14" fmla="*/ 72 w 102"/>
                  <a:gd name="T15" fmla="*/ 87 h 87"/>
                  <a:gd name="T16" fmla="*/ 59 w 102"/>
                  <a:gd name="T17" fmla="*/ 87 h 87"/>
                  <a:gd name="T18" fmla="*/ 45 w 102"/>
                  <a:gd name="T19" fmla="*/ 87 h 87"/>
                  <a:gd name="T20" fmla="*/ 27 w 102"/>
                  <a:gd name="T21" fmla="*/ 87 h 87"/>
                  <a:gd name="T22" fmla="*/ 11 w 102"/>
                  <a:gd name="T23" fmla="*/ 87 h 87"/>
                  <a:gd name="T24" fmla="*/ 0 w 102"/>
                  <a:gd name="T25" fmla="*/ 87 h 87"/>
                  <a:gd name="T26" fmla="*/ 10 w 102"/>
                  <a:gd name="T27" fmla="*/ 68 h 87"/>
                  <a:gd name="T28" fmla="*/ 19 w 102"/>
                  <a:gd name="T29" fmla="*/ 42 h 87"/>
                  <a:gd name="T30" fmla="*/ 31 w 102"/>
                  <a:gd name="T31" fmla="*/ 20 h 87"/>
                  <a:gd name="T32" fmla="*/ 40 w 102"/>
                  <a:gd name="T33" fmla="*/ 0 h 87"/>
                  <a:gd name="T34" fmla="*/ 50 w 102"/>
                  <a:gd name="T35"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2" h="87">
                    <a:moveTo>
                      <a:pt x="50" y="0"/>
                    </a:moveTo>
                    <a:lnTo>
                      <a:pt x="83" y="0"/>
                    </a:lnTo>
                    <a:lnTo>
                      <a:pt x="73" y="18"/>
                    </a:lnTo>
                    <a:lnTo>
                      <a:pt x="88" y="18"/>
                    </a:lnTo>
                    <a:lnTo>
                      <a:pt x="102" y="18"/>
                    </a:lnTo>
                    <a:lnTo>
                      <a:pt x="91" y="41"/>
                    </a:lnTo>
                    <a:lnTo>
                      <a:pt x="80" y="68"/>
                    </a:lnTo>
                    <a:lnTo>
                      <a:pt x="72" y="87"/>
                    </a:lnTo>
                    <a:lnTo>
                      <a:pt x="59" y="87"/>
                    </a:lnTo>
                    <a:lnTo>
                      <a:pt x="45" y="87"/>
                    </a:lnTo>
                    <a:lnTo>
                      <a:pt x="27" y="87"/>
                    </a:lnTo>
                    <a:lnTo>
                      <a:pt x="11" y="87"/>
                    </a:lnTo>
                    <a:lnTo>
                      <a:pt x="0" y="87"/>
                    </a:lnTo>
                    <a:lnTo>
                      <a:pt x="10" y="68"/>
                    </a:lnTo>
                    <a:lnTo>
                      <a:pt x="19" y="42"/>
                    </a:lnTo>
                    <a:lnTo>
                      <a:pt x="31" y="20"/>
                    </a:lnTo>
                    <a:lnTo>
                      <a:pt x="40" y="0"/>
                    </a:ln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1" name="Freeform 18"/>
              <p:cNvSpPr>
                <a:spLocks/>
              </p:cNvSpPr>
              <p:nvPr/>
            </p:nvSpPr>
            <p:spPr bwMode="auto">
              <a:xfrm>
                <a:off x="856" y="1179"/>
                <a:ext cx="110" cy="123"/>
              </a:xfrm>
              <a:custGeom>
                <a:avLst/>
                <a:gdLst>
                  <a:gd name="T0" fmla="*/ 39 w 110"/>
                  <a:gd name="T1" fmla="*/ 110 h 123"/>
                  <a:gd name="T2" fmla="*/ 26 w 110"/>
                  <a:gd name="T3" fmla="*/ 92 h 123"/>
                  <a:gd name="T4" fmla="*/ 18 w 110"/>
                  <a:gd name="T5" fmla="*/ 78 h 123"/>
                  <a:gd name="T6" fmla="*/ 8 w 110"/>
                  <a:gd name="T7" fmla="*/ 65 h 123"/>
                  <a:gd name="T8" fmla="*/ 0 w 110"/>
                  <a:gd name="T9" fmla="*/ 52 h 123"/>
                  <a:gd name="T10" fmla="*/ 12 w 110"/>
                  <a:gd name="T11" fmla="*/ 31 h 123"/>
                  <a:gd name="T12" fmla="*/ 20 w 110"/>
                  <a:gd name="T13" fmla="*/ 15 h 123"/>
                  <a:gd name="T14" fmla="*/ 27 w 110"/>
                  <a:gd name="T15" fmla="*/ 0 h 123"/>
                  <a:gd name="T16" fmla="*/ 40 w 110"/>
                  <a:gd name="T17" fmla="*/ 0 h 123"/>
                  <a:gd name="T18" fmla="*/ 54 w 110"/>
                  <a:gd name="T19" fmla="*/ 0 h 123"/>
                  <a:gd name="T20" fmla="*/ 69 w 110"/>
                  <a:gd name="T21" fmla="*/ 0 h 123"/>
                  <a:gd name="T22" fmla="*/ 81 w 110"/>
                  <a:gd name="T23" fmla="*/ 0 h 123"/>
                  <a:gd name="T24" fmla="*/ 96 w 110"/>
                  <a:gd name="T25" fmla="*/ 0 h 123"/>
                  <a:gd name="T26" fmla="*/ 110 w 110"/>
                  <a:gd name="T27" fmla="*/ 0 h 123"/>
                  <a:gd name="T28" fmla="*/ 101 w 110"/>
                  <a:gd name="T29" fmla="*/ 20 h 123"/>
                  <a:gd name="T30" fmla="*/ 89 w 110"/>
                  <a:gd name="T31" fmla="*/ 42 h 123"/>
                  <a:gd name="T32" fmla="*/ 80 w 110"/>
                  <a:gd name="T33" fmla="*/ 68 h 123"/>
                  <a:gd name="T34" fmla="*/ 66 w 110"/>
                  <a:gd name="T35" fmla="*/ 102 h 123"/>
                  <a:gd name="T36" fmla="*/ 62 w 110"/>
                  <a:gd name="T37" fmla="*/ 105 h 123"/>
                  <a:gd name="T38" fmla="*/ 58 w 110"/>
                  <a:gd name="T39" fmla="*/ 103 h 123"/>
                  <a:gd name="T40" fmla="*/ 53 w 110"/>
                  <a:gd name="T41" fmla="*/ 106 h 123"/>
                  <a:gd name="T42" fmla="*/ 51 w 110"/>
                  <a:gd name="T43" fmla="*/ 116 h 123"/>
                  <a:gd name="T44" fmla="*/ 48 w 110"/>
                  <a:gd name="T45" fmla="*/ 123 h 123"/>
                  <a:gd name="T46" fmla="*/ 39 w 110"/>
                  <a:gd name="T47" fmla="*/ 11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10" h="123">
                    <a:moveTo>
                      <a:pt x="39" y="110"/>
                    </a:moveTo>
                    <a:lnTo>
                      <a:pt x="26" y="92"/>
                    </a:lnTo>
                    <a:lnTo>
                      <a:pt x="18" y="78"/>
                    </a:lnTo>
                    <a:lnTo>
                      <a:pt x="8" y="65"/>
                    </a:lnTo>
                    <a:lnTo>
                      <a:pt x="0" y="52"/>
                    </a:lnTo>
                    <a:lnTo>
                      <a:pt x="12" y="31"/>
                    </a:lnTo>
                    <a:lnTo>
                      <a:pt x="20" y="15"/>
                    </a:lnTo>
                    <a:lnTo>
                      <a:pt x="27" y="0"/>
                    </a:lnTo>
                    <a:lnTo>
                      <a:pt x="40" y="0"/>
                    </a:lnTo>
                    <a:lnTo>
                      <a:pt x="54" y="0"/>
                    </a:lnTo>
                    <a:lnTo>
                      <a:pt x="69" y="0"/>
                    </a:lnTo>
                    <a:lnTo>
                      <a:pt x="81" y="0"/>
                    </a:lnTo>
                    <a:lnTo>
                      <a:pt x="96" y="0"/>
                    </a:lnTo>
                    <a:lnTo>
                      <a:pt x="110" y="0"/>
                    </a:lnTo>
                    <a:lnTo>
                      <a:pt x="101" y="20"/>
                    </a:lnTo>
                    <a:lnTo>
                      <a:pt x="89" y="42"/>
                    </a:lnTo>
                    <a:lnTo>
                      <a:pt x="80" y="68"/>
                    </a:lnTo>
                    <a:lnTo>
                      <a:pt x="66" y="102"/>
                    </a:lnTo>
                    <a:lnTo>
                      <a:pt x="62" y="105"/>
                    </a:lnTo>
                    <a:lnTo>
                      <a:pt x="58" y="103"/>
                    </a:lnTo>
                    <a:lnTo>
                      <a:pt x="53" y="106"/>
                    </a:lnTo>
                    <a:lnTo>
                      <a:pt x="51" y="116"/>
                    </a:lnTo>
                    <a:lnTo>
                      <a:pt x="48" y="123"/>
                    </a:lnTo>
                    <a:lnTo>
                      <a:pt x="39" y="1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2" name="Freeform 19"/>
              <p:cNvSpPr>
                <a:spLocks/>
              </p:cNvSpPr>
              <p:nvPr/>
            </p:nvSpPr>
            <p:spPr bwMode="auto">
              <a:xfrm>
                <a:off x="826" y="1107"/>
                <a:ext cx="142" cy="72"/>
              </a:xfrm>
              <a:custGeom>
                <a:avLst/>
                <a:gdLst>
                  <a:gd name="T0" fmla="*/ 84 w 142"/>
                  <a:gd name="T1" fmla="*/ 72 h 72"/>
                  <a:gd name="T2" fmla="*/ 70 w 142"/>
                  <a:gd name="T3" fmla="*/ 72 h 72"/>
                  <a:gd name="T4" fmla="*/ 57 w 142"/>
                  <a:gd name="T5" fmla="*/ 72 h 72"/>
                  <a:gd name="T6" fmla="*/ 43 w 142"/>
                  <a:gd name="T7" fmla="*/ 72 h 72"/>
                  <a:gd name="T8" fmla="*/ 27 w 142"/>
                  <a:gd name="T9" fmla="*/ 72 h 72"/>
                  <a:gd name="T10" fmla="*/ 11 w 142"/>
                  <a:gd name="T11" fmla="*/ 72 h 72"/>
                  <a:gd name="T12" fmla="*/ 0 w 142"/>
                  <a:gd name="T13" fmla="*/ 72 h 72"/>
                  <a:gd name="T14" fmla="*/ 0 w 142"/>
                  <a:gd name="T15" fmla="*/ 66 h 72"/>
                  <a:gd name="T16" fmla="*/ 5 w 142"/>
                  <a:gd name="T17" fmla="*/ 56 h 72"/>
                  <a:gd name="T18" fmla="*/ 10 w 142"/>
                  <a:gd name="T19" fmla="*/ 51 h 72"/>
                  <a:gd name="T20" fmla="*/ 15 w 142"/>
                  <a:gd name="T21" fmla="*/ 48 h 72"/>
                  <a:gd name="T22" fmla="*/ 15 w 142"/>
                  <a:gd name="T23" fmla="*/ 45 h 72"/>
                  <a:gd name="T24" fmla="*/ 24 w 142"/>
                  <a:gd name="T25" fmla="*/ 32 h 72"/>
                  <a:gd name="T26" fmla="*/ 46 w 142"/>
                  <a:gd name="T27" fmla="*/ 0 h 72"/>
                  <a:gd name="T28" fmla="*/ 54 w 142"/>
                  <a:gd name="T29" fmla="*/ 0 h 72"/>
                  <a:gd name="T30" fmla="*/ 57 w 142"/>
                  <a:gd name="T31" fmla="*/ 2 h 72"/>
                  <a:gd name="T32" fmla="*/ 56 w 142"/>
                  <a:gd name="T33" fmla="*/ 10 h 72"/>
                  <a:gd name="T34" fmla="*/ 61 w 142"/>
                  <a:gd name="T35" fmla="*/ 10 h 72"/>
                  <a:gd name="T36" fmla="*/ 69 w 142"/>
                  <a:gd name="T37" fmla="*/ 8 h 72"/>
                  <a:gd name="T38" fmla="*/ 75 w 142"/>
                  <a:gd name="T39" fmla="*/ 8 h 72"/>
                  <a:gd name="T40" fmla="*/ 77 w 142"/>
                  <a:gd name="T41" fmla="*/ 10 h 72"/>
                  <a:gd name="T42" fmla="*/ 84 w 142"/>
                  <a:gd name="T43" fmla="*/ 8 h 72"/>
                  <a:gd name="T44" fmla="*/ 91 w 142"/>
                  <a:gd name="T45" fmla="*/ 8 h 72"/>
                  <a:gd name="T46" fmla="*/ 102 w 142"/>
                  <a:gd name="T47" fmla="*/ 5 h 72"/>
                  <a:gd name="T48" fmla="*/ 110 w 142"/>
                  <a:gd name="T49" fmla="*/ 3 h 72"/>
                  <a:gd name="T50" fmla="*/ 126 w 142"/>
                  <a:gd name="T51" fmla="*/ 3 h 72"/>
                  <a:gd name="T52" fmla="*/ 138 w 142"/>
                  <a:gd name="T53" fmla="*/ 3 h 72"/>
                  <a:gd name="T54" fmla="*/ 138 w 142"/>
                  <a:gd name="T55" fmla="*/ 6 h 72"/>
                  <a:gd name="T56" fmla="*/ 142 w 142"/>
                  <a:gd name="T57" fmla="*/ 6 h 72"/>
                  <a:gd name="T58" fmla="*/ 140 w 142"/>
                  <a:gd name="T59" fmla="*/ 10 h 72"/>
                  <a:gd name="T60" fmla="*/ 127 w 142"/>
                  <a:gd name="T61" fmla="*/ 22 h 72"/>
                  <a:gd name="T62" fmla="*/ 119 w 142"/>
                  <a:gd name="T63" fmla="*/ 29 h 72"/>
                  <a:gd name="T64" fmla="*/ 118 w 142"/>
                  <a:gd name="T65" fmla="*/ 32 h 72"/>
                  <a:gd name="T66" fmla="*/ 121 w 142"/>
                  <a:gd name="T67" fmla="*/ 34 h 72"/>
                  <a:gd name="T68" fmla="*/ 116 w 142"/>
                  <a:gd name="T69" fmla="*/ 40 h 72"/>
                  <a:gd name="T70" fmla="*/ 107 w 142"/>
                  <a:gd name="T71" fmla="*/ 56 h 72"/>
                  <a:gd name="T72" fmla="*/ 99 w 142"/>
                  <a:gd name="T73" fmla="*/ 72 h 72"/>
                  <a:gd name="T74" fmla="*/ 84 w 142"/>
                  <a:gd name="T75" fmla="*/ 72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2" h="72">
                    <a:moveTo>
                      <a:pt x="84" y="72"/>
                    </a:moveTo>
                    <a:lnTo>
                      <a:pt x="70" y="72"/>
                    </a:lnTo>
                    <a:lnTo>
                      <a:pt x="57" y="72"/>
                    </a:lnTo>
                    <a:lnTo>
                      <a:pt x="43" y="72"/>
                    </a:lnTo>
                    <a:lnTo>
                      <a:pt x="27" y="72"/>
                    </a:lnTo>
                    <a:lnTo>
                      <a:pt x="11" y="72"/>
                    </a:lnTo>
                    <a:lnTo>
                      <a:pt x="0" y="72"/>
                    </a:lnTo>
                    <a:lnTo>
                      <a:pt x="0" y="66"/>
                    </a:lnTo>
                    <a:lnTo>
                      <a:pt x="5" y="56"/>
                    </a:lnTo>
                    <a:lnTo>
                      <a:pt x="10" y="51"/>
                    </a:lnTo>
                    <a:lnTo>
                      <a:pt x="15" y="48"/>
                    </a:lnTo>
                    <a:lnTo>
                      <a:pt x="15" y="45"/>
                    </a:lnTo>
                    <a:lnTo>
                      <a:pt x="24" y="32"/>
                    </a:lnTo>
                    <a:lnTo>
                      <a:pt x="46" y="0"/>
                    </a:lnTo>
                    <a:lnTo>
                      <a:pt x="54" y="0"/>
                    </a:lnTo>
                    <a:lnTo>
                      <a:pt x="57" y="2"/>
                    </a:lnTo>
                    <a:lnTo>
                      <a:pt x="56" y="10"/>
                    </a:lnTo>
                    <a:lnTo>
                      <a:pt x="61" y="10"/>
                    </a:lnTo>
                    <a:lnTo>
                      <a:pt x="69" y="8"/>
                    </a:lnTo>
                    <a:lnTo>
                      <a:pt x="75" y="8"/>
                    </a:lnTo>
                    <a:lnTo>
                      <a:pt x="77" y="10"/>
                    </a:lnTo>
                    <a:lnTo>
                      <a:pt x="84" y="8"/>
                    </a:lnTo>
                    <a:lnTo>
                      <a:pt x="91" y="8"/>
                    </a:lnTo>
                    <a:lnTo>
                      <a:pt x="102" y="5"/>
                    </a:lnTo>
                    <a:lnTo>
                      <a:pt x="110" y="3"/>
                    </a:lnTo>
                    <a:lnTo>
                      <a:pt x="126" y="3"/>
                    </a:lnTo>
                    <a:lnTo>
                      <a:pt x="138" y="3"/>
                    </a:lnTo>
                    <a:lnTo>
                      <a:pt x="138" y="6"/>
                    </a:lnTo>
                    <a:lnTo>
                      <a:pt x="142" y="6"/>
                    </a:lnTo>
                    <a:lnTo>
                      <a:pt x="140" y="10"/>
                    </a:lnTo>
                    <a:lnTo>
                      <a:pt x="127" y="22"/>
                    </a:lnTo>
                    <a:lnTo>
                      <a:pt x="119" y="29"/>
                    </a:lnTo>
                    <a:lnTo>
                      <a:pt x="118" y="32"/>
                    </a:lnTo>
                    <a:lnTo>
                      <a:pt x="121" y="34"/>
                    </a:lnTo>
                    <a:lnTo>
                      <a:pt x="116" y="40"/>
                    </a:lnTo>
                    <a:lnTo>
                      <a:pt x="107" y="56"/>
                    </a:lnTo>
                    <a:lnTo>
                      <a:pt x="99" y="72"/>
                    </a:lnTo>
                    <a:lnTo>
                      <a:pt x="84"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3" name="Freeform 20"/>
              <p:cNvSpPr>
                <a:spLocks/>
              </p:cNvSpPr>
              <p:nvPr/>
            </p:nvSpPr>
            <p:spPr bwMode="auto">
              <a:xfrm>
                <a:off x="925" y="1059"/>
                <a:ext cx="106" cy="120"/>
              </a:xfrm>
              <a:custGeom>
                <a:avLst/>
                <a:gdLst>
                  <a:gd name="T0" fmla="*/ 12 w 106"/>
                  <a:gd name="T1" fmla="*/ 120 h 120"/>
                  <a:gd name="T2" fmla="*/ 27 w 106"/>
                  <a:gd name="T3" fmla="*/ 120 h 120"/>
                  <a:gd name="T4" fmla="*/ 84 w 106"/>
                  <a:gd name="T5" fmla="*/ 120 h 120"/>
                  <a:gd name="T6" fmla="*/ 95 w 106"/>
                  <a:gd name="T7" fmla="*/ 98 h 120"/>
                  <a:gd name="T8" fmla="*/ 106 w 106"/>
                  <a:gd name="T9" fmla="*/ 77 h 120"/>
                  <a:gd name="T10" fmla="*/ 103 w 106"/>
                  <a:gd name="T11" fmla="*/ 72 h 120"/>
                  <a:gd name="T12" fmla="*/ 101 w 106"/>
                  <a:gd name="T13" fmla="*/ 74 h 120"/>
                  <a:gd name="T14" fmla="*/ 100 w 106"/>
                  <a:gd name="T15" fmla="*/ 75 h 120"/>
                  <a:gd name="T16" fmla="*/ 90 w 106"/>
                  <a:gd name="T17" fmla="*/ 75 h 120"/>
                  <a:gd name="T18" fmla="*/ 87 w 106"/>
                  <a:gd name="T19" fmla="*/ 77 h 120"/>
                  <a:gd name="T20" fmla="*/ 82 w 106"/>
                  <a:gd name="T21" fmla="*/ 77 h 120"/>
                  <a:gd name="T22" fmla="*/ 79 w 106"/>
                  <a:gd name="T23" fmla="*/ 79 h 120"/>
                  <a:gd name="T24" fmla="*/ 78 w 106"/>
                  <a:gd name="T25" fmla="*/ 77 h 120"/>
                  <a:gd name="T26" fmla="*/ 79 w 106"/>
                  <a:gd name="T27" fmla="*/ 72 h 120"/>
                  <a:gd name="T28" fmla="*/ 76 w 106"/>
                  <a:gd name="T29" fmla="*/ 70 h 120"/>
                  <a:gd name="T30" fmla="*/ 78 w 106"/>
                  <a:gd name="T31" fmla="*/ 67 h 120"/>
                  <a:gd name="T32" fmla="*/ 76 w 106"/>
                  <a:gd name="T33" fmla="*/ 62 h 120"/>
                  <a:gd name="T34" fmla="*/ 78 w 106"/>
                  <a:gd name="T35" fmla="*/ 58 h 120"/>
                  <a:gd name="T36" fmla="*/ 76 w 106"/>
                  <a:gd name="T37" fmla="*/ 56 h 120"/>
                  <a:gd name="T38" fmla="*/ 70 w 106"/>
                  <a:gd name="T39" fmla="*/ 59 h 120"/>
                  <a:gd name="T40" fmla="*/ 68 w 106"/>
                  <a:gd name="T41" fmla="*/ 58 h 120"/>
                  <a:gd name="T42" fmla="*/ 70 w 106"/>
                  <a:gd name="T43" fmla="*/ 56 h 120"/>
                  <a:gd name="T44" fmla="*/ 70 w 106"/>
                  <a:gd name="T45" fmla="*/ 54 h 120"/>
                  <a:gd name="T46" fmla="*/ 73 w 106"/>
                  <a:gd name="T47" fmla="*/ 53 h 120"/>
                  <a:gd name="T48" fmla="*/ 74 w 106"/>
                  <a:gd name="T49" fmla="*/ 48 h 120"/>
                  <a:gd name="T50" fmla="*/ 74 w 106"/>
                  <a:gd name="T51" fmla="*/ 48 h 120"/>
                  <a:gd name="T52" fmla="*/ 81 w 106"/>
                  <a:gd name="T53" fmla="*/ 40 h 120"/>
                  <a:gd name="T54" fmla="*/ 76 w 106"/>
                  <a:gd name="T55" fmla="*/ 38 h 120"/>
                  <a:gd name="T56" fmla="*/ 73 w 106"/>
                  <a:gd name="T57" fmla="*/ 29 h 120"/>
                  <a:gd name="T58" fmla="*/ 70 w 106"/>
                  <a:gd name="T59" fmla="*/ 27 h 120"/>
                  <a:gd name="T60" fmla="*/ 71 w 106"/>
                  <a:gd name="T61" fmla="*/ 25 h 120"/>
                  <a:gd name="T62" fmla="*/ 71 w 106"/>
                  <a:gd name="T63" fmla="*/ 24 h 120"/>
                  <a:gd name="T64" fmla="*/ 73 w 106"/>
                  <a:gd name="T65" fmla="*/ 24 h 120"/>
                  <a:gd name="T66" fmla="*/ 73 w 106"/>
                  <a:gd name="T67" fmla="*/ 22 h 120"/>
                  <a:gd name="T68" fmla="*/ 71 w 106"/>
                  <a:gd name="T69" fmla="*/ 17 h 120"/>
                  <a:gd name="T70" fmla="*/ 81 w 106"/>
                  <a:gd name="T71" fmla="*/ 0 h 120"/>
                  <a:gd name="T72" fmla="*/ 68 w 106"/>
                  <a:gd name="T73" fmla="*/ 0 h 120"/>
                  <a:gd name="T74" fmla="*/ 59 w 106"/>
                  <a:gd name="T75" fmla="*/ 14 h 120"/>
                  <a:gd name="T76" fmla="*/ 51 w 106"/>
                  <a:gd name="T77" fmla="*/ 29 h 120"/>
                  <a:gd name="T78" fmla="*/ 43 w 106"/>
                  <a:gd name="T79" fmla="*/ 43 h 120"/>
                  <a:gd name="T80" fmla="*/ 41 w 106"/>
                  <a:gd name="T81" fmla="*/ 48 h 120"/>
                  <a:gd name="T82" fmla="*/ 39 w 106"/>
                  <a:gd name="T83" fmla="*/ 51 h 120"/>
                  <a:gd name="T84" fmla="*/ 39 w 106"/>
                  <a:gd name="T85" fmla="*/ 54 h 120"/>
                  <a:gd name="T86" fmla="*/ 43 w 106"/>
                  <a:gd name="T87" fmla="*/ 54 h 120"/>
                  <a:gd name="T88" fmla="*/ 41 w 106"/>
                  <a:gd name="T89" fmla="*/ 58 h 120"/>
                  <a:gd name="T90" fmla="*/ 28 w 106"/>
                  <a:gd name="T91" fmla="*/ 70 h 120"/>
                  <a:gd name="T92" fmla="*/ 20 w 106"/>
                  <a:gd name="T93" fmla="*/ 77 h 120"/>
                  <a:gd name="T94" fmla="*/ 19 w 106"/>
                  <a:gd name="T95" fmla="*/ 80 h 120"/>
                  <a:gd name="T96" fmla="*/ 22 w 106"/>
                  <a:gd name="T97" fmla="*/ 82 h 120"/>
                  <a:gd name="T98" fmla="*/ 17 w 106"/>
                  <a:gd name="T99" fmla="*/ 88 h 120"/>
                  <a:gd name="T100" fmla="*/ 8 w 106"/>
                  <a:gd name="T101" fmla="*/ 104 h 120"/>
                  <a:gd name="T102" fmla="*/ 0 w 106"/>
                  <a:gd name="T103" fmla="*/ 120 h 120"/>
                  <a:gd name="T104" fmla="*/ 12 w 106"/>
                  <a:gd name="T105" fmla="*/ 12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6" h="120">
                    <a:moveTo>
                      <a:pt x="12" y="120"/>
                    </a:moveTo>
                    <a:lnTo>
                      <a:pt x="27" y="120"/>
                    </a:lnTo>
                    <a:lnTo>
                      <a:pt x="84" y="120"/>
                    </a:lnTo>
                    <a:lnTo>
                      <a:pt x="95" y="98"/>
                    </a:lnTo>
                    <a:lnTo>
                      <a:pt x="106" y="77"/>
                    </a:lnTo>
                    <a:lnTo>
                      <a:pt x="103" y="72"/>
                    </a:lnTo>
                    <a:lnTo>
                      <a:pt x="101" y="74"/>
                    </a:lnTo>
                    <a:lnTo>
                      <a:pt x="100" y="75"/>
                    </a:lnTo>
                    <a:lnTo>
                      <a:pt x="90" y="75"/>
                    </a:lnTo>
                    <a:lnTo>
                      <a:pt x="87" y="77"/>
                    </a:lnTo>
                    <a:lnTo>
                      <a:pt x="82" y="77"/>
                    </a:lnTo>
                    <a:lnTo>
                      <a:pt x="79" y="79"/>
                    </a:lnTo>
                    <a:lnTo>
                      <a:pt x="78" y="77"/>
                    </a:lnTo>
                    <a:lnTo>
                      <a:pt x="79" y="72"/>
                    </a:lnTo>
                    <a:lnTo>
                      <a:pt x="76" y="70"/>
                    </a:lnTo>
                    <a:lnTo>
                      <a:pt x="78" y="67"/>
                    </a:lnTo>
                    <a:lnTo>
                      <a:pt x="76" y="62"/>
                    </a:lnTo>
                    <a:lnTo>
                      <a:pt x="78" y="58"/>
                    </a:lnTo>
                    <a:lnTo>
                      <a:pt x="76" y="56"/>
                    </a:lnTo>
                    <a:lnTo>
                      <a:pt x="70" y="59"/>
                    </a:lnTo>
                    <a:lnTo>
                      <a:pt x="68" y="58"/>
                    </a:lnTo>
                    <a:lnTo>
                      <a:pt x="70" y="56"/>
                    </a:lnTo>
                    <a:lnTo>
                      <a:pt x="70" y="54"/>
                    </a:lnTo>
                    <a:lnTo>
                      <a:pt x="73" y="53"/>
                    </a:lnTo>
                    <a:lnTo>
                      <a:pt x="74" y="48"/>
                    </a:lnTo>
                    <a:lnTo>
                      <a:pt x="74" y="48"/>
                    </a:lnTo>
                    <a:lnTo>
                      <a:pt x="81" y="40"/>
                    </a:lnTo>
                    <a:lnTo>
                      <a:pt x="76" y="38"/>
                    </a:lnTo>
                    <a:lnTo>
                      <a:pt x="73" y="29"/>
                    </a:lnTo>
                    <a:lnTo>
                      <a:pt x="70" y="27"/>
                    </a:lnTo>
                    <a:lnTo>
                      <a:pt x="71" y="25"/>
                    </a:lnTo>
                    <a:lnTo>
                      <a:pt x="71" y="24"/>
                    </a:lnTo>
                    <a:lnTo>
                      <a:pt x="73" y="24"/>
                    </a:lnTo>
                    <a:lnTo>
                      <a:pt x="73" y="22"/>
                    </a:lnTo>
                    <a:lnTo>
                      <a:pt x="71" y="17"/>
                    </a:lnTo>
                    <a:lnTo>
                      <a:pt x="81" y="0"/>
                    </a:lnTo>
                    <a:lnTo>
                      <a:pt x="68" y="0"/>
                    </a:lnTo>
                    <a:lnTo>
                      <a:pt x="59" y="14"/>
                    </a:lnTo>
                    <a:lnTo>
                      <a:pt x="51" y="29"/>
                    </a:lnTo>
                    <a:lnTo>
                      <a:pt x="43" y="43"/>
                    </a:lnTo>
                    <a:lnTo>
                      <a:pt x="41" y="48"/>
                    </a:lnTo>
                    <a:lnTo>
                      <a:pt x="39" y="51"/>
                    </a:lnTo>
                    <a:lnTo>
                      <a:pt x="39" y="54"/>
                    </a:lnTo>
                    <a:lnTo>
                      <a:pt x="43" y="54"/>
                    </a:lnTo>
                    <a:lnTo>
                      <a:pt x="41" y="58"/>
                    </a:lnTo>
                    <a:lnTo>
                      <a:pt x="28" y="70"/>
                    </a:lnTo>
                    <a:lnTo>
                      <a:pt x="20" y="77"/>
                    </a:lnTo>
                    <a:lnTo>
                      <a:pt x="19" y="80"/>
                    </a:lnTo>
                    <a:lnTo>
                      <a:pt x="22" y="82"/>
                    </a:lnTo>
                    <a:lnTo>
                      <a:pt x="17" y="88"/>
                    </a:lnTo>
                    <a:lnTo>
                      <a:pt x="8" y="104"/>
                    </a:lnTo>
                    <a:lnTo>
                      <a:pt x="0" y="120"/>
                    </a:lnTo>
                    <a:lnTo>
                      <a:pt x="12" y="12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4" name="Freeform 21"/>
              <p:cNvSpPr>
                <a:spLocks/>
              </p:cNvSpPr>
              <p:nvPr/>
            </p:nvSpPr>
            <p:spPr bwMode="auto">
              <a:xfrm>
                <a:off x="872" y="1059"/>
                <a:ext cx="121" cy="58"/>
              </a:xfrm>
              <a:custGeom>
                <a:avLst/>
                <a:gdLst>
                  <a:gd name="T0" fmla="*/ 61 w 121"/>
                  <a:gd name="T1" fmla="*/ 0 h 58"/>
                  <a:gd name="T2" fmla="*/ 70 w 121"/>
                  <a:gd name="T3" fmla="*/ 0 h 58"/>
                  <a:gd name="T4" fmla="*/ 86 w 121"/>
                  <a:gd name="T5" fmla="*/ 0 h 58"/>
                  <a:gd name="T6" fmla="*/ 105 w 121"/>
                  <a:gd name="T7" fmla="*/ 0 h 58"/>
                  <a:gd name="T8" fmla="*/ 121 w 121"/>
                  <a:gd name="T9" fmla="*/ 0 h 58"/>
                  <a:gd name="T10" fmla="*/ 112 w 121"/>
                  <a:gd name="T11" fmla="*/ 14 h 58"/>
                  <a:gd name="T12" fmla="*/ 104 w 121"/>
                  <a:gd name="T13" fmla="*/ 29 h 58"/>
                  <a:gd name="T14" fmla="*/ 96 w 121"/>
                  <a:gd name="T15" fmla="*/ 43 h 58"/>
                  <a:gd name="T16" fmla="*/ 94 w 121"/>
                  <a:gd name="T17" fmla="*/ 48 h 58"/>
                  <a:gd name="T18" fmla="*/ 92 w 121"/>
                  <a:gd name="T19" fmla="*/ 51 h 58"/>
                  <a:gd name="T20" fmla="*/ 80 w 121"/>
                  <a:gd name="T21" fmla="*/ 51 h 58"/>
                  <a:gd name="T22" fmla="*/ 64 w 121"/>
                  <a:gd name="T23" fmla="*/ 51 h 58"/>
                  <a:gd name="T24" fmla="*/ 56 w 121"/>
                  <a:gd name="T25" fmla="*/ 53 h 58"/>
                  <a:gd name="T26" fmla="*/ 45 w 121"/>
                  <a:gd name="T27" fmla="*/ 56 h 58"/>
                  <a:gd name="T28" fmla="*/ 38 w 121"/>
                  <a:gd name="T29" fmla="*/ 56 h 58"/>
                  <a:gd name="T30" fmla="*/ 31 w 121"/>
                  <a:gd name="T31" fmla="*/ 58 h 58"/>
                  <a:gd name="T32" fmla="*/ 29 w 121"/>
                  <a:gd name="T33" fmla="*/ 56 h 58"/>
                  <a:gd name="T34" fmla="*/ 23 w 121"/>
                  <a:gd name="T35" fmla="*/ 56 h 58"/>
                  <a:gd name="T36" fmla="*/ 15 w 121"/>
                  <a:gd name="T37" fmla="*/ 58 h 58"/>
                  <a:gd name="T38" fmla="*/ 10 w 121"/>
                  <a:gd name="T39" fmla="*/ 58 h 58"/>
                  <a:gd name="T40" fmla="*/ 11 w 121"/>
                  <a:gd name="T41" fmla="*/ 50 h 58"/>
                  <a:gd name="T42" fmla="*/ 8 w 121"/>
                  <a:gd name="T43" fmla="*/ 48 h 58"/>
                  <a:gd name="T44" fmla="*/ 7 w 121"/>
                  <a:gd name="T45" fmla="*/ 45 h 58"/>
                  <a:gd name="T46" fmla="*/ 0 w 121"/>
                  <a:gd name="T47" fmla="*/ 45 h 58"/>
                  <a:gd name="T48" fmla="*/ 4 w 121"/>
                  <a:gd name="T49" fmla="*/ 40 h 58"/>
                  <a:gd name="T50" fmla="*/ 2 w 121"/>
                  <a:gd name="T51" fmla="*/ 43 h 58"/>
                  <a:gd name="T52" fmla="*/ 4 w 121"/>
                  <a:gd name="T53" fmla="*/ 42 h 58"/>
                  <a:gd name="T54" fmla="*/ 7 w 121"/>
                  <a:gd name="T55" fmla="*/ 38 h 58"/>
                  <a:gd name="T56" fmla="*/ 5 w 121"/>
                  <a:gd name="T57" fmla="*/ 37 h 58"/>
                  <a:gd name="T58" fmla="*/ 8 w 121"/>
                  <a:gd name="T59" fmla="*/ 33 h 58"/>
                  <a:gd name="T60" fmla="*/ 8 w 121"/>
                  <a:gd name="T61" fmla="*/ 32 h 58"/>
                  <a:gd name="T62" fmla="*/ 5 w 121"/>
                  <a:gd name="T63" fmla="*/ 33 h 58"/>
                  <a:gd name="T64" fmla="*/ 10 w 121"/>
                  <a:gd name="T65" fmla="*/ 24 h 58"/>
                  <a:gd name="T66" fmla="*/ 10 w 121"/>
                  <a:gd name="T67" fmla="*/ 16 h 58"/>
                  <a:gd name="T68" fmla="*/ 13 w 121"/>
                  <a:gd name="T69" fmla="*/ 11 h 58"/>
                  <a:gd name="T70" fmla="*/ 15 w 121"/>
                  <a:gd name="T71" fmla="*/ 9 h 58"/>
                  <a:gd name="T72" fmla="*/ 23 w 121"/>
                  <a:gd name="T73" fmla="*/ 13 h 58"/>
                  <a:gd name="T74" fmla="*/ 37 w 121"/>
                  <a:gd name="T75" fmla="*/ 14 h 58"/>
                  <a:gd name="T76" fmla="*/ 35 w 121"/>
                  <a:gd name="T77" fmla="*/ 17 h 58"/>
                  <a:gd name="T78" fmla="*/ 26 w 121"/>
                  <a:gd name="T79" fmla="*/ 24 h 58"/>
                  <a:gd name="T80" fmla="*/ 24 w 121"/>
                  <a:gd name="T81" fmla="*/ 27 h 58"/>
                  <a:gd name="T82" fmla="*/ 27 w 121"/>
                  <a:gd name="T83" fmla="*/ 27 h 58"/>
                  <a:gd name="T84" fmla="*/ 27 w 121"/>
                  <a:gd name="T85" fmla="*/ 25 h 58"/>
                  <a:gd name="T86" fmla="*/ 35 w 121"/>
                  <a:gd name="T87" fmla="*/ 19 h 58"/>
                  <a:gd name="T88" fmla="*/ 38 w 121"/>
                  <a:gd name="T89" fmla="*/ 19 h 58"/>
                  <a:gd name="T90" fmla="*/ 38 w 121"/>
                  <a:gd name="T91" fmla="*/ 21 h 58"/>
                  <a:gd name="T92" fmla="*/ 40 w 121"/>
                  <a:gd name="T93" fmla="*/ 17 h 58"/>
                  <a:gd name="T94" fmla="*/ 43 w 121"/>
                  <a:gd name="T95" fmla="*/ 11 h 58"/>
                  <a:gd name="T96" fmla="*/ 42 w 121"/>
                  <a:gd name="T97" fmla="*/ 8 h 58"/>
                  <a:gd name="T98" fmla="*/ 45 w 121"/>
                  <a:gd name="T99" fmla="*/ 6 h 58"/>
                  <a:gd name="T100" fmla="*/ 46 w 121"/>
                  <a:gd name="T101" fmla="*/ 5 h 58"/>
                  <a:gd name="T102" fmla="*/ 48 w 121"/>
                  <a:gd name="T103" fmla="*/ 5 h 58"/>
                  <a:gd name="T104" fmla="*/ 45 w 121"/>
                  <a:gd name="T105" fmla="*/ 3 h 58"/>
                  <a:gd name="T106" fmla="*/ 45 w 121"/>
                  <a:gd name="T107" fmla="*/ 0 h 58"/>
                  <a:gd name="T108" fmla="*/ 61 w 121"/>
                  <a:gd name="T109"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1" h="58">
                    <a:moveTo>
                      <a:pt x="61" y="0"/>
                    </a:moveTo>
                    <a:lnTo>
                      <a:pt x="70" y="0"/>
                    </a:lnTo>
                    <a:lnTo>
                      <a:pt x="86" y="0"/>
                    </a:lnTo>
                    <a:lnTo>
                      <a:pt x="105" y="0"/>
                    </a:lnTo>
                    <a:lnTo>
                      <a:pt x="121" y="0"/>
                    </a:lnTo>
                    <a:lnTo>
                      <a:pt x="112" y="14"/>
                    </a:lnTo>
                    <a:lnTo>
                      <a:pt x="104" y="29"/>
                    </a:lnTo>
                    <a:lnTo>
                      <a:pt x="96" y="43"/>
                    </a:lnTo>
                    <a:lnTo>
                      <a:pt x="94" y="48"/>
                    </a:lnTo>
                    <a:lnTo>
                      <a:pt x="92" y="51"/>
                    </a:lnTo>
                    <a:lnTo>
                      <a:pt x="80" y="51"/>
                    </a:lnTo>
                    <a:lnTo>
                      <a:pt x="64" y="51"/>
                    </a:lnTo>
                    <a:lnTo>
                      <a:pt x="56" y="53"/>
                    </a:lnTo>
                    <a:lnTo>
                      <a:pt x="45" y="56"/>
                    </a:lnTo>
                    <a:lnTo>
                      <a:pt x="38" y="56"/>
                    </a:lnTo>
                    <a:lnTo>
                      <a:pt x="31" y="58"/>
                    </a:lnTo>
                    <a:lnTo>
                      <a:pt x="29" y="56"/>
                    </a:lnTo>
                    <a:lnTo>
                      <a:pt x="23" y="56"/>
                    </a:lnTo>
                    <a:lnTo>
                      <a:pt x="15" y="58"/>
                    </a:lnTo>
                    <a:lnTo>
                      <a:pt x="10" y="58"/>
                    </a:lnTo>
                    <a:lnTo>
                      <a:pt x="11" y="50"/>
                    </a:lnTo>
                    <a:lnTo>
                      <a:pt x="8" y="48"/>
                    </a:lnTo>
                    <a:lnTo>
                      <a:pt x="7" y="45"/>
                    </a:lnTo>
                    <a:lnTo>
                      <a:pt x="0" y="45"/>
                    </a:lnTo>
                    <a:lnTo>
                      <a:pt x="4" y="40"/>
                    </a:lnTo>
                    <a:lnTo>
                      <a:pt x="2" y="43"/>
                    </a:lnTo>
                    <a:lnTo>
                      <a:pt x="4" y="42"/>
                    </a:lnTo>
                    <a:lnTo>
                      <a:pt x="7" y="38"/>
                    </a:lnTo>
                    <a:lnTo>
                      <a:pt x="5" y="37"/>
                    </a:lnTo>
                    <a:lnTo>
                      <a:pt x="8" y="33"/>
                    </a:lnTo>
                    <a:lnTo>
                      <a:pt x="8" y="32"/>
                    </a:lnTo>
                    <a:lnTo>
                      <a:pt x="5" y="33"/>
                    </a:lnTo>
                    <a:lnTo>
                      <a:pt x="10" y="24"/>
                    </a:lnTo>
                    <a:lnTo>
                      <a:pt x="10" y="16"/>
                    </a:lnTo>
                    <a:lnTo>
                      <a:pt x="13" y="11"/>
                    </a:lnTo>
                    <a:lnTo>
                      <a:pt x="15" y="9"/>
                    </a:lnTo>
                    <a:lnTo>
                      <a:pt x="23" y="13"/>
                    </a:lnTo>
                    <a:lnTo>
                      <a:pt x="37" y="14"/>
                    </a:lnTo>
                    <a:lnTo>
                      <a:pt x="35" y="17"/>
                    </a:lnTo>
                    <a:lnTo>
                      <a:pt x="26" y="24"/>
                    </a:lnTo>
                    <a:lnTo>
                      <a:pt x="24" y="27"/>
                    </a:lnTo>
                    <a:lnTo>
                      <a:pt x="27" y="27"/>
                    </a:lnTo>
                    <a:lnTo>
                      <a:pt x="27" y="25"/>
                    </a:lnTo>
                    <a:lnTo>
                      <a:pt x="35" y="19"/>
                    </a:lnTo>
                    <a:lnTo>
                      <a:pt x="38" y="19"/>
                    </a:lnTo>
                    <a:lnTo>
                      <a:pt x="38" y="21"/>
                    </a:lnTo>
                    <a:lnTo>
                      <a:pt x="40" y="17"/>
                    </a:lnTo>
                    <a:lnTo>
                      <a:pt x="43" y="11"/>
                    </a:lnTo>
                    <a:lnTo>
                      <a:pt x="42" y="8"/>
                    </a:lnTo>
                    <a:lnTo>
                      <a:pt x="45" y="6"/>
                    </a:lnTo>
                    <a:lnTo>
                      <a:pt x="46" y="5"/>
                    </a:lnTo>
                    <a:lnTo>
                      <a:pt x="48" y="5"/>
                    </a:lnTo>
                    <a:lnTo>
                      <a:pt x="45" y="3"/>
                    </a:lnTo>
                    <a:lnTo>
                      <a:pt x="45" y="0"/>
                    </a:lnTo>
                    <a:lnTo>
                      <a:pt x="6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5" name="Freeform 22"/>
              <p:cNvSpPr>
                <a:spLocks/>
              </p:cNvSpPr>
              <p:nvPr/>
            </p:nvSpPr>
            <p:spPr bwMode="auto">
              <a:xfrm>
                <a:off x="993" y="1059"/>
                <a:ext cx="175" cy="79"/>
              </a:xfrm>
              <a:custGeom>
                <a:avLst/>
                <a:gdLst>
                  <a:gd name="T0" fmla="*/ 127 w 175"/>
                  <a:gd name="T1" fmla="*/ 69 h 79"/>
                  <a:gd name="T2" fmla="*/ 103 w 175"/>
                  <a:gd name="T3" fmla="*/ 69 h 79"/>
                  <a:gd name="T4" fmla="*/ 79 w 175"/>
                  <a:gd name="T5" fmla="*/ 69 h 79"/>
                  <a:gd name="T6" fmla="*/ 60 w 175"/>
                  <a:gd name="T7" fmla="*/ 69 h 79"/>
                  <a:gd name="T8" fmla="*/ 43 w 175"/>
                  <a:gd name="T9" fmla="*/ 69 h 79"/>
                  <a:gd name="T10" fmla="*/ 38 w 175"/>
                  <a:gd name="T11" fmla="*/ 77 h 79"/>
                  <a:gd name="T12" fmla="*/ 35 w 175"/>
                  <a:gd name="T13" fmla="*/ 72 h 79"/>
                  <a:gd name="T14" fmla="*/ 33 w 175"/>
                  <a:gd name="T15" fmla="*/ 74 h 79"/>
                  <a:gd name="T16" fmla="*/ 32 w 175"/>
                  <a:gd name="T17" fmla="*/ 75 h 79"/>
                  <a:gd name="T18" fmla="*/ 22 w 175"/>
                  <a:gd name="T19" fmla="*/ 75 h 79"/>
                  <a:gd name="T20" fmla="*/ 19 w 175"/>
                  <a:gd name="T21" fmla="*/ 77 h 79"/>
                  <a:gd name="T22" fmla="*/ 14 w 175"/>
                  <a:gd name="T23" fmla="*/ 77 h 79"/>
                  <a:gd name="T24" fmla="*/ 11 w 175"/>
                  <a:gd name="T25" fmla="*/ 79 h 79"/>
                  <a:gd name="T26" fmla="*/ 10 w 175"/>
                  <a:gd name="T27" fmla="*/ 77 h 79"/>
                  <a:gd name="T28" fmla="*/ 11 w 175"/>
                  <a:gd name="T29" fmla="*/ 72 h 79"/>
                  <a:gd name="T30" fmla="*/ 8 w 175"/>
                  <a:gd name="T31" fmla="*/ 70 h 79"/>
                  <a:gd name="T32" fmla="*/ 10 w 175"/>
                  <a:gd name="T33" fmla="*/ 67 h 79"/>
                  <a:gd name="T34" fmla="*/ 8 w 175"/>
                  <a:gd name="T35" fmla="*/ 62 h 79"/>
                  <a:gd name="T36" fmla="*/ 10 w 175"/>
                  <a:gd name="T37" fmla="*/ 58 h 79"/>
                  <a:gd name="T38" fmla="*/ 8 w 175"/>
                  <a:gd name="T39" fmla="*/ 56 h 79"/>
                  <a:gd name="T40" fmla="*/ 2 w 175"/>
                  <a:gd name="T41" fmla="*/ 59 h 79"/>
                  <a:gd name="T42" fmla="*/ 0 w 175"/>
                  <a:gd name="T43" fmla="*/ 58 h 79"/>
                  <a:gd name="T44" fmla="*/ 2 w 175"/>
                  <a:gd name="T45" fmla="*/ 56 h 79"/>
                  <a:gd name="T46" fmla="*/ 2 w 175"/>
                  <a:gd name="T47" fmla="*/ 54 h 79"/>
                  <a:gd name="T48" fmla="*/ 5 w 175"/>
                  <a:gd name="T49" fmla="*/ 53 h 79"/>
                  <a:gd name="T50" fmla="*/ 6 w 175"/>
                  <a:gd name="T51" fmla="*/ 48 h 79"/>
                  <a:gd name="T52" fmla="*/ 6 w 175"/>
                  <a:gd name="T53" fmla="*/ 48 h 79"/>
                  <a:gd name="T54" fmla="*/ 13 w 175"/>
                  <a:gd name="T55" fmla="*/ 40 h 79"/>
                  <a:gd name="T56" fmla="*/ 8 w 175"/>
                  <a:gd name="T57" fmla="*/ 38 h 79"/>
                  <a:gd name="T58" fmla="*/ 5 w 175"/>
                  <a:gd name="T59" fmla="*/ 29 h 79"/>
                  <a:gd name="T60" fmla="*/ 2 w 175"/>
                  <a:gd name="T61" fmla="*/ 27 h 79"/>
                  <a:gd name="T62" fmla="*/ 3 w 175"/>
                  <a:gd name="T63" fmla="*/ 25 h 79"/>
                  <a:gd name="T64" fmla="*/ 3 w 175"/>
                  <a:gd name="T65" fmla="*/ 24 h 79"/>
                  <a:gd name="T66" fmla="*/ 5 w 175"/>
                  <a:gd name="T67" fmla="*/ 24 h 79"/>
                  <a:gd name="T68" fmla="*/ 5 w 175"/>
                  <a:gd name="T69" fmla="*/ 22 h 79"/>
                  <a:gd name="T70" fmla="*/ 3 w 175"/>
                  <a:gd name="T71" fmla="*/ 17 h 79"/>
                  <a:gd name="T72" fmla="*/ 13 w 175"/>
                  <a:gd name="T73" fmla="*/ 0 h 79"/>
                  <a:gd name="T74" fmla="*/ 25 w 175"/>
                  <a:gd name="T75" fmla="*/ 0 h 79"/>
                  <a:gd name="T76" fmla="*/ 40 w 175"/>
                  <a:gd name="T77" fmla="*/ 0 h 79"/>
                  <a:gd name="T78" fmla="*/ 57 w 175"/>
                  <a:gd name="T79" fmla="*/ 0 h 79"/>
                  <a:gd name="T80" fmla="*/ 76 w 175"/>
                  <a:gd name="T81" fmla="*/ 0 h 79"/>
                  <a:gd name="T82" fmla="*/ 94 w 175"/>
                  <a:gd name="T83" fmla="*/ 0 h 79"/>
                  <a:gd name="T84" fmla="*/ 114 w 175"/>
                  <a:gd name="T85" fmla="*/ 0 h 79"/>
                  <a:gd name="T86" fmla="*/ 135 w 175"/>
                  <a:gd name="T87" fmla="*/ 0 h 79"/>
                  <a:gd name="T88" fmla="*/ 159 w 175"/>
                  <a:gd name="T89" fmla="*/ 0 h 79"/>
                  <a:gd name="T90" fmla="*/ 175 w 175"/>
                  <a:gd name="T91" fmla="*/ 0 h 79"/>
                  <a:gd name="T92" fmla="*/ 160 w 175"/>
                  <a:gd name="T93" fmla="*/ 24 h 79"/>
                  <a:gd name="T94" fmla="*/ 138 w 175"/>
                  <a:gd name="T95" fmla="*/ 69 h 79"/>
                  <a:gd name="T96" fmla="*/ 127 w 175"/>
                  <a:gd name="T97" fmla="*/ 6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5" h="79">
                    <a:moveTo>
                      <a:pt x="127" y="69"/>
                    </a:moveTo>
                    <a:lnTo>
                      <a:pt x="103" y="69"/>
                    </a:lnTo>
                    <a:lnTo>
                      <a:pt x="79" y="69"/>
                    </a:lnTo>
                    <a:lnTo>
                      <a:pt x="60" y="69"/>
                    </a:lnTo>
                    <a:lnTo>
                      <a:pt x="43" y="69"/>
                    </a:lnTo>
                    <a:lnTo>
                      <a:pt x="38" y="77"/>
                    </a:lnTo>
                    <a:lnTo>
                      <a:pt x="35" y="72"/>
                    </a:lnTo>
                    <a:lnTo>
                      <a:pt x="33" y="74"/>
                    </a:lnTo>
                    <a:lnTo>
                      <a:pt x="32" y="75"/>
                    </a:lnTo>
                    <a:lnTo>
                      <a:pt x="22" y="75"/>
                    </a:lnTo>
                    <a:lnTo>
                      <a:pt x="19" y="77"/>
                    </a:lnTo>
                    <a:lnTo>
                      <a:pt x="14" y="77"/>
                    </a:lnTo>
                    <a:lnTo>
                      <a:pt x="11" y="79"/>
                    </a:lnTo>
                    <a:lnTo>
                      <a:pt x="10" y="77"/>
                    </a:lnTo>
                    <a:lnTo>
                      <a:pt x="11" y="72"/>
                    </a:lnTo>
                    <a:lnTo>
                      <a:pt x="8" y="70"/>
                    </a:lnTo>
                    <a:lnTo>
                      <a:pt x="10" y="67"/>
                    </a:lnTo>
                    <a:lnTo>
                      <a:pt x="8" y="62"/>
                    </a:lnTo>
                    <a:lnTo>
                      <a:pt x="10" y="58"/>
                    </a:lnTo>
                    <a:lnTo>
                      <a:pt x="8" y="56"/>
                    </a:lnTo>
                    <a:lnTo>
                      <a:pt x="2" y="59"/>
                    </a:lnTo>
                    <a:lnTo>
                      <a:pt x="0" y="58"/>
                    </a:lnTo>
                    <a:lnTo>
                      <a:pt x="2" y="56"/>
                    </a:lnTo>
                    <a:lnTo>
                      <a:pt x="2" y="54"/>
                    </a:lnTo>
                    <a:lnTo>
                      <a:pt x="5" y="53"/>
                    </a:lnTo>
                    <a:lnTo>
                      <a:pt x="6" y="48"/>
                    </a:lnTo>
                    <a:lnTo>
                      <a:pt x="6" y="48"/>
                    </a:lnTo>
                    <a:lnTo>
                      <a:pt x="13" y="40"/>
                    </a:lnTo>
                    <a:lnTo>
                      <a:pt x="8" y="38"/>
                    </a:lnTo>
                    <a:lnTo>
                      <a:pt x="5" y="29"/>
                    </a:lnTo>
                    <a:lnTo>
                      <a:pt x="2" y="27"/>
                    </a:lnTo>
                    <a:lnTo>
                      <a:pt x="3" y="25"/>
                    </a:lnTo>
                    <a:lnTo>
                      <a:pt x="3" y="24"/>
                    </a:lnTo>
                    <a:lnTo>
                      <a:pt x="5" y="24"/>
                    </a:lnTo>
                    <a:lnTo>
                      <a:pt x="5" y="22"/>
                    </a:lnTo>
                    <a:lnTo>
                      <a:pt x="3" y="17"/>
                    </a:lnTo>
                    <a:lnTo>
                      <a:pt x="13" y="0"/>
                    </a:lnTo>
                    <a:lnTo>
                      <a:pt x="25" y="0"/>
                    </a:lnTo>
                    <a:lnTo>
                      <a:pt x="40" y="0"/>
                    </a:lnTo>
                    <a:lnTo>
                      <a:pt x="57" y="0"/>
                    </a:lnTo>
                    <a:lnTo>
                      <a:pt x="76" y="0"/>
                    </a:lnTo>
                    <a:lnTo>
                      <a:pt x="94" y="0"/>
                    </a:lnTo>
                    <a:lnTo>
                      <a:pt x="114" y="0"/>
                    </a:lnTo>
                    <a:lnTo>
                      <a:pt x="135" y="0"/>
                    </a:lnTo>
                    <a:lnTo>
                      <a:pt x="159" y="0"/>
                    </a:lnTo>
                    <a:lnTo>
                      <a:pt x="175" y="0"/>
                    </a:lnTo>
                    <a:lnTo>
                      <a:pt x="160" y="24"/>
                    </a:lnTo>
                    <a:lnTo>
                      <a:pt x="138" y="69"/>
                    </a:lnTo>
                    <a:lnTo>
                      <a:pt x="12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6" name="Freeform 23"/>
              <p:cNvSpPr>
                <a:spLocks/>
              </p:cNvSpPr>
              <p:nvPr/>
            </p:nvSpPr>
            <p:spPr bwMode="auto">
              <a:xfrm>
                <a:off x="999" y="1128"/>
                <a:ext cx="132" cy="69"/>
              </a:xfrm>
              <a:custGeom>
                <a:avLst/>
                <a:gdLst>
                  <a:gd name="T0" fmla="*/ 121 w 132"/>
                  <a:gd name="T1" fmla="*/ 0 h 69"/>
                  <a:gd name="T2" fmla="*/ 97 w 132"/>
                  <a:gd name="T3" fmla="*/ 0 h 69"/>
                  <a:gd name="T4" fmla="*/ 73 w 132"/>
                  <a:gd name="T5" fmla="*/ 0 h 69"/>
                  <a:gd name="T6" fmla="*/ 54 w 132"/>
                  <a:gd name="T7" fmla="*/ 0 h 69"/>
                  <a:gd name="T8" fmla="*/ 37 w 132"/>
                  <a:gd name="T9" fmla="*/ 0 h 69"/>
                  <a:gd name="T10" fmla="*/ 21 w 132"/>
                  <a:gd name="T11" fmla="*/ 29 h 69"/>
                  <a:gd name="T12" fmla="*/ 0 w 132"/>
                  <a:gd name="T13" fmla="*/ 69 h 69"/>
                  <a:gd name="T14" fmla="*/ 15 w 132"/>
                  <a:gd name="T15" fmla="*/ 69 h 69"/>
                  <a:gd name="T16" fmla="*/ 43 w 132"/>
                  <a:gd name="T17" fmla="*/ 69 h 69"/>
                  <a:gd name="T18" fmla="*/ 59 w 132"/>
                  <a:gd name="T19" fmla="*/ 69 h 69"/>
                  <a:gd name="T20" fmla="*/ 81 w 132"/>
                  <a:gd name="T21" fmla="*/ 69 h 69"/>
                  <a:gd name="T22" fmla="*/ 100 w 132"/>
                  <a:gd name="T23" fmla="*/ 69 h 69"/>
                  <a:gd name="T24" fmla="*/ 108 w 132"/>
                  <a:gd name="T25" fmla="*/ 50 h 69"/>
                  <a:gd name="T26" fmla="*/ 124 w 132"/>
                  <a:gd name="T27" fmla="*/ 16 h 69"/>
                  <a:gd name="T28" fmla="*/ 132 w 132"/>
                  <a:gd name="T29" fmla="*/ 0 h 69"/>
                  <a:gd name="T30" fmla="*/ 121 w 132"/>
                  <a:gd name="T31"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32" h="69">
                    <a:moveTo>
                      <a:pt x="121" y="0"/>
                    </a:moveTo>
                    <a:lnTo>
                      <a:pt x="97" y="0"/>
                    </a:lnTo>
                    <a:lnTo>
                      <a:pt x="73" y="0"/>
                    </a:lnTo>
                    <a:lnTo>
                      <a:pt x="54" y="0"/>
                    </a:lnTo>
                    <a:lnTo>
                      <a:pt x="37" y="0"/>
                    </a:lnTo>
                    <a:lnTo>
                      <a:pt x="21" y="29"/>
                    </a:lnTo>
                    <a:lnTo>
                      <a:pt x="0" y="69"/>
                    </a:lnTo>
                    <a:lnTo>
                      <a:pt x="15" y="69"/>
                    </a:lnTo>
                    <a:lnTo>
                      <a:pt x="43" y="69"/>
                    </a:lnTo>
                    <a:lnTo>
                      <a:pt x="59" y="69"/>
                    </a:lnTo>
                    <a:lnTo>
                      <a:pt x="81" y="69"/>
                    </a:lnTo>
                    <a:lnTo>
                      <a:pt x="100" y="69"/>
                    </a:lnTo>
                    <a:lnTo>
                      <a:pt x="108" y="50"/>
                    </a:lnTo>
                    <a:lnTo>
                      <a:pt x="124" y="16"/>
                    </a:lnTo>
                    <a:lnTo>
                      <a:pt x="132"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7" name="Freeform 24"/>
              <p:cNvSpPr>
                <a:spLocks/>
              </p:cNvSpPr>
              <p:nvPr/>
            </p:nvSpPr>
            <p:spPr bwMode="auto">
              <a:xfrm>
                <a:off x="1099" y="1162"/>
                <a:ext cx="118" cy="51"/>
              </a:xfrm>
              <a:custGeom>
                <a:avLst/>
                <a:gdLst>
                  <a:gd name="T0" fmla="*/ 88 w 118"/>
                  <a:gd name="T1" fmla="*/ 0 h 51"/>
                  <a:gd name="T2" fmla="*/ 69 w 118"/>
                  <a:gd name="T3" fmla="*/ 0 h 51"/>
                  <a:gd name="T4" fmla="*/ 42 w 118"/>
                  <a:gd name="T5" fmla="*/ 0 h 51"/>
                  <a:gd name="T6" fmla="*/ 16 w 118"/>
                  <a:gd name="T7" fmla="*/ 0 h 51"/>
                  <a:gd name="T8" fmla="*/ 8 w 118"/>
                  <a:gd name="T9" fmla="*/ 16 h 51"/>
                  <a:gd name="T10" fmla="*/ 0 w 118"/>
                  <a:gd name="T11" fmla="*/ 35 h 51"/>
                  <a:gd name="T12" fmla="*/ 13 w 118"/>
                  <a:gd name="T13" fmla="*/ 35 h 51"/>
                  <a:gd name="T14" fmla="*/ 27 w 118"/>
                  <a:gd name="T15" fmla="*/ 35 h 51"/>
                  <a:gd name="T16" fmla="*/ 21 w 118"/>
                  <a:gd name="T17" fmla="*/ 51 h 51"/>
                  <a:gd name="T18" fmla="*/ 45 w 118"/>
                  <a:gd name="T19" fmla="*/ 51 h 51"/>
                  <a:gd name="T20" fmla="*/ 69 w 118"/>
                  <a:gd name="T21" fmla="*/ 51 h 51"/>
                  <a:gd name="T22" fmla="*/ 91 w 118"/>
                  <a:gd name="T23" fmla="*/ 51 h 51"/>
                  <a:gd name="T24" fmla="*/ 115 w 118"/>
                  <a:gd name="T25" fmla="*/ 51 h 51"/>
                  <a:gd name="T26" fmla="*/ 115 w 118"/>
                  <a:gd name="T27" fmla="*/ 48 h 51"/>
                  <a:gd name="T28" fmla="*/ 113 w 118"/>
                  <a:gd name="T29" fmla="*/ 46 h 51"/>
                  <a:gd name="T30" fmla="*/ 113 w 118"/>
                  <a:gd name="T31" fmla="*/ 43 h 51"/>
                  <a:gd name="T32" fmla="*/ 113 w 118"/>
                  <a:gd name="T33" fmla="*/ 41 h 51"/>
                  <a:gd name="T34" fmla="*/ 113 w 118"/>
                  <a:gd name="T35" fmla="*/ 40 h 51"/>
                  <a:gd name="T36" fmla="*/ 115 w 118"/>
                  <a:gd name="T37" fmla="*/ 37 h 51"/>
                  <a:gd name="T38" fmla="*/ 115 w 118"/>
                  <a:gd name="T39" fmla="*/ 33 h 51"/>
                  <a:gd name="T40" fmla="*/ 116 w 118"/>
                  <a:gd name="T41" fmla="*/ 30 h 51"/>
                  <a:gd name="T42" fmla="*/ 116 w 118"/>
                  <a:gd name="T43" fmla="*/ 29 h 51"/>
                  <a:gd name="T44" fmla="*/ 116 w 118"/>
                  <a:gd name="T45" fmla="*/ 27 h 51"/>
                  <a:gd name="T46" fmla="*/ 115 w 118"/>
                  <a:gd name="T47" fmla="*/ 25 h 51"/>
                  <a:gd name="T48" fmla="*/ 118 w 118"/>
                  <a:gd name="T49" fmla="*/ 21 h 51"/>
                  <a:gd name="T50" fmla="*/ 116 w 118"/>
                  <a:gd name="T51" fmla="*/ 14 h 51"/>
                  <a:gd name="T52" fmla="*/ 118 w 118"/>
                  <a:gd name="T53" fmla="*/ 9 h 51"/>
                  <a:gd name="T54" fmla="*/ 116 w 118"/>
                  <a:gd name="T55" fmla="*/ 8 h 51"/>
                  <a:gd name="T56" fmla="*/ 115 w 118"/>
                  <a:gd name="T57" fmla="*/ 8 h 51"/>
                  <a:gd name="T58" fmla="*/ 115 w 118"/>
                  <a:gd name="T59" fmla="*/ 6 h 51"/>
                  <a:gd name="T60" fmla="*/ 108 w 118"/>
                  <a:gd name="T61" fmla="*/ 3 h 51"/>
                  <a:gd name="T62" fmla="*/ 101 w 118"/>
                  <a:gd name="T63" fmla="*/ 3 h 51"/>
                  <a:gd name="T64" fmla="*/ 97 w 118"/>
                  <a:gd name="T65" fmla="*/ 4 h 51"/>
                  <a:gd name="T66" fmla="*/ 93 w 118"/>
                  <a:gd name="T67" fmla="*/ 0 h 51"/>
                  <a:gd name="T68" fmla="*/ 88 w 118"/>
                  <a:gd name="T6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8" h="51">
                    <a:moveTo>
                      <a:pt x="88" y="0"/>
                    </a:moveTo>
                    <a:lnTo>
                      <a:pt x="69" y="0"/>
                    </a:lnTo>
                    <a:lnTo>
                      <a:pt x="42" y="0"/>
                    </a:lnTo>
                    <a:lnTo>
                      <a:pt x="16" y="0"/>
                    </a:lnTo>
                    <a:lnTo>
                      <a:pt x="8" y="16"/>
                    </a:lnTo>
                    <a:lnTo>
                      <a:pt x="0" y="35"/>
                    </a:lnTo>
                    <a:lnTo>
                      <a:pt x="13" y="35"/>
                    </a:lnTo>
                    <a:lnTo>
                      <a:pt x="27" y="35"/>
                    </a:lnTo>
                    <a:lnTo>
                      <a:pt x="21" y="51"/>
                    </a:lnTo>
                    <a:lnTo>
                      <a:pt x="45" y="51"/>
                    </a:lnTo>
                    <a:lnTo>
                      <a:pt x="69" y="51"/>
                    </a:lnTo>
                    <a:lnTo>
                      <a:pt x="91" y="51"/>
                    </a:lnTo>
                    <a:lnTo>
                      <a:pt x="115" y="51"/>
                    </a:lnTo>
                    <a:lnTo>
                      <a:pt x="115" y="48"/>
                    </a:lnTo>
                    <a:lnTo>
                      <a:pt x="113" y="46"/>
                    </a:lnTo>
                    <a:lnTo>
                      <a:pt x="113" y="43"/>
                    </a:lnTo>
                    <a:lnTo>
                      <a:pt x="113" y="41"/>
                    </a:lnTo>
                    <a:lnTo>
                      <a:pt x="113" y="40"/>
                    </a:lnTo>
                    <a:lnTo>
                      <a:pt x="115" y="37"/>
                    </a:lnTo>
                    <a:lnTo>
                      <a:pt x="115" y="33"/>
                    </a:lnTo>
                    <a:lnTo>
                      <a:pt x="116" y="30"/>
                    </a:lnTo>
                    <a:lnTo>
                      <a:pt x="116" y="29"/>
                    </a:lnTo>
                    <a:lnTo>
                      <a:pt x="116" y="27"/>
                    </a:lnTo>
                    <a:lnTo>
                      <a:pt x="115" y="25"/>
                    </a:lnTo>
                    <a:lnTo>
                      <a:pt x="118" y="21"/>
                    </a:lnTo>
                    <a:lnTo>
                      <a:pt x="116" y="14"/>
                    </a:lnTo>
                    <a:lnTo>
                      <a:pt x="118" y="9"/>
                    </a:lnTo>
                    <a:lnTo>
                      <a:pt x="116" y="8"/>
                    </a:lnTo>
                    <a:lnTo>
                      <a:pt x="115" y="8"/>
                    </a:lnTo>
                    <a:lnTo>
                      <a:pt x="115" y="6"/>
                    </a:lnTo>
                    <a:lnTo>
                      <a:pt x="108" y="3"/>
                    </a:lnTo>
                    <a:lnTo>
                      <a:pt x="101" y="3"/>
                    </a:lnTo>
                    <a:lnTo>
                      <a:pt x="97" y="4"/>
                    </a:lnTo>
                    <a:lnTo>
                      <a:pt x="93" y="0"/>
                    </a:ln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8" name="Freeform 25"/>
              <p:cNvSpPr>
                <a:spLocks/>
              </p:cNvSpPr>
              <p:nvPr/>
            </p:nvSpPr>
            <p:spPr bwMode="auto">
              <a:xfrm>
                <a:off x="998" y="1197"/>
                <a:ext cx="128" cy="69"/>
              </a:xfrm>
              <a:custGeom>
                <a:avLst/>
                <a:gdLst>
                  <a:gd name="T0" fmla="*/ 87 w 128"/>
                  <a:gd name="T1" fmla="*/ 69 h 69"/>
                  <a:gd name="T2" fmla="*/ 63 w 128"/>
                  <a:gd name="T3" fmla="*/ 69 h 69"/>
                  <a:gd name="T4" fmla="*/ 38 w 128"/>
                  <a:gd name="T5" fmla="*/ 69 h 69"/>
                  <a:gd name="T6" fmla="*/ 17 w 128"/>
                  <a:gd name="T7" fmla="*/ 69 h 69"/>
                  <a:gd name="T8" fmla="*/ 0 w 128"/>
                  <a:gd name="T9" fmla="*/ 69 h 69"/>
                  <a:gd name="T10" fmla="*/ 8 w 128"/>
                  <a:gd name="T11" fmla="*/ 50 h 69"/>
                  <a:gd name="T12" fmla="*/ 19 w 128"/>
                  <a:gd name="T13" fmla="*/ 23 h 69"/>
                  <a:gd name="T14" fmla="*/ 30 w 128"/>
                  <a:gd name="T15" fmla="*/ 0 h 69"/>
                  <a:gd name="T16" fmla="*/ 44 w 128"/>
                  <a:gd name="T17" fmla="*/ 0 h 69"/>
                  <a:gd name="T18" fmla="*/ 60 w 128"/>
                  <a:gd name="T19" fmla="*/ 0 h 69"/>
                  <a:gd name="T20" fmla="*/ 82 w 128"/>
                  <a:gd name="T21" fmla="*/ 0 h 69"/>
                  <a:gd name="T22" fmla="*/ 114 w 128"/>
                  <a:gd name="T23" fmla="*/ 0 h 69"/>
                  <a:gd name="T24" fmla="*/ 128 w 128"/>
                  <a:gd name="T25" fmla="*/ 0 h 69"/>
                  <a:gd name="T26" fmla="*/ 116 w 128"/>
                  <a:gd name="T27" fmla="*/ 32 h 69"/>
                  <a:gd name="T28" fmla="*/ 108 w 128"/>
                  <a:gd name="T29" fmla="*/ 53 h 69"/>
                  <a:gd name="T30" fmla="*/ 101 w 128"/>
                  <a:gd name="T31" fmla="*/ 69 h 69"/>
                  <a:gd name="T32" fmla="*/ 87 w 128"/>
                  <a:gd name="T33" fmla="*/ 6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28" h="69">
                    <a:moveTo>
                      <a:pt x="87" y="69"/>
                    </a:moveTo>
                    <a:lnTo>
                      <a:pt x="63" y="69"/>
                    </a:lnTo>
                    <a:lnTo>
                      <a:pt x="38" y="69"/>
                    </a:lnTo>
                    <a:lnTo>
                      <a:pt x="17" y="69"/>
                    </a:lnTo>
                    <a:lnTo>
                      <a:pt x="0" y="69"/>
                    </a:lnTo>
                    <a:lnTo>
                      <a:pt x="8" y="50"/>
                    </a:lnTo>
                    <a:lnTo>
                      <a:pt x="19" y="23"/>
                    </a:lnTo>
                    <a:lnTo>
                      <a:pt x="30" y="0"/>
                    </a:lnTo>
                    <a:lnTo>
                      <a:pt x="44" y="0"/>
                    </a:lnTo>
                    <a:lnTo>
                      <a:pt x="60" y="0"/>
                    </a:lnTo>
                    <a:lnTo>
                      <a:pt x="82" y="0"/>
                    </a:lnTo>
                    <a:lnTo>
                      <a:pt x="114" y="0"/>
                    </a:lnTo>
                    <a:lnTo>
                      <a:pt x="128" y="0"/>
                    </a:lnTo>
                    <a:lnTo>
                      <a:pt x="116" y="32"/>
                    </a:lnTo>
                    <a:lnTo>
                      <a:pt x="108" y="53"/>
                    </a:lnTo>
                    <a:lnTo>
                      <a:pt x="101" y="69"/>
                    </a:lnTo>
                    <a:lnTo>
                      <a:pt x="87"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9" name="Freeform 26"/>
              <p:cNvSpPr>
                <a:spLocks/>
              </p:cNvSpPr>
              <p:nvPr/>
            </p:nvSpPr>
            <p:spPr bwMode="auto">
              <a:xfrm>
                <a:off x="1099" y="1213"/>
                <a:ext cx="120" cy="53"/>
              </a:xfrm>
              <a:custGeom>
                <a:avLst/>
                <a:gdLst>
                  <a:gd name="T0" fmla="*/ 112 w 120"/>
                  <a:gd name="T1" fmla="*/ 0 h 53"/>
                  <a:gd name="T2" fmla="*/ 91 w 120"/>
                  <a:gd name="T3" fmla="*/ 0 h 53"/>
                  <a:gd name="T4" fmla="*/ 69 w 120"/>
                  <a:gd name="T5" fmla="*/ 0 h 53"/>
                  <a:gd name="T6" fmla="*/ 45 w 120"/>
                  <a:gd name="T7" fmla="*/ 0 h 53"/>
                  <a:gd name="T8" fmla="*/ 21 w 120"/>
                  <a:gd name="T9" fmla="*/ 0 h 53"/>
                  <a:gd name="T10" fmla="*/ 15 w 120"/>
                  <a:gd name="T11" fmla="*/ 16 h 53"/>
                  <a:gd name="T12" fmla="*/ 7 w 120"/>
                  <a:gd name="T13" fmla="*/ 37 h 53"/>
                  <a:gd name="T14" fmla="*/ 0 w 120"/>
                  <a:gd name="T15" fmla="*/ 53 h 53"/>
                  <a:gd name="T16" fmla="*/ 15 w 120"/>
                  <a:gd name="T17" fmla="*/ 53 h 53"/>
                  <a:gd name="T18" fmla="*/ 35 w 120"/>
                  <a:gd name="T19" fmla="*/ 53 h 53"/>
                  <a:gd name="T20" fmla="*/ 59 w 120"/>
                  <a:gd name="T21" fmla="*/ 53 h 53"/>
                  <a:gd name="T22" fmla="*/ 85 w 120"/>
                  <a:gd name="T23" fmla="*/ 53 h 53"/>
                  <a:gd name="T24" fmla="*/ 107 w 120"/>
                  <a:gd name="T25" fmla="*/ 53 h 53"/>
                  <a:gd name="T26" fmla="*/ 120 w 120"/>
                  <a:gd name="T27" fmla="*/ 16 h 53"/>
                  <a:gd name="T28" fmla="*/ 116 w 120"/>
                  <a:gd name="T29" fmla="*/ 15 h 53"/>
                  <a:gd name="T30" fmla="*/ 115 w 120"/>
                  <a:gd name="T31" fmla="*/ 10 h 53"/>
                  <a:gd name="T32" fmla="*/ 118 w 120"/>
                  <a:gd name="T33" fmla="*/ 7 h 53"/>
                  <a:gd name="T34" fmla="*/ 120 w 120"/>
                  <a:gd name="T35" fmla="*/ 5 h 53"/>
                  <a:gd name="T36" fmla="*/ 120 w 120"/>
                  <a:gd name="T37" fmla="*/ 3 h 53"/>
                  <a:gd name="T38" fmla="*/ 118 w 120"/>
                  <a:gd name="T39" fmla="*/ 3 h 53"/>
                  <a:gd name="T40" fmla="*/ 115 w 120"/>
                  <a:gd name="T41" fmla="*/ 0 h 53"/>
                  <a:gd name="T42" fmla="*/ 112 w 120"/>
                  <a:gd name="T43"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0" h="53">
                    <a:moveTo>
                      <a:pt x="112" y="0"/>
                    </a:moveTo>
                    <a:lnTo>
                      <a:pt x="91" y="0"/>
                    </a:lnTo>
                    <a:lnTo>
                      <a:pt x="69" y="0"/>
                    </a:lnTo>
                    <a:lnTo>
                      <a:pt x="45" y="0"/>
                    </a:lnTo>
                    <a:lnTo>
                      <a:pt x="21" y="0"/>
                    </a:lnTo>
                    <a:lnTo>
                      <a:pt x="15" y="16"/>
                    </a:lnTo>
                    <a:lnTo>
                      <a:pt x="7" y="37"/>
                    </a:lnTo>
                    <a:lnTo>
                      <a:pt x="0" y="53"/>
                    </a:lnTo>
                    <a:lnTo>
                      <a:pt x="15" y="53"/>
                    </a:lnTo>
                    <a:lnTo>
                      <a:pt x="35" y="53"/>
                    </a:lnTo>
                    <a:lnTo>
                      <a:pt x="59" y="53"/>
                    </a:lnTo>
                    <a:lnTo>
                      <a:pt x="85" y="53"/>
                    </a:lnTo>
                    <a:lnTo>
                      <a:pt x="107" y="53"/>
                    </a:lnTo>
                    <a:lnTo>
                      <a:pt x="120" y="16"/>
                    </a:lnTo>
                    <a:lnTo>
                      <a:pt x="116" y="15"/>
                    </a:lnTo>
                    <a:lnTo>
                      <a:pt x="115" y="10"/>
                    </a:lnTo>
                    <a:lnTo>
                      <a:pt x="118" y="7"/>
                    </a:lnTo>
                    <a:lnTo>
                      <a:pt x="120" y="5"/>
                    </a:lnTo>
                    <a:lnTo>
                      <a:pt x="120" y="3"/>
                    </a:lnTo>
                    <a:lnTo>
                      <a:pt x="118" y="3"/>
                    </a:lnTo>
                    <a:lnTo>
                      <a:pt x="115" y="0"/>
                    </a:lnTo>
                    <a:lnTo>
                      <a:pt x="1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0" name="Freeform 27"/>
              <p:cNvSpPr>
                <a:spLocks/>
              </p:cNvSpPr>
              <p:nvPr/>
            </p:nvSpPr>
            <p:spPr bwMode="auto">
              <a:xfrm>
                <a:off x="1001" y="1276"/>
                <a:ext cx="194" cy="186"/>
              </a:xfrm>
              <a:custGeom>
                <a:avLst/>
                <a:gdLst>
                  <a:gd name="T0" fmla="*/ 17 w 194"/>
                  <a:gd name="T1" fmla="*/ 79 h 186"/>
                  <a:gd name="T2" fmla="*/ 0 w 194"/>
                  <a:gd name="T3" fmla="*/ 82 h 186"/>
                  <a:gd name="T4" fmla="*/ 5 w 194"/>
                  <a:gd name="T5" fmla="*/ 87 h 186"/>
                  <a:gd name="T6" fmla="*/ 13 w 194"/>
                  <a:gd name="T7" fmla="*/ 98 h 186"/>
                  <a:gd name="T8" fmla="*/ 19 w 194"/>
                  <a:gd name="T9" fmla="*/ 117 h 186"/>
                  <a:gd name="T10" fmla="*/ 30 w 194"/>
                  <a:gd name="T11" fmla="*/ 130 h 186"/>
                  <a:gd name="T12" fmla="*/ 48 w 194"/>
                  <a:gd name="T13" fmla="*/ 117 h 186"/>
                  <a:gd name="T14" fmla="*/ 65 w 194"/>
                  <a:gd name="T15" fmla="*/ 117 h 186"/>
                  <a:gd name="T16" fmla="*/ 73 w 194"/>
                  <a:gd name="T17" fmla="*/ 128 h 186"/>
                  <a:gd name="T18" fmla="*/ 79 w 194"/>
                  <a:gd name="T19" fmla="*/ 148 h 186"/>
                  <a:gd name="T20" fmla="*/ 84 w 194"/>
                  <a:gd name="T21" fmla="*/ 156 h 186"/>
                  <a:gd name="T22" fmla="*/ 87 w 194"/>
                  <a:gd name="T23" fmla="*/ 177 h 186"/>
                  <a:gd name="T24" fmla="*/ 98 w 194"/>
                  <a:gd name="T25" fmla="*/ 183 h 186"/>
                  <a:gd name="T26" fmla="*/ 111 w 194"/>
                  <a:gd name="T27" fmla="*/ 186 h 186"/>
                  <a:gd name="T28" fmla="*/ 114 w 194"/>
                  <a:gd name="T29" fmla="*/ 182 h 186"/>
                  <a:gd name="T30" fmla="*/ 116 w 194"/>
                  <a:gd name="T31" fmla="*/ 165 h 186"/>
                  <a:gd name="T32" fmla="*/ 118 w 194"/>
                  <a:gd name="T33" fmla="*/ 162 h 186"/>
                  <a:gd name="T34" fmla="*/ 119 w 194"/>
                  <a:gd name="T35" fmla="*/ 153 h 186"/>
                  <a:gd name="T36" fmla="*/ 125 w 194"/>
                  <a:gd name="T37" fmla="*/ 149 h 186"/>
                  <a:gd name="T38" fmla="*/ 124 w 194"/>
                  <a:gd name="T39" fmla="*/ 148 h 186"/>
                  <a:gd name="T40" fmla="*/ 132 w 194"/>
                  <a:gd name="T41" fmla="*/ 143 h 186"/>
                  <a:gd name="T42" fmla="*/ 135 w 194"/>
                  <a:gd name="T43" fmla="*/ 138 h 186"/>
                  <a:gd name="T44" fmla="*/ 138 w 194"/>
                  <a:gd name="T45" fmla="*/ 137 h 186"/>
                  <a:gd name="T46" fmla="*/ 141 w 194"/>
                  <a:gd name="T47" fmla="*/ 137 h 186"/>
                  <a:gd name="T48" fmla="*/ 146 w 194"/>
                  <a:gd name="T49" fmla="*/ 138 h 186"/>
                  <a:gd name="T50" fmla="*/ 143 w 194"/>
                  <a:gd name="T51" fmla="*/ 141 h 186"/>
                  <a:gd name="T52" fmla="*/ 151 w 194"/>
                  <a:gd name="T53" fmla="*/ 137 h 186"/>
                  <a:gd name="T54" fmla="*/ 159 w 194"/>
                  <a:gd name="T55" fmla="*/ 128 h 186"/>
                  <a:gd name="T56" fmla="*/ 164 w 194"/>
                  <a:gd name="T57" fmla="*/ 117 h 186"/>
                  <a:gd name="T58" fmla="*/ 165 w 194"/>
                  <a:gd name="T59" fmla="*/ 120 h 186"/>
                  <a:gd name="T60" fmla="*/ 173 w 194"/>
                  <a:gd name="T61" fmla="*/ 119 h 186"/>
                  <a:gd name="T62" fmla="*/ 176 w 194"/>
                  <a:gd name="T63" fmla="*/ 117 h 186"/>
                  <a:gd name="T64" fmla="*/ 183 w 194"/>
                  <a:gd name="T65" fmla="*/ 104 h 186"/>
                  <a:gd name="T66" fmla="*/ 186 w 194"/>
                  <a:gd name="T67" fmla="*/ 85 h 186"/>
                  <a:gd name="T68" fmla="*/ 186 w 194"/>
                  <a:gd name="T69" fmla="*/ 79 h 186"/>
                  <a:gd name="T70" fmla="*/ 187 w 194"/>
                  <a:gd name="T71" fmla="*/ 51 h 186"/>
                  <a:gd name="T72" fmla="*/ 178 w 194"/>
                  <a:gd name="T73" fmla="*/ 43 h 186"/>
                  <a:gd name="T74" fmla="*/ 173 w 194"/>
                  <a:gd name="T75" fmla="*/ 45 h 186"/>
                  <a:gd name="T76" fmla="*/ 167 w 194"/>
                  <a:gd name="T77" fmla="*/ 45 h 186"/>
                  <a:gd name="T78" fmla="*/ 156 w 194"/>
                  <a:gd name="T79" fmla="*/ 45 h 186"/>
                  <a:gd name="T80" fmla="*/ 149 w 194"/>
                  <a:gd name="T81" fmla="*/ 48 h 186"/>
                  <a:gd name="T82" fmla="*/ 145 w 194"/>
                  <a:gd name="T83" fmla="*/ 46 h 186"/>
                  <a:gd name="T84" fmla="*/ 140 w 194"/>
                  <a:gd name="T85" fmla="*/ 46 h 186"/>
                  <a:gd name="T86" fmla="*/ 137 w 194"/>
                  <a:gd name="T87" fmla="*/ 42 h 186"/>
                  <a:gd name="T88" fmla="*/ 130 w 194"/>
                  <a:gd name="T89" fmla="*/ 40 h 186"/>
                  <a:gd name="T90" fmla="*/ 121 w 194"/>
                  <a:gd name="T91" fmla="*/ 35 h 186"/>
                  <a:gd name="T92" fmla="*/ 116 w 194"/>
                  <a:gd name="T93" fmla="*/ 37 h 186"/>
                  <a:gd name="T94" fmla="*/ 124 w 194"/>
                  <a:gd name="T95" fmla="*/ 0 h 186"/>
                  <a:gd name="T96" fmla="*/ 95 w 194"/>
                  <a:gd name="T97" fmla="*/ 0 h 186"/>
                  <a:gd name="T98" fmla="*/ 73 w 194"/>
                  <a:gd name="T99" fmla="*/ 18 h 186"/>
                  <a:gd name="T100" fmla="*/ 60 w 194"/>
                  <a:gd name="T101" fmla="*/ 58 h 186"/>
                  <a:gd name="T102" fmla="*/ 40 w 194"/>
                  <a:gd name="T103" fmla="*/ 79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4" h="186">
                    <a:moveTo>
                      <a:pt x="40" y="79"/>
                    </a:moveTo>
                    <a:lnTo>
                      <a:pt x="17" y="79"/>
                    </a:lnTo>
                    <a:lnTo>
                      <a:pt x="0" y="79"/>
                    </a:lnTo>
                    <a:lnTo>
                      <a:pt x="0" y="82"/>
                    </a:lnTo>
                    <a:lnTo>
                      <a:pt x="3" y="83"/>
                    </a:lnTo>
                    <a:lnTo>
                      <a:pt x="5" y="87"/>
                    </a:lnTo>
                    <a:lnTo>
                      <a:pt x="8" y="88"/>
                    </a:lnTo>
                    <a:lnTo>
                      <a:pt x="13" y="98"/>
                    </a:lnTo>
                    <a:lnTo>
                      <a:pt x="19" y="103"/>
                    </a:lnTo>
                    <a:lnTo>
                      <a:pt x="19" y="117"/>
                    </a:lnTo>
                    <a:lnTo>
                      <a:pt x="21" y="122"/>
                    </a:lnTo>
                    <a:lnTo>
                      <a:pt x="30" y="130"/>
                    </a:lnTo>
                    <a:lnTo>
                      <a:pt x="37" y="132"/>
                    </a:lnTo>
                    <a:lnTo>
                      <a:pt x="48" y="117"/>
                    </a:lnTo>
                    <a:lnTo>
                      <a:pt x="51" y="117"/>
                    </a:lnTo>
                    <a:lnTo>
                      <a:pt x="65" y="117"/>
                    </a:lnTo>
                    <a:lnTo>
                      <a:pt x="67" y="119"/>
                    </a:lnTo>
                    <a:lnTo>
                      <a:pt x="73" y="128"/>
                    </a:lnTo>
                    <a:lnTo>
                      <a:pt x="76" y="143"/>
                    </a:lnTo>
                    <a:lnTo>
                      <a:pt x="79" y="148"/>
                    </a:lnTo>
                    <a:lnTo>
                      <a:pt x="79" y="153"/>
                    </a:lnTo>
                    <a:lnTo>
                      <a:pt x="84" y="156"/>
                    </a:lnTo>
                    <a:lnTo>
                      <a:pt x="84" y="170"/>
                    </a:lnTo>
                    <a:lnTo>
                      <a:pt x="87" y="177"/>
                    </a:lnTo>
                    <a:lnTo>
                      <a:pt x="92" y="180"/>
                    </a:lnTo>
                    <a:lnTo>
                      <a:pt x="98" y="183"/>
                    </a:lnTo>
                    <a:lnTo>
                      <a:pt x="106" y="183"/>
                    </a:lnTo>
                    <a:lnTo>
                      <a:pt x="111" y="186"/>
                    </a:lnTo>
                    <a:lnTo>
                      <a:pt x="116" y="186"/>
                    </a:lnTo>
                    <a:lnTo>
                      <a:pt x="114" y="182"/>
                    </a:lnTo>
                    <a:lnTo>
                      <a:pt x="113" y="172"/>
                    </a:lnTo>
                    <a:lnTo>
                      <a:pt x="116" y="165"/>
                    </a:lnTo>
                    <a:lnTo>
                      <a:pt x="114" y="164"/>
                    </a:lnTo>
                    <a:lnTo>
                      <a:pt x="118" y="162"/>
                    </a:lnTo>
                    <a:lnTo>
                      <a:pt x="121" y="156"/>
                    </a:lnTo>
                    <a:lnTo>
                      <a:pt x="119" y="153"/>
                    </a:lnTo>
                    <a:lnTo>
                      <a:pt x="124" y="153"/>
                    </a:lnTo>
                    <a:lnTo>
                      <a:pt x="125" y="149"/>
                    </a:lnTo>
                    <a:lnTo>
                      <a:pt x="124" y="149"/>
                    </a:lnTo>
                    <a:lnTo>
                      <a:pt x="124" y="148"/>
                    </a:lnTo>
                    <a:lnTo>
                      <a:pt x="129" y="146"/>
                    </a:lnTo>
                    <a:lnTo>
                      <a:pt x="132" y="143"/>
                    </a:lnTo>
                    <a:lnTo>
                      <a:pt x="135" y="143"/>
                    </a:lnTo>
                    <a:lnTo>
                      <a:pt x="135" y="138"/>
                    </a:lnTo>
                    <a:lnTo>
                      <a:pt x="137" y="138"/>
                    </a:lnTo>
                    <a:lnTo>
                      <a:pt x="138" y="137"/>
                    </a:lnTo>
                    <a:lnTo>
                      <a:pt x="140" y="138"/>
                    </a:lnTo>
                    <a:lnTo>
                      <a:pt x="141" y="137"/>
                    </a:lnTo>
                    <a:lnTo>
                      <a:pt x="141" y="140"/>
                    </a:lnTo>
                    <a:lnTo>
                      <a:pt x="146" y="138"/>
                    </a:lnTo>
                    <a:lnTo>
                      <a:pt x="140" y="141"/>
                    </a:lnTo>
                    <a:lnTo>
                      <a:pt x="143" y="141"/>
                    </a:lnTo>
                    <a:lnTo>
                      <a:pt x="149" y="138"/>
                    </a:lnTo>
                    <a:lnTo>
                      <a:pt x="151" y="137"/>
                    </a:lnTo>
                    <a:lnTo>
                      <a:pt x="156" y="133"/>
                    </a:lnTo>
                    <a:lnTo>
                      <a:pt x="159" y="128"/>
                    </a:lnTo>
                    <a:lnTo>
                      <a:pt x="162" y="117"/>
                    </a:lnTo>
                    <a:lnTo>
                      <a:pt x="164" y="117"/>
                    </a:lnTo>
                    <a:lnTo>
                      <a:pt x="164" y="120"/>
                    </a:lnTo>
                    <a:lnTo>
                      <a:pt x="165" y="120"/>
                    </a:lnTo>
                    <a:lnTo>
                      <a:pt x="164" y="124"/>
                    </a:lnTo>
                    <a:lnTo>
                      <a:pt x="173" y="119"/>
                    </a:lnTo>
                    <a:lnTo>
                      <a:pt x="178" y="119"/>
                    </a:lnTo>
                    <a:lnTo>
                      <a:pt x="176" y="117"/>
                    </a:lnTo>
                    <a:lnTo>
                      <a:pt x="181" y="112"/>
                    </a:lnTo>
                    <a:lnTo>
                      <a:pt x="183" y="104"/>
                    </a:lnTo>
                    <a:lnTo>
                      <a:pt x="189" y="96"/>
                    </a:lnTo>
                    <a:lnTo>
                      <a:pt x="186" y="85"/>
                    </a:lnTo>
                    <a:lnTo>
                      <a:pt x="187" y="82"/>
                    </a:lnTo>
                    <a:lnTo>
                      <a:pt x="186" y="79"/>
                    </a:lnTo>
                    <a:lnTo>
                      <a:pt x="194" y="51"/>
                    </a:lnTo>
                    <a:lnTo>
                      <a:pt x="187" y="51"/>
                    </a:lnTo>
                    <a:lnTo>
                      <a:pt x="187" y="50"/>
                    </a:lnTo>
                    <a:lnTo>
                      <a:pt x="178" y="43"/>
                    </a:lnTo>
                    <a:lnTo>
                      <a:pt x="176" y="46"/>
                    </a:lnTo>
                    <a:lnTo>
                      <a:pt x="173" y="45"/>
                    </a:lnTo>
                    <a:lnTo>
                      <a:pt x="170" y="46"/>
                    </a:lnTo>
                    <a:lnTo>
                      <a:pt x="167" y="45"/>
                    </a:lnTo>
                    <a:lnTo>
                      <a:pt x="160" y="48"/>
                    </a:lnTo>
                    <a:lnTo>
                      <a:pt x="156" y="45"/>
                    </a:lnTo>
                    <a:lnTo>
                      <a:pt x="151" y="46"/>
                    </a:lnTo>
                    <a:lnTo>
                      <a:pt x="149" y="48"/>
                    </a:lnTo>
                    <a:lnTo>
                      <a:pt x="149" y="45"/>
                    </a:lnTo>
                    <a:lnTo>
                      <a:pt x="145" y="46"/>
                    </a:lnTo>
                    <a:lnTo>
                      <a:pt x="143" y="43"/>
                    </a:lnTo>
                    <a:lnTo>
                      <a:pt x="140" y="46"/>
                    </a:lnTo>
                    <a:lnTo>
                      <a:pt x="138" y="45"/>
                    </a:lnTo>
                    <a:lnTo>
                      <a:pt x="137" y="42"/>
                    </a:lnTo>
                    <a:lnTo>
                      <a:pt x="132" y="42"/>
                    </a:lnTo>
                    <a:lnTo>
                      <a:pt x="130" y="40"/>
                    </a:lnTo>
                    <a:lnTo>
                      <a:pt x="122" y="40"/>
                    </a:lnTo>
                    <a:lnTo>
                      <a:pt x="121" y="35"/>
                    </a:lnTo>
                    <a:lnTo>
                      <a:pt x="119" y="37"/>
                    </a:lnTo>
                    <a:lnTo>
                      <a:pt x="116" y="37"/>
                    </a:lnTo>
                    <a:lnTo>
                      <a:pt x="113" y="34"/>
                    </a:lnTo>
                    <a:lnTo>
                      <a:pt x="124" y="0"/>
                    </a:lnTo>
                    <a:lnTo>
                      <a:pt x="108" y="0"/>
                    </a:lnTo>
                    <a:lnTo>
                      <a:pt x="95" y="0"/>
                    </a:lnTo>
                    <a:lnTo>
                      <a:pt x="79" y="0"/>
                    </a:lnTo>
                    <a:lnTo>
                      <a:pt x="73" y="18"/>
                    </a:lnTo>
                    <a:lnTo>
                      <a:pt x="65" y="40"/>
                    </a:lnTo>
                    <a:lnTo>
                      <a:pt x="60" y="58"/>
                    </a:lnTo>
                    <a:lnTo>
                      <a:pt x="54" y="79"/>
                    </a:lnTo>
                    <a:lnTo>
                      <a:pt x="4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1" name="Freeform 28"/>
              <p:cNvSpPr>
                <a:spLocks/>
              </p:cNvSpPr>
              <p:nvPr/>
            </p:nvSpPr>
            <p:spPr bwMode="auto">
              <a:xfrm>
                <a:off x="1082" y="1266"/>
                <a:ext cx="124" cy="60"/>
              </a:xfrm>
              <a:custGeom>
                <a:avLst/>
                <a:gdLst>
                  <a:gd name="T0" fmla="*/ 14 w 124"/>
                  <a:gd name="T1" fmla="*/ 10 h 60"/>
                  <a:gd name="T2" fmla="*/ 27 w 124"/>
                  <a:gd name="T3" fmla="*/ 10 h 60"/>
                  <a:gd name="T4" fmla="*/ 43 w 124"/>
                  <a:gd name="T5" fmla="*/ 10 h 60"/>
                  <a:gd name="T6" fmla="*/ 32 w 124"/>
                  <a:gd name="T7" fmla="*/ 44 h 60"/>
                  <a:gd name="T8" fmla="*/ 35 w 124"/>
                  <a:gd name="T9" fmla="*/ 47 h 60"/>
                  <a:gd name="T10" fmla="*/ 38 w 124"/>
                  <a:gd name="T11" fmla="*/ 47 h 60"/>
                  <a:gd name="T12" fmla="*/ 40 w 124"/>
                  <a:gd name="T13" fmla="*/ 45 h 60"/>
                  <a:gd name="T14" fmla="*/ 41 w 124"/>
                  <a:gd name="T15" fmla="*/ 50 h 60"/>
                  <a:gd name="T16" fmla="*/ 49 w 124"/>
                  <a:gd name="T17" fmla="*/ 50 h 60"/>
                  <a:gd name="T18" fmla="*/ 51 w 124"/>
                  <a:gd name="T19" fmla="*/ 52 h 60"/>
                  <a:gd name="T20" fmla="*/ 56 w 124"/>
                  <a:gd name="T21" fmla="*/ 52 h 60"/>
                  <a:gd name="T22" fmla="*/ 57 w 124"/>
                  <a:gd name="T23" fmla="*/ 55 h 60"/>
                  <a:gd name="T24" fmla="*/ 59 w 124"/>
                  <a:gd name="T25" fmla="*/ 56 h 60"/>
                  <a:gd name="T26" fmla="*/ 62 w 124"/>
                  <a:gd name="T27" fmla="*/ 53 h 60"/>
                  <a:gd name="T28" fmla="*/ 64 w 124"/>
                  <a:gd name="T29" fmla="*/ 56 h 60"/>
                  <a:gd name="T30" fmla="*/ 68 w 124"/>
                  <a:gd name="T31" fmla="*/ 55 h 60"/>
                  <a:gd name="T32" fmla="*/ 68 w 124"/>
                  <a:gd name="T33" fmla="*/ 58 h 60"/>
                  <a:gd name="T34" fmla="*/ 70 w 124"/>
                  <a:gd name="T35" fmla="*/ 56 h 60"/>
                  <a:gd name="T36" fmla="*/ 75 w 124"/>
                  <a:gd name="T37" fmla="*/ 55 h 60"/>
                  <a:gd name="T38" fmla="*/ 79 w 124"/>
                  <a:gd name="T39" fmla="*/ 58 h 60"/>
                  <a:gd name="T40" fmla="*/ 86 w 124"/>
                  <a:gd name="T41" fmla="*/ 55 h 60"/>
                  <a:gd name="T42" fmla="*/ 89 w 124"/>
                  <a:gd name="T43" fmla="*/ 56 h 60"/>
                  <a:gd name="T44" fmla="*/ 92 w 124"/>
                  <a:gd name="T45" fmla="*/ 55 h 60"/>
                  <a:gd name="T46" fmla="*/ 95 w 124"/>
                  <a:gd name="T47" fmla="*/ 56 h 60"/>
                  <a:gd name="T48" fmla="*/ 97 w 124"/>
                  <a:gd name="T49" fmla="*/ 53 h 60"/>
                  <a:gd name="T50" fmla="*/ 106 w 124"/>
                  <a:gd name="T51" fmla="*/ 60 h 60"/>
                  <a:gd name="T52" fmla="*/ 116 w 124"/>
                  <a:gd name="T53" fmla="*/ 29 h 60"/>
                  <a:gd name="T54" fmla="*/ 121 w 124"/>
                  <a:gd name="T55" fmla="*/ 10 h 60"/>
                  <a:gd name="T56" fmla="*/ 124 w 124"/>
                  <a:gd name="T57" fmla="*/ 0 h 60"/>
                  <a:gd name="T58" fmla="*/ 102 w 124"/>
                  <a:gd name="T59" fmla="*/ 0 h 60"/>
                  <a:gd name="T60" fmla="*/ 76 w 124"/>
                  <a:gd name="T61" fmla="*/ 0 h 60"/>
                  <a:gd name="T62" fmla="*/ 52 w 124"/>
                  <a:gd name="T63" fmla="*/ 0 h 60"/>
                  <a:gd name="T64" fmla="*/ 32 w 124"/>
                  <a:gd name="T65" fmla="*/ 0 h 60"/>
                  <a:gd name="T66" fmla="*/ 3 w 124"/>
                  <a:gd name="T67" fmla="*/ 0 h 60"/>
                  <a:gd name="T68" fmla="*/ 0 w 124"/>
                  <a:gd name="T69" fmla="*/ 10 h 60"/>
                  <a:gd name="T70" fmla="*/ 14 w 124"/>
                  <a:gd name="T71" fmla="*/ 1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4" h="60">
                    <a:moveTo>
                      <a:pt x="14" y="10"/>
                    </a:moveTo>
                    <a:lnTo>
                      <a:pt x="27" y="10"/>
                    </a:lnTo>
                    <a:lnTo>
                      <a:pt x="43" y="10"/>
                    </a:lnTo>
                    <a:lnTo>
                      <a:pt x="32" y="44"/>
                    </a:lnTo>
                    <a:lnTo>
                      <a:pt x="35" y="47"/>
                    </a:lnTo>
                    <a:lnTo>
                      <a:pt x="38" y="47"/>
                    </a:lnTo>
                    <a:lnTo>
                      <a:pt x="40" y="45"/>
                    </a:lnTo>
                    <a:lnTo>
                      <a:pt x="41" y="50"/>
                    </a:lnTo>
                    <a:lnTo>
                      <a:pt x="49" y="50"/>
                    </a:lnTo>
                    <a:lnTo>
                      <a:pt x="51" y="52"/>
                    </a:lnTo>
                    <a:lnTo>
                      <a:pt x="56" y="52"/>
                    </a:lnTo>
                    <a:lnTo>
                      <a:pt x="57" y="55"/>
                    </a:lnTo>
                    <a:lnTo>
                      <a:pt x="59" y="56"/>
                    </a:lnTo>
                    <a:lnTo>
                      <a:pt x="62" y="53"/>
                    </a:lnTo>
                    <a:lnTo>
                      <a:pt x="64" y="56"/>
                    </a:lnTo>
                    <a:lnTo>
                      <a:pt x="68" y="55"/>
                    </a:lnTo>
                    <a:lnTo>
                      <a:pt x="68" y="58"/>
                    </a:lnTo>
                    <a:lnTo>
                      <a:pt x="70" y="56"/>
                    </a:lnTo>
                    <a:lnTo>
                      <a:pt x="75" y="55"/>
                    </a:lnTo>
                    <a:lnTo>
                      <a:pt x="79" y="58"/>
                    </a:lnTo>
                    <a:lnTo>
                      <a:pt x="86" y="55"/>
                    </a:lnTo>
                    <a:lnTo>
                      <a:pt x="89" y="56"/>
                    </a:lnTo>
                    <a:lnTo>
                      <a:pt x="92" y="55"/>
                    </a:lnTo>
                    <a:lnTo>
                      <a:pt x="95" y="56"/>
                    </a:lnTo>
                    <a:lnTo>
                      <a:pt x="97" y="53"/>
                    </a:lnTo>
                    <a:lnTo>
                      <a:pt x="106" y="60"/>
                    </a:lnTo>
                    <a:lnTo>
                      <a:pt x="116" y="29"/>
                    </a:lnTo>
                    <a:lnTo>
                      <a:pt x="121" y="10"/>
                    </a:lnTo>
                    <a:lnTo>
                      <a:pt x="124" y="0"/>
                    </a:lnTo>
                    <a:lnTo>
                      <a:pt x="102" y="0"/>
                    </a:lnTo>
                    <a:lnTo>
                      <a:pt x="76" y="0"/>
                    </a:lnTo>
                    <a:lnTo>
                      <a:pt x="52" y="0"/>
                    </a:lnTo>
                    <a:lnTo>
                      <a:pt x="32" y="0"/>
                    </a:lnTo>
                    <a:lnTo>
                      <a:pt x="3" y="0"/>
                    </a:lnTo>
                    <a:lnTo>
                      <a:pt x="0" y="10"/>
                    </a:lnTo>
                    <a:lnTo>
                      <a:pt x="14"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2" name="Freeform 29"/>
              <p:cNvSpPr>
                <a:spLocks/>
              </p:cNvSpPr>
              <p:nvPr/>
            </p:nvSpPr>
            <p:spPr bwMode="auto">
              <a:xfrm>
                <a:off x="1115" y="1110"/>
                <a:ext cx="127" cy="60"/>
              </a:xfrm>
              <a:custGeom>
                <a:avLst/>
                <a:gdLst>
                  <a:gd name="T0" fmla="*/ 121 w 127"/>
                  <a:gd name="T1" fmla="*/ 0 h 60"/>
                  <a:gd name="T2" fmla="*/ 110 w 127"/>
                  <a:gd name="T3" fmla="*/ 0 h 60"/>
                  <a:gd name="T4" fmla="*/ 91 w 127"/>
                  <a:gd name="T5" fmla="*/ 0 h 60"/>
                  <a:gd name="T6" fmla="*/ 67 w 127"/>
                  <a:gd name="T7" fmla="*/ 0 h 60"/>
                  <a:gd name="T8" fmla="*/ 45 w 127"/>
                  <a:gd name="T9" fmla="*/ 0 h 60"/>
                  <a:gd name="T10" fmla="*/ 24 w 127"/>
                  <a:gd name="T11" fmla="*/ 0 h 60"/>
                  <a:gd name="T12" fmla="*/ 8 w 127"/>
                  <a:gd name="T13" fmla="*/ 34 h 60"/>
                  <a:gd name="T14" fmla="*/ 0 w 127"/>
                  <a:gd name="T15" fmla="*/ 52 h 60"/>
                  <a:gd name="T16" fmla="*/ 26 w 127"/>
                  <a:gd name="T17" fmla="*/ 52 h 60"/>
                  <a:gd name="T18" fmla="*/ 53 w 127"/>
                  <a:gd name="T19" fmla="*/ 52 h 60"/>
                  <a:gd name="T20" fmla="*/ 77 w 127"/>
                  <a:gd name="T21" fmla="*/ 52 h 60"/>
                  <a:gd name="T22" fmla="*/ 81 w 127"/>
                  <a:gd name="T23" fmla="*/ 56 h 60"/>
                  <a:gd name="T24" fmla="*/ 85 w 127"/>
                  <a:gd name="T25" fmla="*/ 55 h 60"/>
                  <a:gd name="T26" fmla="*/ 92 w 127"/>
                  <a:gd name="T27" fmla="*/ 55 h 60"/>
                  <a:gd name="T28" fmla="*/ 99 w 127"/>
                  <a:gd name="T29" fmla="*/ 58 h 60"/>
                  <a:gd name="T30" fmla="*/ 99 w 127"/>
                  <a:gd name="T31" fmla="*/ 60 h 60"/>
                  <a:gd name="T32" fmla="*/ 100 w 127"/>
                  <a:gd name="T33" fmla="*/ 60 h 60"/>
                  <a:gd name="T34" fmla="*/ 100 w 127"/>
                  <a:gd name="T35" fmla="*/ 56 h 60"/>
                  <a:gd name="T36" fmla="*/ 107 w 127"/>
                  <a:gd name="T37" fmla="*/ 50 h 60"/>
                  <a:gd name="T38" fmla="*/ 105 w 127"/>
                  <a:gd name="T39" fmla="*/ 48 h 60"/>
                  <a:gd name="T40" fmla="*/ 107 w 127"/>
                  <a:gd name="T41" fmla="*/ 44 h 60"/>
                  <a:gd name="T42" fmla="*/ 108 w 127"/>
                  <a:gd name="T43" fmla="*/ 44 h 60"/>
                  <a:gd name="T44" fmla="*/ 123 w 127"/>
                  <a:gd name="T45" fmla="*/ 11 h 60"/>
                  <a:gd name="T46" fmla="*/ 119 w 127"/>
                  <a:gd name="T47" fmla="*/ 7 h 60"/>
                  <a:gd name="T48" fmla="*/ 127 w 127"/>
                  <a:gd name="T49" fmla="*/ 0 h 60"/>
                  <a:gd name="T50" fmla="*/ 121 w 127"/>
                  <a:gd name="T51"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27" h="60">
                    <a:moveTo>
                      <a:pt x="121" y="0"/>
                    </a:moveTo>
                    <a:lnTo>
                      <a:pt x="110" y="0"/>
                    </a:lnTo>
                    <a:lnTo>
                      <a:pt x="91" y="0"/>
                    </a:lnTo>
                    <a:lnTo>
                      <a:pt x="67" y="0"/>
                    </a:lnTo>
                    <a:lnTo>
                      <a:pt x="45" y="0"/>
                    </a:lnTo>
                    <a:lnTo>
                      <a:pt x="24" y="0"/>
                    </a:lnTo>
                    <a:lnTo>
                      <a:pt x="8" y="34"/>
                    </a:lnTo>
                    <a:lnTo>
                      <a:pt x="0" y="52"/>
                    </a:lnTo>
                    <a:lnTo>
                      <a:pt x="26" y="52"/>
                    </a:lnTo>
                    <a:lnTo>
                      <a:pt x="53" y="52"/>
                    </a:lnTo>
                    <a:lnTo>
                      <a:pt x="77" y="52"/>
                    </a:lnTo>
                    <a:lnTo>
                      <a:pt x="81" y="56"/>
                    </a:lnTo>
                    <a:lnTo>
                      <a:pt x="85" y="55"/>
                    </a:lnTo>
                    <a:lnTo>
                      <a:pt x="92" y="55"/>
                    </a:lnTo>
                    <a:lnTo>
                      <a:pt x="99" y="58"/>
                    </a:lnTo>
                    <a:lnTo>
                      <a:pt x="99" y="60"/>
                    </a:lnTo>
                    <a:lnTo>
                      <a:pt x="100" y="60"/>
                    </a:lnTo>
                    <a:lnTo>
                      <a:pt x="100" y="56"/>
                    </a:lnTo>
                    <a:lnTo>
                      <a:pt x="107" y="50"/>
                    </a:lnTo>
                    <a:lnTo>
                      <a:pt x="105" y="48"/>
                    </a:lnTo>
                    <a:lnTo>
                      <a:pt x="107" y="44"/>
                    </a:lnTo>
                    <a:lnTo>
                      <a:pt x="108" y="44"/>
                    </a:lnTo>
                    <a:lnTo>
                      <a:pt x="123" y="11"/>
                    </a:lnTo>
                    <a:lnTo>
                      <a:pt x="119" y="7"/>
                    </a:lnTo>
                    <a:lnTo>
                      <a:pt x="127" y="0"/>
                    </a:lnTo>
                    <a:lnTo>
                      <a:pt x="1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3" name="Freeform 30"/>
              <p:cNvSpPr>
                <a:spLocks/>
              </p:cNvSpPr>
              <p:nvPr/>
            </p:nvSpPr>
            <p:spPr bwMode="auto">
              <a:xfrm>
                <a:off x="1139" y="1059"/>
                <a:ext cx="119" cy="51"/>
              </a:xfrm>
              <a:custGeom>
                <a:avLst/>
                <a:gdLst>
                  <a:gd name="T0" fmla="*/ 102 w 119"/>
                  <a:gd name="T1" fmla="*/ 0 h 51"/>
                  <a:gd name="T2" fmla="*/ 83 w 119"/>
                  <a:gd name="T3" fmla="*/ 0 h 51"/>
                  <a:gd name="T4" fmla="*/ 64 w 119"/>
                  <a:gd name="T5" fmla="*/ 0 h 51"/>
                  <a:gd name="T6" fmla="*/ 46 w 119"/>
                  <a:gd name="T7" fmla="*/ 0 h 51"/>
                  <a:gd name="T8" fmla="*/ 29 w 119"/>
                  <a:gd name="T9" fmla="*/ 0 h 51"/>
                  <a:gd name="T10" fmla="*/ 14 w 119"/>
                  <a:gd name="T11" fmla="*/ 24 h 51"/>
                  <a:gd name="T12" fmla="*/ 0 w 119"/>
                  <a:gd name="T13" fmla="*/ 51 h 51"/>
                  <a:gd name="T14" fmla="*/ 21 w 119"/>
                  <a:gd name="T15" fmla="*/ 51 h 51"/>
                  <a:gd name="T16" fmla="*/ 43 w 119"/>
                  <a:gd name="T17" fmla="*/ 51 h 51"/>
                  <a:gd name="T18" fmla="*/ 67 w 119"/>
                  <a:gd name="T19" fmla="*/ 51 h 51"/>
                  <a:gd name="T20" fmla="*/ 86 w 119"/>
                  <a:gd name="T21" fmla="*/ 51 h 51"/>
                  <a:gd name="T22" fmla="*/ 103 w 119"/>
                  <a:gd name="T23" fmla="*/ 51 h 51"/>
                  <a:gd name="T24" fmla="*/ 105 w 119"/>
                  <a:gd name="T25" fmla="*/ 48 h 51"/>
                  <a:gd name="T26" fmla="*/ 105 w 119"/>
                  <a:gd name="T27" fmla="*/ 40 h 51"/>
                  <a:gd name="T28" fmla="*/ 108 w 119"/>
                  <a:gd name="T29" fmla="*/ 33 h 51"/>
                  <a:gd name="T30" fmla="*/ 113 w 119"/>
                  <a:gd name="T31" fmla="*/ 24 h 51"/>
                  <a:gd name="T32" fmla="*/ 113 w 119"/>
                  <a:gd name="T33" fmla="*/ 14 h 51"/>
                  <a:gd name="T34" fmla="*/ 119 w 119"/>
                  <a:gd name="T35" fmla="*/ 5 h 51"/>
                  <a:gd name="T36" fmla="*/ 119 w 119"/>
                  <a:gd name="T37" fmla="*/ 0 h 51"/>
                  <a:gd name="T38" fmla="*/ 102 w 119"/>
                  <a:gd name="T39"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9" h="51">
                    <a:moveTo>
                      <a:pt x="102" y="0"/>
                    </a:moveTo>
                    <a:lnTo>
                      <a:pt x="83" y="0"/>
                    </a:lnTo>
                    <a:lnTo>
                      <a:pt x="64" y="0"/>
                    </a:lnTo>
                    <a:lnTo>
                      <a:pt x="46" y="0"/>
                    </a:lnTo>
                    <a:lnTo>
                      <a:pt x="29" y="0"/>
                    </a:lnTo>
                    <a:lnTo>
                      <a:pt x="14" y="24"/>
                    </a:lnTo>
                    <a:lnTo>
                      <a:pt x="0" y="51"/>
                    </a:lnTo>
                    <a:lnTo>
                      <a:pt x="21" y="51"/>
                    </a:lnTo>
                    <a:lnTo>
                      <a:pt x="43" y="51"/>
                    </a:lnTo>
                    <a:lnTo>
                      <a:pt x="67" y="51"/>
                    </a:lnTo>
                    <a:lnTo>
                      <a:pt x="86" y="51"/>
                    </a:lnTo>
                    <a:lnTo>
                      <a:pt x="103" y="51"/>
                    </a:lnTo>
                    <a:lnTo>
                      <a:pt x="105" y="48"/>
                    </a:lnTo>
                    <a:lnTo>
                      <a:pt x="105" y="40"/>
                    </a:lnTo>
                    <a:lnTo>
                      <a:pt x="108" y="33"/>
                    </a:lnTo>
                    <a:lnTo>
                      <a:pt x="113" y="24"/>
                    </a:lnTo>
                    <a:lnTo>
                      <a:pt x="113" y="14"/>
                    </a:lnTo>
                    <a:lnTo>
                      <a:pt x="119" y="5"/>
                    </a:lnTo>
                    <a:lnTo>
                      <a:pt x="119" y="0"/>
                    </a:lnTo>
                    <a:lnTo>
                      <a:pt x="10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4" name="Freeform 31"/>
              <p:cNvSpPr>
                <a:spLocks/>
              </p:cNvSpPr>
              <p:nvPr/>
            </p:nvSpPr>
            <p:spPr bwMode="auto">
              <a:xfrm>
                <a:off x="1203" y="875"/>
                <a:ext cx="235" cy="184"/>
              </a:xfrm>
              <a:custGeom>
                <a:avLst/>
                <a:gdLst>
                  <a:gd name="T0" fmla="*/ 87 w 235"/>
                  <a:gd name="T1" fmla="*/ 177 h 184"/>
                  <a:gd name="T2" fmla="*/ 93 w 235"/>
                  <a:gd name="T3" fmla="*/ 166 h 184"/>
                  <a:gd name="T4" fmla="*/ 101 w 235"/>
                  <a:gd name="T5" fmla="*/ 150 h 184"/>
                  <a:gd name="T6" fmla="*/ 109 w 235"/>
                  <a:gd name="T7" fmla="*/ 134 h 184"/>
                  <a:gd name="T8" fmla="*/ 119 w 235"/>
                  <a:gd name="T9" fmla="*/ 119 h 184"/>
                  <a:gd name="T10" fmla="*/ 130 w 235"/>
                  <a:gd name="T11" fmla="*/ 113 h 184"/>
                  <a:gd name="T12" fmla="*/ 144 w 235"/>
                  <a:gd name="T13" fmla="*/ 105 h 184"/>
                  <a:gd name="T14" fmla="*/ 159 w 235"/>
                  <a:gd name="T15" fmla="*/ 95 h 184"/>
                  <a:gd name="T16" fmla="*/ 174 w 235"/>
                  <a:gd name="T17" fmla="*/ 87 h 184"/>
                  <a:gd name="T18" fmla="*/ 184 w 235"/>
                  <a:gd name="T19" fmla="*/ 81 h 184"/>
                  <a:gd name="T20" fmla="*/ 198 w 235"/>
                  <a:gd name="T21" fmla="*/ 73 h 184"/>
                  <a:gd name="T22" fmla="*/ 214 w 235"/>
                  <a:gd name="T23" fmla="*/ 65 h 184"/>
                  <a:gd name="T24" fmla="*/ 228 w 235"/>
                  <a:gd name="T25" fmla="*/ 57 h 184"/>
                  <a:gd name="T26" fmla="*/ 235 w 235"/>
                  <a:gd name="T27" fmla="*/ 53 h 184"/>
                  <a:gd name="T28" fmla="*/ 230 w 235"/>
                  <a:gd name="T29" fmla="*/ 52 h 184"/>
                  <a:gd name="T30" fmla="*/ 222 w 235"/>
                  <a:gd name="T31" fmla="*/ 49 h 184"/>
                  <a:gd name="T32" fmla="*/ 219 w 235"/>
                  <a:gd name="T33" fmla="*/ 45 h 184"/>
                  <a:gd name="T34" fmla="*/ 214 w 235"/>
                  <a:gd name="T35" fmla="*/ 45 h 184"/>
                  <a:gd name="T36" fmla="*/ 197 w 235"/>
                  <a:gd name="T37" fmla="*/ 50 h 184"/>
                  <a:gd name="T38" fmla="*/ 197 w 235"/>
                  <a:gd name="T39" fmla="*/ 49 h 184"/>
                  <a:gd name="T40" fmla="*/ 190 w 235"/>
                  <a:gd name="T41" fmla="*/ 50 h 184"/>
                  <a:gd name="T42" fmla="*/ 197 w 235"/>
                  <a:gd name="T43" fmla="*/ 47 h 184"/>
                  <a:gd name="T44" fmla="*/ 200 w 235"/>
                  <a:gd name="T45" fmla="*/ 42 h 184"/>
                  <a:gd name="T46" fmla="*/ 198 w 235"/>
                  <a:gd name="T47" fmla="*/ 39 h 184"/>
                  <a:gd name="T48" fmla="*/ 201 w 235"/>
                  <a:gd name="T49" fmla="*/ 33 h 184"/>
                  <a:gd name="T50" fmla="*/ 201 w 235"/>
                  <a:gd name="T51" fmla="*/ 26 h 184"/>
                  <a:gd name="T52" fmla="*/ 203 w 235"/>
                  <a:gd name="T53" fmla="*/ 21 h 184"/>
                  <a:gd name="T54" fmla="*/ 192 w 235"/>
                  <a:gd name="T55" fmla="*/ 20 h 184"/>
                  <a:gd name="T56" fmla="*/ 187 w 235"/>
                  <a:gd name="T57" fmla="*/ 25 h 184"/>
                  <a:gd name="T58" fmla="*/ 190 w 235"/>
                  <a:gd name="T59" fmla="*/ 20 h 184"/>
                  <a:gd name="T60" fmla="*/ 189 w 235"/>
                  <a:gd name="T61" fmla="*/ 21 h 184"/>
                  <a:gd name="T62" fmla="*/ 187 w 235"/>
                  <a:gd name="T63" fmla="*/ 16 h 184"/>
                  <a:gd name="T64" fmla="*/ 186 w 235"/>
                  <a:gd name="T65" fmla="*/ 16 h 184"/>
                  <a:gd name="T66" fmla="*/ 189 w 235"/>
                  <a:gd name="T67" fmla="*/ 13 h 184"/>
                  <a:gd name="T68" fmla="*/ 198 w 235"/>
                  <a:gd name="T69" fmla="*/ 0 h 184"/>
                  <a:gd name="T70" fmla="*/ 189 w 235"/>
                  <a:gd name="T71" fmla="*/ 0 h 184"/>
                  <a:gd name="T72" fmla="*/ 176 w 235"/>
                  <a:gd name="T73" fmla="*/ 0 h 184"/>
                  <a:gd name="T74" fmla="*/ 165 w 235"/>
                  <a:gd name="T75" fmla="*/ 0 h 184"/>
                  <a:gd name="T76" fmla="*/ 154 w 235"/>
                  <a:gd name="T77" fmla="*/ 0 h 184"/>
                  <a:gd name="T78" fmla="*/ 143 w 235"/>
                  <a:gd name="T79" fmla="*/ 0 h 184"/>
                  <a:gd name="T80" fmla="*/ 133 w 235"/>
                  <a:gd name="T81" fmla="*/ 0 h 184"/>
                  <a:gd name="T82" fmla="*/ 120 w 235"/>
                  <a:gd name="T83" fmla="*/ 0 h 184"/>
                  <a:gd name="T84" fmla="*/ 109 w 235"/>
                  <a:gd name="T85" fmla="*/ 0 h 184"/>
                  <a:gd name="T86" fmla="*/ 109 w 235"/>
                  <a:gd name="T87" fmla="*/ 0 h 184"/>
                  <a:gd name="T88" fmla="*/ 98 w 235"/>
                  <a:gd name="T89" fmla="*/ 15 h 184"/>
                  <a:gd name="T90" fmla="*/ 87 w 235"/>
                  <a:gd name="T91" fmla="*/ 31 h 184"/>
                  <a:gd name="T92" fmla="*/ 78 w 235"/>
                  <a:gd name="T93" fmla="*/ 45 h 184"/>
                  <a:gd name="T94" fmla="*/ 68 w 235"/>
                  <a:gd name="T95" fmla="*/ 60 h 184"/>
                  <a:gd name="T96" fmla="*/ 62 w 235"/>
                  <a:gd name="T97" fmla="*/ 70 h 184"/>
                  <a:gd name="T98" fmla="*/ 52 w 235"/>
                  <a:gd name="T99" fmla="*/ 84 h 184"/>
                  <a:gd name="T100" fmla="*/ 43 w 235"/>
                  <a:gd name="T101" fmla="*/ 100 h 184"/>
                  <a:gd name="T102" fmla="*/ 35 w 235"/>
                  <a:gd name="T103" fmla="*/ 115 h 184"/>
                  <a:gd name="T104" fmla="*/ 28 w 235"/>
                  <a:gd name="T105" fmla="*/ 126 h 184"/>
                  <a:gd name="T106" fmla="*/ 20 w 235"/>
                  <a:gd name="T107" fmla="*/ 140 h 184"/>
                  <a:gd name="T108" fmla="*/ 12 w 235"/>
                  <a:gd name="T109" fmla="*/ 158 h 184"/>
                  <a:gd name="T110" fmla="*/ 6 w 235"/>
                  <a:gd name="T111" fmla="*/ 172 h 184"/>
                  <a:gd name="T112" fmla="*/ 0 w 235"/>
                  <a:gd name="T113" fmla="*/ 184 h 184"/>
                  <a:gd name="T114" fmla="*/ 0 w 235"/>
                  <a:gd name="T115" fmla="*/ 184 h 184"/>
                  <a:gd name="T116" fmla="*/ 19 w 235"/>
                  <a:gd name="T117" fmla="*/ 184 h 184"/>
                  <a:gd name="T118" fmla="*/ 38 w 235"/>
                  <a:gd name="T119" fmla="*/ 184 h 184"/>
                  <a:gd name="T120" fmla="*/ 55 w 235"/>
                  <a:gd name="T121" fmla="*/ 184 h 184"/>
                  <a:gd name="T122" fmla="*/ 84 w 235"/>
                  <a:gd name="T123" fmla="*/ 184 h 184"/>
                  <a:gd name="T124" fmla="*/ 87 w 235"/>
                  <a:gd name="T125" fmla="*/ 17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5" h="184">
                    <a:moveTo>
                      <a:pt x="87" y="177"/>
                    </a:moveTo>
                    <a:lnTo>
                      <a:pt x="93" y="166"/>
                    </a:lnTo>
                    <a:lnTo>
                      <a:pt x="101" y="150"/>
                    </a:lnTo>
                    <a:lnTo>
                      <a:pt x="109" y="134"/>
                    </a:lnTo>
                    <a:lnTo>
                      <a:pt x="119" y="119"/>
                    </a:lnTo>
                    <a:lnTo>
                      <a:pt x="130" y="113"/>
                    </a:lnTo>
                    <a:lnTo>
                      <a:pt x="144" y="105"/>
                    </a:lnTo>
                    <a:lnTo>
                      <a:pt x="159" y="95"/>
                    </a:lnTo>
                    <a:lnTo>
                      <a:pt x="174" y="87"/>
                    </a:lnTo>
                    <a:lnTo>
                      <a:pt x="184" y="81"/>
                    </a:lnTo>
                    <a:lnTo>
                      <a:pt x="198" y="73"/>
                    </a:lnTo>
                    <a:lnTo>
                      <a:pt x="214" y="65"/>
                    </a:lnTo>
                    <a:lnTo>
                      <a:pt x="228" y="57"/>
                    </a:lnTo>
                    <a:lnTo>
                      <a:pt x="235" y="53"/>
                    </a:lnTo>
                    <a:lnTo>
                      <a:pt x="230" y="52"/>
                    </a:lnTo>
                    <a:lnTo>
                      <a:pt x="222" y="49"/>
                    </a:lnTo>
                    <a:lnTo>
                      <a:pt x="219" y="45"/>
                    </a:lnTo>
                    <a:lnTo>
                      <a:pt x="214" y="45"/>
                    </a:lnTo>
                    <a:lnTo>
                      <a:pt x="197" y="50"/>
                    </a:lnTo>
                    <a:lnTo>
                      <a:pt x="197" y="49"/>
                    </a:lnTo>
                    <a:lnTo>
                      <a:pt x="190" y="50"/>
                    </a:lnTo>
                    <a:lnTo>
                      <a:pt x="197" y="47"/>
                    </a:lnTo>
                    <a:lnTo>
                      <a:pt x="200" y="42"/>
                    </a:lnTo>
                    <a:lnTo>
                      <a:pt x="198" y="39"/>
                    </a:lnTo>
                    <a:lnTo>
                      <a:pt x="201" y="33"/>
                    </a:lnTo>
                    <a:lnTo>
                      <a:pt x="201" y="26"/>
                    </a:lnTo>
                    <a:lnTo>
                      <a:pt x="203" y="21"/>
                    </a:lnTo>
                    <a:lnTo>
                      <a:pt x="192" y="20"/>
                    </a:lnTo>
                    <a:lnTo>
                      <a:pt x="187" y="25"/>
                    </a:lnTo>
                    <a:lnTo>
                      <a:pt x="190" y="20"/>
                    </a:lnTo>
                    <a:lnTo>
                      <a:pt x="189" y="21"/>
                    </a:lnTo>
                    <a:lnTo>
                      <a:pt x="187" y="16"/>
                    </a:lnTo>
                    <a:lnTo>
                      <a:pt x="186" y="16"/>
                    </a:lnTo>
                    <a:lnTo>
                      <a:pt x="189" y="13"/>
                    </a:lnTo>
                    <a:lnTo>
                      <a:pt x="198" y="0"/>
                    </a:lnTo>
                    <a:lnTo>
                      <a:pt x="189" y="0"/>
                    </a:lnTo>
                    <a:lnTo>
                      <a:pt x="176" y="0"/>
                    </a:lnTo>
                    <a:lnTo>
                      <a:pt x="165" y="0"/>
                    </a:lnTo>
                    <a:lnTo>
                      <a:pt x="154" y="0"/>
                    </a:lnTo>
                    <a:lnTo>
                      <a:pt x="143" y="0"/>
                    </a:lnTo>
                    <a:lnTo>
                      <a:pt x="133" y="0"/>
                    </a:lnTo>
                    <a:lnTo>
                      <a:pt x="120" y="0"/>
                    </a:lnTo>
                    <a:lnTo>
                      <a:pt x="109" y="0"/>
                    </a:lnTo>
                    <a:lnTo>
                      <a:pt x="109" y="0"/>
                    </a:lnTo>
                    <a:lnTo>
                      <a:pt x="98" y="15"/>
                    </a:lnTo>
                    <a:lnTo>
                      <a:pt x="87" y="31"/>
                    </a:lnTo>
                    <a:lnTo>
                      <a:pt x="78" y="45"/>
                    </a:lnTo>
                    <a:lnTo>
                      <a:pt x="68" y="60"/>
                    </a:lnTo>
                    <a:lnTo>
                      <a:pt x="62" y="70"/>
                    </a:lnTo>
                    <a:lnTo>
                      <a:pt x="52" y="84"/>
                    </a:lnTo>
                    <a:lnTo>
                      <a:pt x="43" y="100"/>
                    </a:lnTo>
                    <a:lnTo>
                      <a:pt x="35" y="115"/>
                    </a:lnTo>
                    <a:lnTo>
                      <a:pt x="28" y="126"/>
                    </a:lnTo>
                    <a:lnTo>
                      <a:pt x="20" y="140"/>
                    </a:lnTo>
                    <a:lnTo>
                      <a:pt x="12" y="158"/>
                    </a:lnTo>
                    <a:lnTo>
                      <a:pt x="6" y="172"/>
                    </a:lnTo>
                    <a:lnTo>
                      <a:pt x="0" y="184"/>
                    </a:lnTo>
                    <a:lnTo>
                      <a:pt x="0" y="184"/>
                    </a:lnTo>
                    <a:lnTo>
                      <a:pt x="19" y="184"/>
                    </a:lnTo>
                    <a:lnTo>
                      <a:pt x="38" y="184"/>
                    </a:lnTo>
                    <a:lnTo>
                      <a:pt x="55" y="184"/>
                    </a:lnTo>
                    <a:lnTo>
                      <a:pt x="84" y="184"/>
                    </a:lnTo>
                    <a:lnTo>
                      <a:pt x="87" y="1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5" name="Freeform 32"/>
              <p:cNvSpPr>
                <a:spLocks/>
              </p:cNvSpPr>
              <p:nvPr/>
            </p:nvSpPr>
            <p:spPr bwMode="auto">
              <a:xfrm>
                <a:off x="1223" y="1052"/>
                <a:ext cx="129" cy="102"/>
              </a:xfrm>
              <a:custGeom>
                <a:avLst/>
                <a:gdLst>
                  <a:gd name="T0" fmla="*/ 5 w 129"/>
                  <a:gd name="T1" fmla="*/ 102 h 102"/>
                  <a:gd name="T2" fmla="*/ 19 w 129"/>
                  <a:gd name="T3" fmla="*/ 102 h 102"/>
                  <a:gd name="T4" fmla="*/ 37 w 129"/>
                  <a:gd name="T5" fmla="*/ 102 h 102"/>
                  <a:gd name="T6" fmla="*/ 56 w 129"/>
                  <a:gd name="T7" fmla="*/ 102 h 102"/>
                  <a:gd name="T8" fmla="*/ 73 w 129"/>
                  <a:gd name="T9" fmla="*/ 102 h 102"/>
                  <a:gd name="T10" fmla="*/ 75 w 129"/>
                  <a:gd name="T11" fmla="*/ 94 h 102"/>
                  <a:gd name="T12" fmla="*/ 70 w 129"/>
                  <a:gd name="T13" fmla="*/ 90 h 102"/>
                  <a:gd name="T14" fmla="*/ 69 w 129"/>
                  <a:gd name="T15" fmla="*/ 86 h 102"/>
                  <a:gd name="T16" fmla="*/ 66 w 129"/>
                  <a:gd name="T17" fmla="*/ 84 h 102"/>
                  <a:gd name="T18" fmla="*/ 61 w 129"/>
                  <a:gd name="T19" fmla="*/ 79 h 102"/>
                  <a:gd name="T20" fmla="*/ 66 w 129"/>
                  <a:gd name="T21" fmla="*/ 69 h 102"/>
                  <a:gd name="T22" fmla="*/ 69 w 129"/>
                  <a:gd name="T23" fmla="*/ 68 h 102"/>
                  <a:gd name="T24" fmla="*/ 67 w 129"/>
                  <a:gd name="T25" fmla="*/ 65 h 102"/>
                  <a:gd name="T26" fmla="*/ 67 w 129"/>
                  <a:gd name="T27" fmla="*/ 63 h 102"/>
                  <a:gd name="T28" fmla="*/ 72 w 129"/>
                  <a:gd name="T29" fmla="*/ 60 h 102"/>
                  <a:gd name="T30" fmla="*/ 78 w 129"/>
                  <a:gd name="T31" fmla="*/ 57 h 102"/>
                  <a:gd name="T32" fmla="*/ 83 w 129"/>
                  <a:gd name="T33" fmla="*/ 47 h 102"/>
                  <a:gd name="T34" fmla="*/ 86 w 129"/>
                  <a:gd name="T35" fmla="*/ 45 h 102"/>
                  <a:gd name="T36" fmla="*/ 86 w 129"/>
                  <a:gd name="T37" fmla="*/ 45 h 102"/>
                  <a:gd name="T38" fmla="*/ 102 w 129"/>
                  <a:gd name="T39" fmla="*/ 37 h 102"/>
                  <a:gd name="T40" fmla="*/ 129 w 129"/>
                  <a:gd name="T41" fmla="*/ 24 h 102"/>
                  <a:gd name="T42" fmla="*/ 115 w 129"/>
                  <a:gd name="T43" fmla="*/ 21 h 102"/>
                  <a:gd name="T44" fmla="*/ 107 w 129"/>
                  <a:gd name="T45" fmla="*/ 23 h 102"/>
                  <a:gd name="T46" fmla="*/ 93 w 129"/>
                  <a:gd name="T47" fmla="*/ 13 h 102"/>
                  <a:gd name="T48" fmla="*/ 81 w 129"/>
                  <a:gd name="T49" fmla="*/ 13 h 102"/>
                  <a:gd name="T50" fmla="*/ 75 w 129"/>
                  <a:gd name="T51" fmla="*/ 12 h 102"/>
                  <a:gd name="T52" fmla="*/ 70 w 129"/>
                  <a:gd name="T53" fmla="*/ 12 h 102"/>
                  <a:gd name="T54" fmla="*/ 70 w 129"/>
                  <a:gd name="T55" fmla="*/ 0 h 102"/>
                  <a:gd name="T56" fmla="*/ 67 w 129"/>
                  <a:gd name="T57" fmla="*/ 0 h 102"/>
                  <a:gd name="T58" fmla="*/ 64 w 129"/>
                  <a:gd name="T59" fmla="*/ 7 h 102"/>
                  <a:gd name="T60" fmla="*/ 35 w 129"/>
                  <a:gd name="T61" fmla="*/ 7 h 102"/>
                  <a:gd name="T62" fmla="*/ 35 w 129"/>
                  <a:gd name="T63" fmla="*/ 12 h 102"/>
                  <a:gd name="T64" fmla="*/ 29 w 129"/>
                  <a:gd name="T65" fmla="*/ 21 h 102"/>
                  <a:gd name="T66" fmla="*/ 29 w 129"/>
                  <a:gd name="T67" fmla="*/ 31 h 102"/>
                  <a:gd name="T68" fmla="*/ 24 w 129"/>
                  <a:gd name="T69" fmla="*/ 40 h 102"/>
                  <a:gd name="T70" fmla="*/ 21 w 129"/>
                  <a:gd name="T71" fmla="*/ 47 h 102"/>
                  <a:gd name="T72" fmla="*/ 21 w 129"/>
                  <a:gd name="T73" fmla="*/ 55 h 102"/>
                  <a:gd name="T74" fmla="*/ 19 w 129"/>
                  <a:gd name="T75" fmla="*/ 58 h 102"/>
                  <a:gd name="T76" fmla="*/ 11 w 129"/>
                  <a:gd name="T77" fmla="*/ 65 h 102"/>
                  <a:gd name="T78" fmla="*/ 15 w 129"/>
                  <a:gd name="T79" fmla="*/ 69 h 102"/>
                  <a:gd name="T80" fmla="*/ 0 w 129"/>
                  <a:gd name="T81" fmla="*/ 102 h 102"/>
                  <a:gd name="T82" fmla="*/ 5 w 129"/>
                  <a:gd name="T83"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9" h="102">
                    <a:moveTo>
                      <a:pt x="5" y="102"/>
                    </a:moveTo>
                    <a:lnTo>
                      <a:pt x="19" y="102"/>
                    </a:lnTo>
                    <a:lnTo>
                      <a:pt x="37" y="102"/>
                    </a:lnTo>
                    <a:lnTo>
                      <a:pt x="56" y="102"/>
                    </a:lnTo>
                    <a:lnTo>
                      <a:pt x="73" y="102"/>
                    </a:lnTo>
                    <a:lnTo>
                      <a:pt x="75" y="94"/>
                    </a:lnTo>
                    <a:lnTo>
                      <a:pt x="70" y="90"/>
                    </a:lnTo>
                    <a:lnTo>
                      <a:pt x="69" y="86"/>
                    </a:lnTo>
                    <a:lnTo>
                      <a:pt x="66" y="84"/>
                    </a:lnTo>
                    <a:lnTo>
                      <a:pt x="61" y="79"/>
                    </a:lnTo>
                    <a:lnTo>
                      <a:pt x="66" y="69"/>
                    </a:lnTo>
                    <a:lnTo>
                      <a:pt x="69" y="68"/>
                    </a:lnTo>
                    <a:lnTo>
                      <a:pt x="67" y="65"/>
                    </a:lnTo>
                    <a:lnTo>
                      <a:pt x="67" y="63"/>
                    </a:lnTo>
                    <a:lnTo>
                      <a:pt x="72" y="60"/>
                    </a:lnTo>
                    <a:lnTo>
                      <a:pt x="78" y="57"/>
                    </a:lnTo>
                    <a:lnTo>
                      <a:pt x="83" y="47"/>
                    </a:lnTo>
                    <a:lnTo>
                      <a:pt x="86" y="45"/>
                    </a:lnTo>
                    <a:lnTo>
                      <a:pt x="86" y="45"/>
                    </a:lnTo>
                    <a:lnTo>
                      <a:pt x="102" y="37"/>
                    </a:lnTo>
                    <a:lnTo>
                      <a:pt x="129" y="24"/>
                    </a:lnTo>
                    <a:lnTo>
                      <a:pt x="115" y="21"/>
                    </a:lnTo>
                    <a:lnTo>
                      <a:pt x="107" y="23"/>
                    </a:lnTo>
                    <a:lnTo>
                      <a:pt x="93" y="13"/>
                    </a:lnTo>
                    <a:lnTo>
                      <a:pt x="81" y="13"/>
                    </a:lnTo>
                    <a:lnTo>
                      <a:pt x="75" y="12"/>
                    </a:lnTo>
                    <a:lnTo>
                      <a:pt x="70" y="12"/>
                    </a:lnTo>
                    <a:lnTo>
                      <a:pt x="70" y="0"/>
                    </a:lnTo>
                    <a:lnTo>
                      <a:pt x="67" y="0"/>
                    </a:lnTo>
                    <a:lnTo>
                      <a:pt x="64" y="7"/>
                    </a:lnTo>
                    <a:lnTo>
                      <a:pt x="35" y="7"/>
                    </a:lnTo>
                    <a:lnTo>
                      <a:pt x="35" y="12"/>
                    </a:lnTo>
                    <a:lnTo>
                      <a:pt x="29" y="21"/>
                    </a:lnTo>
                    <a:lnTo>
                      <a:pt x="29" y="31"/>
                    </a:lnTo>
                    <a:lnTo>
                      <a:pt x="24" y="40"/>
                    </a:lnTo>
                    <a:lnTo>
                      <a:pt x="21" y="47"/>
                    </a:lnTo>
                    <a:lnTo>
                      <a:pt x="21" y="55"/>
                    </a:lnTo>
                    <a:lnTo>
                      <a:pt x="19" y="58"/>
                    </a:lnTo>
                    <a:lnTo>
                      <a:pt x="11" y="65"/>
                    </a:lnTo>
                    <a:lnTo>
                      <a:pt x="15" y="69"/>
                    </a:lnTo>
                    <a:lnTo>
                      <a:pt x="0" y="102"/>
                    </a:lnTo>
                    <a:lnTo>
                      <a:pt x="5" y="1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6" name="Freeform 33"/>
              <p:cNvSpPr>
                <a:spLocks/>
              </p:cNvSpPr>
              <p:nvPr/>
            </p:nvSpPr>
            <p:spPr bwMode="auto">
              <a:xfrm>
                <a:off x="1212" y="1154"/>
                <a:ext cx="89" cy="54"/>
              </a:xfrm>
              <a:custGeom>
                <a:avLst/>
                <a:gdLst>
                  <a:gd name="T0" fmla="*/ 16 w 89"/>
                  <a:gd name="T1" fmla="*/ 0 h 54"/>
                  <a:gd name="T2" fmla="*/ 30 w 89"/>
                  <a:gd name="T3" fmla="*/ 0 h 54"/>
                  <a:gd name="T4" fmla="*/ 48 w 89"/>
                  <a:gd name="T5" fmla="*/ 0 h 54"/>
                  <a:gd name="T6" fmla="*/ 67 w 89"/>
                  <a:gd name="T7" fmla="*/ 0 h 54"/>
                  <a:gd name="T8" fmla="*/ 84 w 89"/>
                  <a:gd name="T9" fmla="*/ 0 h 54"/>
                  <a:gd name="T10" fmla="*/ 81 w 89"/>
                  <a:gd name="T11" fmla="*/ 12 h 54"/>
                  <a:gd name="T12" fmla="*/ 86 w 89"/>
                  <a:gd name="T13" fmla="*/ 14 h 54"/>
                  <a:gd name="T14" fmla="*/ 86 w 89"/>
                  <a:gd name="T15" fmla="*/ 17 h 54"/>
                  <a:gd name="T16" fmla="*/ 89 w 89"/>
                  <a:gd name="T17" fmla="*/ 24 h 54"/>
                  <a:gd name="T18" fmla="*/ 89 w 89"/>
                  <a:gd name="T19" fmla="*/ 25 h 54"/>
                  <a:gd name="T20" fmla="*/ 88 w 89"/>
                  <a:gd name="T21" fmla="*/ 29 h 54"/>
                  <a:gd name="T22" fmla="*/ 83 w 89"/>
                  <a:gd name="T23" fmla="*/ 32 h 54"/>
                  <a:gd name="T24" fmla="*/ 72 w 89"/>
                  <a:gd name="T25" fmla="*/ 35 h 54"/>
                  <a:gd name="T26" fmla="*/ 70 w 89"/>
                  <a:gd name="T27" fmla="*/ 38 h 54"/>
                  <a:gd name="T28" fmla="*/ 72 w 89"/>
                  <a:gd name="T29" fmla="*/ 41 h 54"/>
                  <a:gd name="T30" fmla="*/ 70 w 89"/>
                  <a:gd name="T31" fmla="*/ 43 h 54"/>
                  <a:gd name="T32" fmla="*/ 65 w 89"/>
                  <a:gd name="T33" fmla="*/ 48 h 54"/>
                  <a:gd name="T34" fmla="*/ 62 w 89"/>
                  <a:gd name="T35" fmla="*/ 49 h 54"/>
                  <a:gd name="T36" fmla="*/ 61 w 89"/>
                  <a:gd name="T37" fmla="*/ 53 h 54"/>
                  <a:gd name="T38" fmla="*/ 59 w 89"/>
                  <a:gd name="T39" fmla="*/ 54 h 54"/>
                  <a:gd name="T40" fmla="*/ 57 w 89"/>
                  <a:gd name="T41" fmla="*/ 49 h 54"/>
                  <a:gd name="T42" fmla="*/ 46 w 89"/>
                  <a:gd name="T43" fmla="*/ 49 h 54"/>
                  <a:gd name="T44" fmla="*/ 29 w 89"/>
                  <a:gd name="T45" fmla="*/ 49 h 54"/>
                  <a:gd name="T46" fmla="*/ 15 w 89"/>
                  <a:gd name="T47" fmla="*/ 49 h 54"/>
                  <a:gd name="T48" fmla="*/ 0 w 89"/>
                  <a:gd name="T49" fmla="*/ 49 h 54"/>
                  <a:gd name="T50" fmla="*/ 0 w 89"/>
                  <a:gd name="T51" fmla="*/ 48 h 54"/>
                  <a:gd name="T52" fmla="*/ 2 w 89"/>
                  <a:gd name="T53" fmla="*/ 45 h 54"/>
                  <a:gd name="T54" fmla="*/ 2 w 89"/>
                  <a:gd name="T55" fmla="*/ 41 h 54"/>
                  <a:gd name="T56" fmla="*/ 3 w 89"/>
                  <a:gd name="T57" fmla="*/ 38 h 54"/>
                  <a:gd name="T58" fmla="*/ 3 w 89"/>
                  <a:gd name="T59" fmla="*/ 37 h 54"/>
                  <a:gd name="T60" fmla="*/ 3 w 89"/>
                  <a:gd name="T61" fmla="*/ 35 h 54"/>
                  <a:gd name="T62" fmla="*/ 2 w 89"/>
                  <a:gd name="T63" fmla="*/ 33 h 54"/>
                  <a:gd name="T64" fmla="*/ 5 w 89"/>
                  <a:gd name="T65" fmla="*/ 29 h 54"/>
                  <a:gd name="T66" fmla="*/ 3 w 89"/>
                  <a:gd name="T67" fmla="*/ 22 h 54"/>
                  <a:gd name="T68" fmla="*/ 5 w 89"/>
                  <a:gd name="T69" fmla="*/ 17 h 54"/>
                  <a:gd name="T70" fmla="*/ 3 w 89"/>
                  <a:gd name="T71" fmla="*/ 16 h 54"/>
                  <a:gd name="T72" fmla="*/ 3 w 89"/>
                  <a:gd name="T73" fmla="*/ 12 h 54"/>
                  <a:gd name="T74" fmla="*/ 10 w 89"/>
                  <a:gd name="T75" fmla="*/ 6 h 54"/>
                  <a:gd name="T76" fmla="*/ 8 w 89"/>
                  <a:gd name="T77" fmla="*/ 4 h 54"/>
                  <a:gd name="T78" fmla="*/ 10 w 89"/>
                  <a:gd name="T79" fmla="*/ 0 h 54"/>
                  <a:gd name="T80" fmla="*/ 16 w 89"/>
                  <a:gd name="T81"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9" h="54">
                    <a:moveTo>
                      <a:pt x="16" y="0"/>
                    </a:moveTo>
                    <a:lnTo>
                      <a:pt x="30" y="0"/>
                    </a:lnTo>
                    <a:lnTo>
                      <a:pt x="48" y="0"/>
                    </a:lnTo>
                    <a:lnTo>
                      <a:pt x="67" y="0"/>
                    </a:lnTo>
                    <a:lnTo>
                      <a:pt x="84" y="0"/>
                    </a:lnTo>
                    <a:lnTo>
                      <a:pt x="81" y="12"/>
                    </a:lnTo>
                    <a:lnTo>
                      <a:pt x="86" y="14"/>
                    </a:lnTo>
                    <a:lnTo>
                      <a:pt x="86" y="17"/>
                    </a:lnTo>
                    <a:lnTo>
                      <a:pt x="89" y="24"/>
                    </a:lnTo>
                    <a:lnTo>
                      <a:pt x="89" y="25"/>
                    </a:lnTo>
                    <a:lnTo>
                      <a:pt x="88" y="29"/>
                    </a:lnTo>
                    <a:lnTo>
                      <a:pt x="83" y="32"/>
                    </a:lnTo>
                    <a:lnTo>
                      <a:pt x="72" y="35"/>
                    </a:lnTo>
                    <a:lnTo>
                      <a:pt x="70" y="38"/>
                    </a:lnTo>
                    <a:lnTo>
                      <a:pt x="72" y="41"/>
                    </a:lnTo>
                    <a:lnTo>
                      <a:pt x="70" y="43"/>
                    </a:lnTo>
                    <a:lnTo>
                      <a:pt x="65" y="48"/>
                    </a:lnTo>
                    <a:lnTo>
                      <a:pt x="62" y="49"/>
                    </a:lnTo>
                    <a:lnTo>
                      <a:pt x="61" y="53"/>
                    </a:lnTo>
                    <a:lnTo>
                      <a:pt x="59" y="54"/>
                    </a:lnTo>
                    <a:lnTo>
                      <a:pt x="57" y="49"/>
                    </a:lnTo>
                    <a:lnTo>
                      <a:pt x="46" y="49"/>
                    </a:lnTo>
                    <a:lnTo>
                      <a:pt x="29" y="49"/>
                    </a:lnTo>
                    <a:lnTo>
                      <a:pt x="15" y="49"/>
                    </a:lnTo>
                    <a:lnTo>
                      <a:pt x="0" y="49"/>
                    </a:lnTo>
                    <a:lnTo>
                      <a:pt x="0" y="48"/>
                    </a:lnTo>
                    <a:lnTo>
                      <a:pt x="2" y="45"/>
                    </a:lnTo>
                    <a:lnTo>
                      <a:pt x="2" y="41"/>
                    </a:lnTo>
                    <a:lnTo>
                      <a:pt x="3" y="38"/>
                    </a:lnTo>
                    <a:lnTo>
                      <a:pt x="3" y="37"/>
                    </a:lnTo>
                    <a:lnTo>
                      <a:pt x="3" y="35"/>
                    </a:lnTo>
                    <a:lnTo>
                      <a:pt x="2" y="33"/>
                    </a:lnTo>
                    <a:lnTo>
                      <a:pt x="5" y="29"/>
                    </a:lnTo>
                    <a:lnTo>
                      <a:pt x="3" y="22"/>
                    </a:lnTo>
                    <a:lnTo>
                      <a:pt x="5" y="17"/>
                    </a:lnTo>
                    <a:lnTo>
                      <a:pt x="3" y="16"/>
                    </a:lnTo>
                    <a:lnTo>
                      <a:pt x="3" y="12"/>
                    </a:lnTo>
                    <a:lnTo>
                      <a:pt x="10" y="6"/>
                    </a:lnTo>
                    <a:lnTo>
                      <a:pt x="8" y="4"/>
                    </a:lnTo>
                    <a:lnTo>
                      <a:pt x="10" y="0"/>
                    </a:lnTo>
                    <a:lnTo>
                      <a:pt x="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7" name="Freeform 34"/>
              <p:cNvSpPr>
                <a:spLocks/>
              </p:cNvSpPr>
              <p:nvPr/>
            </p:nvSpPr>
            <p:spPr bwMode="auto">
              <a:xfrm>
                <a:off x="1276" y="1229"/>
                <a:ext cx="114" cy="47"/>
              </a:xfrm>
              <a:custGeom>
                <a:avLst/>
                <a:gdLst>
                  <a:gd name="T0" fmla="*/ 36 w 114"/>
                  <a:gd name="T1" fmla="*/ 44 h 47"/>
                  <a:gd name="T2" fmla="*/ 54 w 114"/>
                  <a:gd name="T3" fmla="*/ 44 h 47"/>
                  <a:gd name="T4" fmla="*/ 63 w 114"/>
                  <a:gd name="T5" fmla="*/ 44 h 47"/>
                  <a:gd name="T6" fmla="*/ 84 w 114"/>
                  <a:gd name="T7" fmla="*/ 44 h 47"/>
                  <a:gd name="T8" fmla="*/ 92 w 114"/>
                  <a:gd name="T9" fmla="*/ 42 h 47"/>
                  <a:gd name="T10" fmla="*/ 97 w 114"/>
                  <a:gd name="T11" fmla="*/ 39 h 47"/>
                  <a:gd name="T12" fmla="*/ 101 w 114"/>
                  <a:gd name="T13" fmla="*/ 36 h 47"/>
                  <a:gd name="T14" fmla="*/ 114 w 114"/>
                  <a:gd name="T15" fmla="*/ 28 h 47"/>
                  <a:gd name="T16" fmla="*/ 109 w 114"/>
                  <a:gd name="T17" fmla="*/ 26 h 47"/>
                  <a:gd name="T18" fmla="*/ 108 w 114"/>
                  <a:gd name="T19" fmla="*/ 18 h 47"/>
                  <a:gd name="T20" fmla="*/ 109 w 114"/>
                  <a:gd name="T21" fmla="*/ 13 h 47"/>
                  <a:gd name="T22" fmla="*/ 106 w 114"/>
                  <a:gd name="T23" fmla="*/ 10 h 47"/>
                  <a:gd name="T24" fmla="*/ 106 w 114"/>
                  <a:gd name="T25" fmla="*/ 7 h 47"/>
                  <a:gd name="T26" fmla="*/ 103 w 114"/>
                  <a:gd name="T27" fmla="*/ 10 h 47"/>
                  <a:gd name="T28" fmla="*/ 100 w 114"/>
                  <a:gd name="T29" fmla="*/ 10 h 47"/>
                  <a:gd name="T30" fmla="*/ 98 w 114"/>
                  <a:gd name="T31" fmla="*/ 8 h 47"/>
                  <a:gd name="T32" fmla="*/ 95 w 114"/>
                  <a:gd name="T33" fmla="*/ 10 h 47"/>
                  <a:gd name="T34" fmla="*/ 94 w 114"/>
                  <a:gd name="T35" fmla="*/ 8 h 47"/>
                  <a:gd name="T36" fmla="*/ 94 w 114"/>
                  <a:gd name="T37" fmla="*/ 7 h 47"/>
                  <a:gd name="T38" fmla="*/ 89 w 114"/>
                  <a:gd name="T39" fmla="*/ 7 h 47"/>
                  <a:gd name="T40" fmla="*/ 87 w 114"/>
                  <a:gd name="T41" fmla="*/ 0 h 47"/>
                  <a:gd name="T42" fmla="*/ 82 w 114"/>
                  <a:gd name="T43" fmla="*/ 0 h 47"/>
                  <a:gd name="T44" fmla="*/ 81 w 114"/>
                  <a:gd name="T45" fmla="*/ 2 h 47"/>
                  <a:gd name="T46" fmla="*/ 79 w 114"/>
                  <a:gd name="T47" fmla="*/ 7 h 47"/>
                  <a:gd name="T48" fmla="*/ 74 w 114"/>
                  <a:gd name="T49" fmla="*/ 8 h 47"/>
                  <a:gd name="T50" fmla="*/ 71 w 114"/>
                  <a:gd name="T51" fmla="*/ 8 h 47"/>
                  <a:gd name="T52" fmla="*/ 70 w 114"/>
                  <a:gd name="T53" fmla="*/ 11 h 47"/>
                  <a:gd name="T54" fmla="*/ 67 w 114"/>
                  <a:gd name="T55" fmla="*/ 13 h 47"/>
                  <a:gd name="T56" fmla="*/ 65 w 114"/>
                  <a:gd name="T57" fmla="*/ 15 h 47"/>
                  <a:gd name="T58" fmla="*/ 62 w 114"/>
                  <a:gd name="T59" fmla="*/ 15 h 47"/>
                  <a:gd name="T60" fmla="*/ 60 w 114"/>
                  <a:gd name="T61" fmla="*/ 19 h 47"/>
                  <a:gd name="T62" fmla="*/ 57 w 114"/>
                  <a:gd name="T63" fmla="*/ 21 h 47"/>
                  <a:gd name="T64" fmla="*/ 54 w 114"/>
                  <a:gd name="T65" fmla="*/ 16 h 47"/>
                  <a:gd name="T66" fmla="*/ 54 w 114"/>
                  <a:gd name="T67" fmla="*/ 18 h 47"/>
                  <a:gd name="T68" fmla="*/ 52 w 114"/>
                  <a:gd name="T69" fmla="*/ 18 h 47"/>
                  <a:gd name="T70" fmla="*/ 49 w 114"/>
                  <a:gd name="T71" fmla="*/ 23 h 47"/>
                  <a:gd name="T72" fmla="*/ 46 w 114"/>
                  <a:gd name="T73" fmla="*/ 21 h 47"/>
                  <a:gd name="T74" fmla="*/ 41 w 114"/>
                  <a:gd name="T75" fmla="*/ 24 h 47"/>
                  <a:gd name="T76" fmla="*/ 35 w 114"/>
                  <a:gd name="T77" fmla="*/ 21 h 47"/>
                  <a:gd name="T78" fmla="*/ 33 w 114"/>
                  <a:gd name="T79" fmla="*/ 23 h 47"/>
                  <a:gd name="T80" fmla="*/ 33 w 114"/>
                  <a:gd name="T81" fmla="*/ 21 h 47"/>
                  <a:gd name="T82" fmla="*/ 32 w 114"/>
                  <a:gd name="T83" fmla="*/ 21 h 47"/>
                  <a:gd name="T84" fmla="*/ 28 w 114"/>
                  <a:gd name="T85" fmla="*/ 24 h 47"/>
                  <a:gd name="T86" fmla="*/ 28 w 114"/>
                  <a:gd name="T87" fmla="*/ 23 h 47"/>
                  <a:gd name="T88" fmla="*/ 25 w 114"/>
                  <a:gd name="T89" fmla="*/ 26 h 47"/>
                  <a:gd name="T90" fmla="*/ 25 w 114"/>
                  <a:gd name="T91" fmla="*/ 29 h 47"/>
                  <a:gd name="T92" fmla="*/ 19 w 114"/>
                  <a:gd name="T93" fmla="*/ 31 h 47"/>
                  <a:gd name="T94" fmla="*/ 19 w 114"/>
                  <a:gd name="T95" fmla="*/ 36 h 47"/>
                  <a:gd name="T96" fmla="*/ 17 w 114"/>
                  <a:gd name="T97" fmla="*/ 37 h 47"/>
                  <a:gd name="T98" fmla="*/ 11 w 114"/>
                  <a:gd name="T99" fmla="*/ 34 h 47"/>
                  <a:gd name="T100" fmla="*/ 8 w 114"/>
                  <a:gd name="T101" fmla="*/ 37 h 47"/>
                  <a:gd name="T102" fmla="*/ 8 w 114"/>
                  <a:gd name="T103" fmla="*/ 39 h 47"/>
                  <a:gd name="T104" fmla="*/ 6 w 114"/>
                  <a:gd name="T105" fmla="*/ 42 h 47"/>
                  <a:gd name="T106" fmla="*/ 5 w 114"/>
                  <a:gd name="T107" fmla="*/ 45 h 47"/>
                  <a:gd name="T108" fmla="*/ 3 w 114"/>
                  <a:gd name="T109" fmla="*/ 44 h 47"/>
                  <a:gd name="T110" fmla="*/ 0 w 114"/>
                  <a:gd name="T111" fmla="*/ 47 h 47"/>
                  <a:gd name="T112" fmla="*/ 20 w 114"/>
                  <a:gd name="T113" fmla="*/ 47 h 47"/>
                  <a:gd name="T114" fmla="*/ 22 w 114"/>
                  <a:gd name="T115" fmla="*/ 44 h 47"/>
                  <a:gd name="T116" fmla="*/ 36 w 114"/>
                  <a:gd name="T117" fmla="*/ 4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47">
                    <a:moveTo>
                      <a:pt x="36" y="44"/>
                    </a:moveTo>
                    <a:lnTo>
                      <a:pt x="54" y="44"/>
                    </a:lnTo>
                    <a:lnTo>
                      <a:pt x="63" y="44"/>
                    </a:lnTo>
                    <a:lnTo>
                      <a:pt x="84" y="44"/>
                    </a:lnTo>
                    <a:lnTo>
                      <a:pt x="92" y="42"/>
                    </a:lnTo>
                    <a:lnTo>
                      <a:pt x="97" y="39"/>
                    </a:lnTo>
                    <a:lnTo>
                      <a:pt x="101" y="36"/>
                    </a:lnTo>
                    <a:lnTo>
                      <a:pt x="114" y="28"/>
                    </a:lnTo>
                    <a:lnTo>
                      <a:pt x="109" y="26"/>
                    </a:lnTo>
                    <a:lnTo>
                      <a:pt x="108" y="18"/>
                    </a:lnTo>
                    <a:lnTo>
                      <a:pt x="109" y="13"/>
                    </a:lnTo>
                    <a:lnTo>
                      <a:pt x="106" y="10"/>
                    </a:lnTo>
                    <a:lnTo>
                      <a:pt x="106" y="7"/>
                    </a:lnTo>
                    <a:lnTo>
                      <a:pt x="103" y="10"/>
                    </a:lnTo>
                    <a:lnTo>
                      <a:pt x="100" y="10"/>
                    </a:lnTo>
                    <a:lnTo>
                      <a:pt x="98" y="8"/>
                    </a:lnTo>
                    <a:lnTo>
                      <a:pt x="95" y="10"/>
                    </a:lnTo>
                    <a:lnTo>
                      <a:pt x="94" y="8"/>
                    </a:lnTo>
                    <a:lnTo>
                      <a:pt x="94" y="7"/>
                    </a:lnTo>
                    <a:lnTo>
                      <a:pt x="89" y="7"/>
                    </a:lnTo>
                    <a:lnTo>
                      <a:pt x="87" y="0"/>
                    </a:lnTo>
                    <a:lnTo>
                      <a:pt x="82" y="0"/>
                    </a:lnTo>
                    <a:lnTo>
                      <a:pt x="81" y="2"/>
                    </a:lnTo>
                    <a:lnTo>
                      <a:pt x="79" y="7"/>
                    </a:lnTo>
                    <a:lnTo>
                      <a:pt x="74" y="8"/>
                    </a:lnTo>
                    <a:lnTo>
                      <a:pt x="71" y="8"/>
                    </a:lnTo>
                    <a:lnTo>
                      <a:pt x="70" y="11"/>
                    </a:lnTo>
                    <a:lnTo>
                      <a:pt x="67" y="13"/>
                    </a:lnTo>
                    <a:lnTo>
                      <a:pt x="65" y="15"/>
                    </a:lnTo>
                    <a:lnTo>
                      <a:pt x="62" y="15"/>
                    </a:lnTo>
                    <a:lnTo>
                      <a:pt x="60" y="19"/>
                    </a:lnTo>
                    <a:lnTo>
                      <a:pt x="57" y="21"/>
                    </a:lnTo>
                    <a:lnTo>
                      <a:pt x="54" y="16"/>
                    </a:lnTo>
                    <a:lnTo>
                      <a:pt x="54" y="18"/>
                    </a:lnTo>
                    <a:lnTo>
                      <a:pt x="52" y="18"/>
                    </a:lnTo>
                    <a:lnTo>
                      <a:pt x="49" y="23"/>
                    </a:lnTo>
                    <a:lnTo>
                      <a:pt x="46" y="21"/>
                    </a:lnTo>
                    <a:lnTo>
                      <a:pt x="41" y="24"/>
                    </a:lnTo>
                    <a:lnTo>
                      <a:pt x="35" y="21"/>
                    </a:lnTo>
                    <a:lnTo>
                      <a:pt x="33" y="23"/>
                    </a:lnTo>
                    <a:lnTo>
                      <a:pt x="33" y="21"/>
                    </a:lnTo>
                    <a:lnTo>
                      <a:pt x="32" y="21"/>
                    </a:lnTo>
                    <a:lnTo>
                      <a:pt x="28" y="24"/>
                    </a:lnTo>
                    <a:lnTo>
                      <a:pt x="28" y="23"/>
                    </a:lnTo>
                    <a:lnTo>
                      <a:pt x="25" y="26"/>
                    </a:lnTo>
                    <a:lnTo>
                      <a:pt x="25" y="29"/>
                    </a:lnTo>
                    <a:lnTo>
                      <a:pt x="19" y="31"/>
                    </a:lnTo>
                    <a:lnTo>
                      <a:pt x="19" y="36"/>
                    </a:lnTo>
                    <a:lnTo>
                      <a:pt x="17" y="37"/>
                    </a:lnTo>
                    <a:lnTo>
                      <a:pt x="11" y="34"/>
                    </a:lnTo>
                    <a:lnTo>
                      <a:pt x="8" y="37"/>
                    </a:lnTo>
                    <a:lnTo>
                      <a:pt x="8" y="39"/>
                    </a:lnTo>
                    <a:lnTo>
                      <a:pt x="6" y="42"/>
                    </a:lnTo>
                    <a:lnTo>
                      <a:pt x="5" y="45"/>
                    </a:lnTo>
                    <a:lnTo>
                      <a:pt x="3" y="44"/>
                    </a:lnTo>
                    <a:lnTo>
                      <a:pt x="0" y="47"/>
                    </a:lnTo>
                    <a:lnTo>
                      <a:pt x="20" y="47"/>
                    </a:lnTo>
                    <a:lnTo>
                      <a:pt x="22" y="44"/>
                    </a:lnTo>
                    <a:lnTo>
                      <a:pt x="36"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8" name="Freeform 35"/>
              <p:cNvSpPr>
                <a:spLocks/>
              </p:cNvSpPr>
              <p:nvPr/>
            </p:nvSpPr>
            <p:spPr bwMode="auto">
              <a:xfrm>
                <a:off x="1188" y="1276"/>
                <a:ext cx="81" cy="61"/>
              </a:xfrm>
              <a:custGeom>
                <a:avLst/>
                <a:gdLst>
                  <a:gd name="T0" fmla="*/ 70 w 81"/>
                  <a:gd name="T1" fmla="*/ 0 h 61"/>
                  <a:gd name="T2" fmla="*/ 59 w 81"/>
                  <a:gd name="T3" fmla="*/ 0 h 61"/>
                  <a:gd name="T4" fmla="*/ 35 w 81"/>
                  <a:gd name="T5" fmla="*/ 0 h 61"/>
                  <a:gd name="T6" fmla="*/ 15 w 81"/>
                  <a:gd name="T7" fmla="*/ 0 h 61"/>
                  <a:gd name="T8" fmla="*/ 10 w 81"/>
                  <a:gd name="T9" fmla="*/ 19 h 61"/>
                  <a:gd name="T10" fmla="*/ 0 w 81"/>
                  <a:gd name="T11" fmla="*/ 50 h 61"/>
                  <a:gd name="T12" fmla="*/ 0 w 81"/>
                  <a:gd name="T13" fmla="*/ 51 h 61"/>
                  <a:gd name="T14" fmla="*/ 7 w 81"/>
                  <a:gd name="T15" fmla="*/ 51 h 61"/>
                  <a:gd name="T16" fmla="*/ 4 w 81"/>
                  <a:gd name="T17" fmla="*/ 61 h 61"/>
                  <a:gd name="T18" fmla="*/ 24 w 81"/>
                  <a:gd name="T19" fmla="*/ 61 h 61"/>
                  <a:gd name="T20" fmla="*/ 45 w 81"/>
                  <a:gd name="T21" fmla="*/ 61 h 61"/>
                  <a:gd name="T22" fmla="*/ 46 w 81"/>
                  <a:gd name="T23" fmla="*/ 58 h 61"/>
                  <a:gd name="T24" fmla="*/ 46 w 81"/>
                  <a:gd name="T25" fmla="*/ 56 h 61"/>
                  <a:gd name="T26" fmla="*/ 48 w 81"/>
                  <a:gd name="T27" fmla="*/ 53 h 61"/>
                  <a:gd name="T28" fmla="*/ 46 w 81"/>
                  <a:gd name="T29" fmla="*/ 51 h 61"/>
                  <a:gd name="T30" fmla="*/ 48 w 81"/>
                  <a:gd name="T31" fmla="*/ 50 h 61"/>
                  <a:gd name="T32" fmla="*/ 48 w 81"/>
                  <a:gd name="T33" fmla="*/ 50 h 61"/>
                  <a:gd name="T34" fmla="*/ 51 w 81"/>
                  <a:gd name="T35" fmla="*/ 46 h 61"/>
                  <a:gd name="T36" fmla="*/ 51 w 81"/>
                  <a:gd name="T37" fmla="*/ 43 h 61"/>
                  <a:gd name="T38" fmla="*/ 54 w 81"/>
                  <a:gd name="T39" fmla="*/ 43 h 61"/>
                  <a:gd name="T40" fmla="*/ 54 w 81"/>
                  <a:gd name="T41" fmla="*/ 40 h 61"/>
                  <a:gd name="T42" fmla="*/ 58 w 81"/>
                  <a:gd name="T43" fmla="*/ 38 h 61"/>
                  <a:gd name="T44" fmla="*/ 58 w 81"/>
                  <a:gd name="T45" fmla="*/ 37 h 61"/>
                  <a:gd name="T46" fmla="*/ 61 w 81"/>
                  <a:gd name="T47" fmla="*/ 35 h 61"/>
                  <a:gd name="T48" fmla="*/ 62 w 81"/>
                  <a:gd name="T49" fmla="*/ 30 h 61"/>
                  <a:gd name="T50" fmla="*/ 69 w 81"/>
                  <a:gd name="T51" fmla="*/ 27 h 61"/>
                  <a:gd name="T52" fmla="*/ 69 w 81"/>
                  <a:gd name="T53" fmla="*/ 26 h 61"/>
                  <a:gd name="T54" fmla="*/ 72 w 81"/>
                  <a:gd name="T55" fmla="*/ 24 h 61"/>
                  <a:gd name="T56" fmla="*/ 72 w 81"/>
                  <a:gd name="T57" fmla="*/ 19 h 61"/>
                  <a:gd name="T58" fmla="*/ 77 w 81"/>
                  <a:gd name="T59" fmla="*/ 16 h 61"/>
                  <a:gd name="T60" fmla="*/ 77 w 81"/>
                  <a:gd name="T61" fmla="*/ 13 h 61"/>
                  <a:gd name="T62" fmla="*/ 81 w 81"/>
                  <a:gd name="T63" fmla="*/ 9 h 61"/>
                  <a:gd name="T64" fmla="*/ 81 w 81"/>
                  <a:gd name="T65" fmla="*/ 8 h 61"/>
                  <a:gd name="T66" fmla="*/ 72 w 81"/>
                  <a:gd name="T67" fmla="*/ 8 h 61"/>
                  <a:gd name="T68" fmla="*/ 78 w 81"/>
                  <a:gd name="T69" fmla="*/ 3 h 61"/>
                  <a:gd name="T70" fmla="*/ 78 w 81"/>
                  <a:gd name="T71" fmla="*/ 0 h 61"/>
                  <a:gd name="T72" fmla="*/ 70 w 81"/>
                  <a:gd name="T73"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1" h="61">
                    <a:moveTo>
                      <a:pt x="70" y="0"/>
                    </a:moveTo>
                    <a:lnTo>
                      <a:pt x="59" y="0"/>
                    </a:lnTo>
                    <a:lnTo>
                      <a:pt x="35" y="0"/>
                    </a:lnTo>
                    <a:lnTo>
                      <a:pt x="15" y="0"/>
                    </a:lnTo>
                    <a:lnTo>
                      <a:pt x="10" y="19"/>
                    </a:lnTo>
                    <a:lnTo>
                      <a:pt x="0" y="50"/>
                    </a:lnTo>
                    <a:lnTo>
                      <a:pt x="0" y="51"/>
                    </a:lnTo>
                    <a:lnTo>
                      <a:pt x="7" y="51"/>
                    </a:lnTo>
                    <a:lnTo>
                      <a:pt x="4" y="61"/>
                    </a:lnTo>
                    <a:lnTo>
                      <a:pt x="24" y="61"/>
                    </a:lnTo>
                    <a:lnTo>
                      <a:pt x="45" y="61"/>
                    </a:lnTo>
                    <a:lnTo>
                      <a:pt x="46" y="58"/>
                    </a:lnTo>
                    <a:lnTo>
                      <a:pt x="46" y="56"/>
                    </a:lnTo>
                    <a:lnTo>
                      <a:pt x="48" y="53"/>
                    </a:lnTo>
                    <a:lnTo>
                      <a:pt x="46" y="51"/>
                    </a:lnTo>
                    <a:lnTo>
                      <a:pt x="48" y="50"/>
                    </a:lnTo>
                    <a:lnTo>
                      <a:pt x="48" y="50"/>
                    </a:lnTo>
                    <a:lnTo>
                      <a:pt x="51" y="46"/>
                    </a:lnTo>
                    <a:lnTo>
                      <a:pt x="51" y="43"/>
                    </a:lnTo>
                    <a:lnTo>
                      <a:pt x="54" y="43"/>
                    </a:lnTo>
                    <a:lnTo>
                      <a:pt x="54" y="40"/>
                    </a:lnTo>
                    <a:lnTo>
                      <a:pt x="58" y="38"/>
                    </a:lnTo>
                    <a:lnTo>
                      <a:pt x="58" y="37"/>
                    </a:lnTo>
                    <a:lnTo>
                      <a:pt x="61" y="35"/>
                    </a:lnTo>
                    <a:lnTo>
                      <a:pt x="62" y="30"/>
                    </a:lnTo>
                    <a:lnTo>
                      <a:pt x="69" y="27"/>
                    </a:lnTo>
                    <a:lnTo>
                      <a:pt x="69" y="26"/>
                    </a:lnTo>
                    <a:lnTo>
                      <a:pt x="72" y="24"/>
                    </a:lnTo>
                    <a:lnTo>
                      <a:pt x="72" y="19"/>
                    </a:lnTo>
                    <a:lnTo>
                      <a:pt x="77" y="16"/>
                    </a:lnTo>
                    <a:lnTo>
                      <a:pt x="77" y="13"/>
                    </a:lnTo>
                    <a:lnTo>
                      <a:pt x="81" y="9"/>
                    </a:lnTo>
                    <a:lnTo>
                      <a:pt x="81" y="8"/>
                    </a:lnTo>
                    <a:lnTo>
                      <a:pt x="72" y="8"/>
                    </a:lnTo>
                    <a:lnTo>
                      <a:pt x="78" y="3"/>
                    </a:lnTo>
                    <a:lnTo>
                      <a:pt x="78" y="0"/>
                    </a:ln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9" name="Freeform 36"/>
              <p:cNvSpPr>
                <a:spLocks/>
              </p:cNvSpPr>
              <p:nvPr/>
            </p:nvSpPr>
            <p:spPr bwMode="auto">
              <a:xfrm>
                <a:off x="1203" y="1203"/>
                <a:ext cx="81" cy="81"/>
              </a:xfrm>
              <a:custGeom>
                <a:avLst/>
                <a:gdLst>
                  <a:gd name="T0" fmla="*/ 55 w 81"/>
                  <a:gd name="T1" fmla="*/ 0 h 81"/>
                  <a:gd name="T2" fmla="*/ 38 w 81"/>
                  <a:gd name="T3" fmla="*/ 0 h 81"/>
                  <a:gd name="T4" fmla="*/ 24 w 81"/>
                  <a:gd name="T5" fmla="*/ 0 h 81"/>
                  <a:gd name="T6" fmla="*/ 9 w 81"/>
                  <a:gd name="T7" fmla="*/ 0 h 81"/>
                  <a:gd name="T8" fmla="*/ 9 w 81"/>
                  <a:gd name="T9" fmla="*/ 2 h 81"/>
                  <a:gd name="T10" fmla="*/ 9 w 81"/>
                  <a:gd name="T11" fmla="*/ 5 h 81"/>
                  <a:gd name="T12" fmla="*/ 11 w 81"/>
                  <a:gd name="T13" fmla="*/ 7 h 81"/>
                  <a:gd name="T14" fmla="*/ 11 w 81"/>
                  <a:gd name="T15" fmla="*/ 10 h 81"/>
                  <a:gd name="T16" fmla="*/ 14 w 81"/>
                  <a:gd name="T17" fmla="*/ 13 h 81"/>
                  <a:gd name="T18" fmla="*/ 16 w 81"/>
                  <a:gd name="T19" fmla="*/ 13 h 81"/>
                  <a:gd name="T20" fmla="*/ 16 w 81"/>
                  <a:gd name="T21" fmla="*/ 15 h 81"/>
                  <a:gd name="T22" fmla="*/ 14 w 81"/>
                  <a:gd name="T23" fmla="*/ 17 h 81"/>
                  <a:gd name="T24" fmla="*/ 11 w 81"/>
                  <a:gd name="T25" fmla="*/ 20 h 81"/>
                  <a:gd name="T26" fmla="*/ 12 w 81"/>
                  <a:gd name="T27" fmla="*/ 25 h 81"/>
                  <a:gd name="T28" fmla="*/ 16 w 81"/>
                  <a:gd name="T29" fmla="*/ 26 h 81"/>
                  <a:gd name="T30" fmla="*/ 0 w 81"/>
                  <a:gd name="T31" fmla="*/ 73 h 81"/>
                  <a:gd name="T32" fmla="*/ 20 w 81"/>
                  <a:gd name="T33" fmla="*/ 73 h 81"/>
                  <a:gd name="T34" fmla="*/ 44 w 81"/>
                  <a:gd name="T35" fmla="*/ 73 h 81"/>
                  <a:gd name="T36" fmla="*/ 55 w 81"/>
                  <a:gd name="T37" fmla="*/ 73 h 81"/>
                  <a:gd name="T38" fmla="*/ 63 w 81"/>
                  <a:gd name="T39" fmla="*/ 73 h 81"/>
                  <a:gd name="T40" fmla="*/ 63 w 81"/>
                  <a:gd name="T41" fmla="*/ 76 h 81"/>
                  <a:gd name="T42" fmla="*/ 57 w 81"/>
                  <a:gd name="T43" fmla="*/ 81 h 81"/>
                  <a:gd name="T44" fmla="*/ 66 w 81"/>
                  <a:gd name="T45" fmla="*/ 81 h 81"/>
                  <a:gd name="T46" fmla="*/ 70 w 81"/>
                  <a:gd name="T47" fmla="*/ 79 h 81"/>
                  <a:gd name="T48" fmla="*/ 68 w 81"/>
                  <a:gd name="T49" fmla="*/ 78 h 81"/>
                  <a:gd name="T50" fmla="*/ 71 w 81"/>
                  <a:gd name="T51" fmla="*/ 76 h 81"/>
                  <a:gd name="T52" fmla="*/ 70 w 81"/>
                  <a:gd name="T53" fmla="*/ 76 h 81"/>
                  <a:gd name="T54" fmla="*/ 71 w 81"/>
                  <a:gd name="T55" fmla="*/ 74 h 81"/>
                  <a:gd name="T56" fmla="*/ 73 w 81"/>
                  <a:gd name="T57" fmla="*/ 71 h 81"/>
                  <a:gd name="T58" fmla="*/ 73 w 81"/>
                  <a:gd name="T59" fmla="*/ 73 h 81"/>
                  <a:gd name="T60" fmla="*/ 76 w 81"/>
                  <a:gd name="T61" fmla="*/ 70 h 81"/>
                  <a:gd name="T62" fmla="*/ 78 w 81"/>
                  <a:gd name="T63" fmla="*/ 71 h 81"/>
                  <a:gd name="T64" fmla="*/ 79 w 81"/>
                  <a:gd name="T65" fmla="*/ 68 h 81"/>
                  <a:gd name="T66" fmla="*/ 81 w 81"/>
                  <a:gd name="T67" fmla="*/ 65 h 81"/>
                  <a:gd name="T68" fmla="*/ 79 w 81"/>
                  <a:gd name="T69" fmla="*/ 62 h 81"/>
                  <a:gd name="T70" fmla="*/ 79 w 81"/>
                  <a:gd name="T71" fmla="*/ 63 h 81"/>
                  <a:gd name="T72" fmla="*/ 78 w 81"/>
                  <a:gd name="T73" fmla="*/ 63 h 81"/>
                  <a:gd name="T74" fmla="*/ 78 w 81"/>
                  <a:gd name="T75" fmla="*/ 58 h 81"/>
                  <a:gd name="T76" fmla="*/ 79 w 81"/>
                  <a:gd name="T77" fmla="*/ 57 h 81"/>
                  <a:gd name="T78" fmla="*/ 79 w 81"/>
                  <a:gd name="T79" fmla="*/ 52 h 81"/>
                  <a:gd name="T80" fmla="*/ 71 w 81"/>
                  <a:gd name="T81" fmla="*/ 42 h 81"/>
                  <a:gd name="T82" fmla="*/ 71 w 81"/>
                  <a:gd name="T83" fmla="*/ 41 h 81"/>
                  <a:gd name="T84" fmla="*/ 78 w 81"/>
                  <a:gd name="T85" fmla="*/ 31 h 81"/>
                  <a:gd name="T86" fmla="*/ 74 w 81"/>
                  <a:gd name="T87" fmla="*/ 29 h 81"/>
                  <a:gd name="T88" fmla="*/ 71 w 81"/>
                  <a:gd name="T89" fmla="*/ 31 h 81"/>
                  <a:gd name="T90" fmla="*/ 71 w 81"/>
                  <a:gd name="T91" fmla="*/ 23 h 81"/>
                  <a:gd name="T92" fmla="*/ 65 w 81"/>
                  <a:gd name="T93" fmla="*/ 17 h 81"/>
                  <a:gd name="T94" fmla="*/ 66 w 81"/>
                  <a:gd name="T95" fmla="*/ 8 h 81"/>
                  <a:gd name="T96" fmla="*/ 68 w 81"/>
                  <a:gd name="T97" fmla="*/ 5 h 81"/>
                  <a:gd name="T98" fmla="*/ 66 w 81"/>
                  <a:gd name="T99" fmla="*/ 0 h 81"/>
                  <a:gd name="T100" fmla="*/ 55 w 81"/>
                  <a:gd name="T101" fmla="*/ 0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81">
                    <a:moveTo>
                      <a:pt x="55" y="0"/>
                    </a:moveTo>
                    <a:lnTo>
                      <a:pt x="38" y="0"/>
                    </a:lnTo>
                    <a:lnTo>
                      <a:pt x="24" y="0"/>
                    </a:lnTo>
                    <a:lnTo>
                      <a:pt x="9" y="0"/>
                    </a:lnTo>
                    <a:lnTo>
                      <a:pt x="9" y="2"/>
                    </a:lnTo>
                    <a:lnTo>
                      <a:pt x="9" y="5"/>
                    </a:lnTo>
                    <a:lnTo>
                      <a:pt x="11" y="7"/>
                    </a:lnTo>
                    <a:lnTo>
                      <a:pt x="11" y="10"/>
                    </a:lnTo>
                    <a:lnTo>
                      <a:pt x="14" y="13"/>
                    </a:lnTo>
                    <a:lnTo>
                      <a:pt x="16" y="13"/>
                    </a:lnTo>
                    <a:lnTo>
                      <a:pt x="16" y="15"/>
                    </a:lnTo>
                    <a:lnTo>
                      <a:pt x="14" y="17"/>
                    </a:lnTo>
                    <a:lnTo>
                      <a:pt x="11" y="20"/>
                    </a:lnTo>
                    <a:lnTo>
                      <a:pt x="12" y="25"/>
                    </a:lnTo>
                    <a:lnTo>
                      <a:pt x="16" y="26"/>
                    </a:lnTo>
                    <a:lnTo>
                      <a:pt x="0" y="73"/>
                    </a:lnTo>
                    <a:lnTo>
                      <a:pt x="20" y="73"/>
                    </a:lnTo>
                    <a:lnTo>
                      <a:pt x="44" y="73"/>
                    </a:lnTo>
                    <a:lnTo>
                      <a:pt x="55" y="73"/>
                    </a:lnTo>
                    <a:lnTo>
                      <a:pt x="63" y="73"/>
                    </a:lnTo>
                    <a:lnTo>
                      <a:pt x="63" y="76"/>
                    </a:lnTo>
                    <a:lnTo>
                      <a:pt x="57" y="81"/>
                    </a:lnTo>
                    <a:lnTo>
                      <a:pt x="66" y="81"/>
                    </a:lnTo>
                    <a:lnTo>
                      <a:pt x="70" y="79"/>
                    </a:lnTo>
                    <a:lnTo>
                      <a:pt x="68" y="78"/>
                    </a:lnTo>
                    <a:lnTo>
                      <a:pt x="71" y="76"/>
                    </a:lnTo>
                    <a:lnTo>
                      <a:pt x="70" y="76"/>
                    </a:lnTo>
                    <a:lnTo>
                      <a:pt x="71" y="74"/>
                    </a:lnTo>
                    <a:lnTo>
                      <a:pt x="73" y="71"/>
                    </a:lnTo>
                    <a:lnTo>
                      <a:pt x="73" y="73"/>
                    </a:lnTo>
                    <a:lnTo>
                      <a:pt x="76" y="70"/>
                    </a:lnTo>
                    <a:lnTo>
                      <a:pt x="78" y="71"/>
                    </a:lnTo>
                    <a:lnTo>
                      <a:pt x="79" y="68"/>
                    </a:lnTo>
                    <a:lnTo>
                      <a:pt x="81" y="65"/>
                    </a:lnTo>
                    <a:lnTo>
                      <a:pt x="79" y="62"/>
                    </a:lnTo>
                    <a:lnTo>
                      <a:pt x="79" y="63"/>
                    </a:lnTo>
                    <a:lnTo>
                      <a:pt x="78" y="63"/>
                    </a:lnTo>
                    <a:lnTo>
                      <a:pt x="78" y="58"/>
                    </a:lnTo>
                    <a:lnTo>
                      <a:pt x="79" y="57"/>
                    </a:lnTo>
                    <a:lnTo>
                      <a:pt x="79" y="52"/>
                    </a:lnTo>
                    <a:lnTo>
                      <a:pt x="71" y="42"/>
                    </a:lnTo>
                    <a:lnTo>
                      <a:pt x="71" y="41"/>
                    </a:lnTo>
                    <a:lnTo>
                      <a:pt x="78" y="31"/>
                    </a:lnTo>
                    <a:lnTo>
                      <a:pt x="74" y="29"/>
                    </a:lnTo>
                    <a:lnTo>
                      <a:pt x="71" y="31"/>
                    </a:lnTo>
                    <a:lnTo>
                      <a:pt x="71" y="23"/>
                    </a:lnTo>
                    <a:lnTo>
                      <a:pt x="65" y="17"/>
                    </a:lnTo>
                    <a:lnTo>
                      <a:pt x="66" y="8"/>
                    </a:lnTo>
                    <a:lnTo>
                      <a:pt x="68" y="5"/>
                    </a:lnTo>
                    <a:lnTo>
                      <a:pt x="66" y="0"/>
                    </a:lnTo>
                    <a:lnTo>
                      <a:pt x="5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0" name="Freeform 37"/>
              <p:cNvSpPr>
                <a:spLocks/>
              </p:cNvSpPr>
              <p:nvPr/>
            </p:nvSpPr>
            <p:spPr bwMode="auto">
              <a:xfrm>
                <a:off x="1177" y="1337"/>
                <a:ext cx="70" cy="69"/>
              </a:xfrm>
              <a:custGeom>
                <a:avLst/>
                <a:gdLst>
                  <a:gd name="T0" fmla="*/ 67 w 70"/>
                  <a:gd name="T1" fmla="*/ 48 h 69"/>
                  <a:gd name="T2" fmla="*/ 59 w 70"/>
                  <a:gd name="T3" fmla="*/ 45 h 69"/>
                  <a:gd name="T4" fmla="*/ 56 w 70"/>
                  <a:gd name="T5" fmla="*/ 47 h 69"/>
                  <a:gd name="T6" fmla="*/ 54 w 70"/>
                  <a:gd name="T7" fmla="*/ 50 h 69"/>
                  <a:gd name="T8" fmla="*/ 56 w 70"/>
                  <a:gd name="T9" fmla="*/ 51 h 69"/>
                  <a:gd name="T10" fmla="*/ 62 w 70"/>
                  <a:gd name="T11" fmla="*/ 50 h 69"/>
                  <a:gd name="T12" fmla="*/ 62 w 70"/>
                  <a:gd name="T13" fmla="*/ 53 h 69"/>
                  <a:gd name="T14" fmla="*/ 64 w 70"/>
                  <a:gd name="T15" fmla="*/ 53 h 69"/>
                  <a:gd name="T16" fmla="*/ 69 w 70"/>
                  <a:gd name="T17" fmla="*/ 50 h 69"/>
                  <a:gd name="T18" fmla="*/ 70 w 70"/>
                  <a:gd name="T19" fmla="*/ 51 h 69"/>
                  <a:gd name="T20" fmla="*/ 69 w 70"/>
                  <a:gd name="T21" fmla="*/ 55 h 69"/>
                  <a:gd name="T22" fmla="*/ 62 w 70"/>
                  <a:gd name="T23" fmla="*/ 61 h 69"/>
                  <a:gd name="T24" fmla="*/ 69 w 70"/>
                  <a:gd name="T25" fmla="*/ 67 h 69"/>
                  <a:gd name="T26" fmla="*/ 67 w 70"/>
                  <a:gd name="T27" fmla="*/ 69 h 69"/>
                  <a:gd name="T28" fmla="*/ 67 w 70"/>
                  <a:gd name="T29" fmla="*/ 69 h 69"/>
                  <a:gd name="T30" fmla="*/ 65 w 70"/>
                  <a:gd name="T31" fmla="*/ 69 h 69"/>
                  <a:gd name="T32" fmla="*/ 62 w 70"/>
                  <a:gd name="T33" fmla="*/ 66 h 69"/>
                  <a:gd name="T34" fmla="*/ 59 w 70"/>
                  <a:gd name="T35" fmla="*/ 63 h 69"/>
                  <a:gd name="T36" fmla="*/ 56 w 70"/>
                  <a:gd name="T37" fmla="*/ 63 h 69"/>
                  <a:gd name="T38" fmla="*/ 54 w 70"/>
                  <a:gd name="T39" fmla="*/ 67 h 69"/>
                  <a:gd name="T40" fmla="*/ 46 w 70"/>
                  <a:gd name="T41" fmla="*/ 66 h 69"/>
                  <a:gd name="T42" fmla="*/ 45 w 70"/>
                  <a:gd name="T43" fmla="*/ 67 h 69"/>
                  <a:gd name="T44" fmla="*/ 38 w 70"/>
                  <a:gd name="T45" fmla="*/ 66 h 69"/>
                  <a:gd name="T46" fmla="*/ 37 w 70"/>
                  <a:gd name="T47" fmla="*/ 61 h 69"/>
                  <a:gd name="T48" fmla="*/ 30 w 70"/>
                  <a:gd name="T49" fmla="*/ 56 h 69"/>
                  <a:gd name="T50" fmla="*/ 27 w 70"/>
                  <a:gd name="T51" fmla="*/ 56 h 69"/>
                  <a:gd name="T52" fmla="*/ 27 w 70"/>
                  <a:gd name="T53" fmla="*/ 59 h 69"/>
                  <a:gd name="T54" fmla="*/ 24 w 70"/>
                  <a:gd name="T55" fmla="*/ 61 h 69"/>
                  <a:gd name="T56" fmla="*/ 19 w 70"/>
                  <a:gd name="T57" fmla="*/ 59 h 69"/>
                  <a:gd name="T58" fmla="*/ 10 w 70"/>
                  <a:gd name="T59" fmla="*/ 56 h 69"/>
                  <a:gd name="T60" fmla="*/ 2 w 70"/>
                  <a:gd name="T61" fmla="*/ 58 h 69"/>
                  <a:gd name="T62" fmla="*/ 0 w 70"/>
                  <a:gd name="T63" fmla="*/ 56 h 69"/>
                  <a:gd name="T64" fmla="*/ 5 w 70"/>
                  <a:gd name="T65" fmla="*/ 51 h 69"/>
                  <a:gd name="T66" fmla="*/ 7 w 70"/>
                  <a:gd name="T67" fmla="*/ 43 h 69"/>
                  <a:gd name="T68" fmla="*/ 13 w 70"/>
                  <a:gd name="T69" fmla="*/ 35 h 69"/>
                  <a:gd name="T70" fmla="*/ 10 w 70"/>
                  <a:gd name="T71" fmla="*/ 24 h 69"/>
                  <a:gd name="T72" fmla="*/ 11 w 70"/>
                  <a:gd name="T73" fmla="*/ 21 h 69"/>
                  <a:gd name="T74" fmla="*/ 10 w 70"/>
                  <a:gd name="T75" fmla="*/ 18 h 69"/>
                  <a:gd name="T76" fmla="*/ 15 w 70"/>
                  <a:gd name="T77" fmla="*/ 0 h 69"/>
                  <a:gd name="T78" fmla="*/ 35 w 70"/>
                  <a:gd name="T79" fmla="*/ 0 h 69"/>
                  <a:gd name="T80" fmla="*/ 56 w 70"/>
                  <a:gd name="T81" fmla="*/ 0 h 69"/>
                  <a:gd name="T82" fmla="*/ 56 w 70"/>
                  <a:gd name="T83" fmla="*/ 0 h 69"/>
                  <a:gd name="T84" fmla="*/ 57 w 70"/>
                  <a:gd name="T85" fmla="*/ 2 h 69"/>
                  <a:gd name="T86" fmla="*/ 54 w 70"/>
                  <a:gd name="T87" fmla="*/ 5 h 69"/>
                  <a:gd name="T88" fmla="*/ 56 w 70"/>
                  <a:gd name="T89" fmla="*/ 5 h 69"/>
                  <a:gd name="T90" fmla="*/ 54 w 70"/>
                  <a:gd name="T91" fmla="*/ 6 h 69"/>
                  <a:gd name="T92" fmla="*/ 54 w 70"/>
                  <a:gd name="T93" fmla="*/ 10 h 69"/>
                  <a:gd name="T94" fmla="*/ 56 w 70"/>
                  <a:gd name="T95" fmla="*/ 11 h 69"/>
                  <a:gd name="T96" fmla="*/ 53 w 70"/>
                  <a:gd name="T97" fmla="*/ 16 h 69"/>
                  <a:gd name="T98" fmla="*/ 53 w 70"/>
                  <a:gd name="T99" fmla="*/ 18 h 69"/>
                  <a:gd name="T100" fmla="*/ 48 w 70"/>
                  <a:gd name="T101" fmla="*/ 21 h 69"/>
                  <a:gd name="T102" fmla="*/ 43 w 70"/>
                  <a:gd name="T103" fmla="*/ 26 h 69"/>
                  <a:gd name="T104" fmla="*/ 43 w 70"/>
                  <a:gd name="T105" fmla="*/ 30 h 69"/>
                  <a:gd name="T106" fmla="*/ 40 w 70"/>
                  <a:gd name="T107" fmla="*/ 30 h 69"/>
                  <a:gd name="T108" fmla="*/ 42 w 70"/>
                  <a:gd name="T109" fmla="*/ 34 h 69"/>
                  <a:gd name="T110" fmla="*/ 40 w 70"/>
                  <a:gd name="T111" fmla="*/ 35 h 69"/>
                  <a:gd name="T112" fmla="*/ 54 w 70"/>
                  <a:gd name="T113" fmla="*/ 35 h 69"/>
                  <a:gd name="T114" fmla="*/ 67 w 70"/>
                  <a:gd name="T115" fmla="*/ 35 h 69"/>
                  <a:gd name="T116" fmla="*/ 65 w 70"/>
                  <a:gd name="T117" fmla="*/ 42 h 69"/>
                  <a:gd name="T118" fmla="*/ 67 w 70"/>
                  <a:gd name="T119" fmla="*/ 4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 h="69">
                    <a:moveTo>
                      <a:pt x="67" y="48"/>
                    </a:moveTo>
                    <a:lnTo>
                      <a:pt x="59" y="45"/>
                    </a:lnTo>
                    <a:lnTo>
                      <a:pt x="56" y="47"/>
                    </a:lnTo>
                    <a:lnTo>
                      <a:pt x="54" y="50"/>
                    </a:lnTo>
                    <a:lnTo>
                      <a:pt x="56" y="51"/>
                    </a:lnTo>
                    <a:lnTo>
                      <a:pt x="62" y="50"/>
                    </a:lnTo>
                    <a:lnTo>
                      <a:pt x="62" y="53"/>
                    </a:lnTo>
                    <a:lnTo>
                      <a:pt x="64" y="53"/>
                    </a:lnTo>
                    <a:lnTo>
                      <a:pt x="69" y="50"/>
                    </a:lnTo>
                    <a:lnTo>
                      <a:pt x="70" y="51"/>
                    </a:lnTo>
                    <a:lnTo>
                      <a:pt x="69" y="55"/>
                    </a:lnTo>
                    <a:lnTo>
                      <a:pt x="62" y="61"/>
                    </a:lnTo>
                    <a:lnTo>
                      <a:pt x="69" y="67"/>
                    </a:lnTo>
                    <a:lnTo>
                      <a:pt x="67" y="69"/>
                    </a:lnTo>
                    <a:lnTo>
                      <a:pt x="67" y="69"/>
                    </a:lnTo>
                    <a:lnTo>
                      <a:pt x="65" y="69"/>
                    </a:lnTo>
                    <a:lnTo>
                      <a:pt x="62" y="66"/>
                    </a:lnTo>
                    <a:lnTo>
                      <a:pt x="59" y="63"/>
                    </a:lnTo>
                    <a:lnTo>
                      <a:pt x="56" y="63"/>
                    </a:lnTo>
                    <a:lnTo>
                      <a:pt x="54" y="67"/>
                    </a:lnTo>
                    <a:lnTo>
                      <a:pt x="46" y="66"/>
                    </a:lnTo>
                    <a:lnTo>
                      <a:pt x="45" y="67"/>
                    </a:lnTo>
                    <a:lnTo>
                      <a:pt x="38" y="66"/>
                    </a:lnTo>
                    <a:lnTo>
                      <a:pt x="37" y="61"/>
                    </a:lnTo>
                    <a:lnTo>
                      <a:pt x="30" y="56"/>
                    </a:lnTo>
                    <a:lnTo>
                      <a:pt x="27" y="56"/>
                    </a:lnTo>
                    <a:lnTo>
                      <a:pt x="27" y="59"/>
                    </a:lnTo>
                    <a:lnTo>
                      <a:pt x="24" y="61"/>
                    </a:lnTo>
                    <a:lnTo>
                      <a:pt x="19" y="59"/>
                    </a:lnTo>
                    <a:lnTo>
                      <a:pt x="10" y="56"/>
                    </a:lnTo>
                    <a:lnTo>
                      <a:pt x="2" y="58"/>
                    </a:lnTo>
                    <a:lnTo>
                      <a:pt x="0" y="56"/>
                    </a:lnTo>
                    <a:lnTo>
                      <a:pt x="5" y="51"/>
                    </a:lnTo>
                    <a:lnTo>
                      <a:pt x="7" y="43"/>
                    </a:lnTo>
                    <a:lnTo>
                      <a:pt x="13" y="35"/>
                    </a:lnTo>
                    <a:lnTo>
                      <a:pt x="10" y="24"/>
                    </a:lnTo>
                    <a:lnTo>
                      <a:pt x="11" y="21"/>
                    </a:lnTo>
                    <a:lnTo>
                      <a:pt x="10" y="18"/>
                    </a:lnTo>
                    <a:lnTo>
                      <a:pt x="15" y="0"/>
                    </a:lnTo>
                    <a:lnTo>
                      <a:pt x="35" y="0"/>
                    </a:lnTo>
                    <a:lnTo>
                      <a:pt x="56" y="0"/>
                    </a:lnTo>
                    <a:lnTo>
                      <a:pt x="56" y="0"/>
                    </a:lnTo>
                    <a:lnTo>
                      <a:pt x="57" y="2"/>
                    </a:lnTo>
                    <a:lnTo>
                      <a:pt x="54" y="5"/>
                    </a:lnTo>
                    <a:lnTo>
                      <a:pt x="56" y="5"/>
                    </a:lnTo>
                    <a:lnTo>
                      <a:pt x="54" y="6"/>
                    </a:lnTo>
                    <a:lnTo>
                      <a:pt x="54" y="10"/>
                    </a:lnTo>
                    <a:lnTo>
                      <a:pt x="56" y="11"/>
                    </a:lnTo>
                    <a:lnTo>
                      <a:pt x="53" y="16"/>
                    </a:lnTo>
                    <a:lnTo>
                      <a:pt x="53" y="18"/>
                    </a:lnTo>
                    <a:lnTo>
                      <a:pt x="48" y="21"/>
                    </a:lnTo>
                    <a:lnTo>
                      <a:pt x="43" y="26"/>
                    </a:lnTo>
                    <a:lnTo>
                      <a:pt x="43" y="30"/>
                    </a:lnTo>
                    <a:lnTo>
                      <a:pt x="40" y="30"/>
                    </a:lnTo>
                    <a:lnTo>
                      <a:pt x="42" y="34"/>
                    </a:lnTo>
                    <a:lnTo>
                      <a:pt x="40" y="35"/>
                    </a:lnTo>
                    <a:lnTo>
                      <a:pt x="54" y="35"/>
                    </a:lnTo>
                    <a:lnTo>
                      <a:pt x="67" y="35"/>
                    </a:lnTo>
                    <a:lnTo>
                      <a:pt x="65" y="42"/>
                    </a:lnTo>
                    <a:lnTo>
                      <a:pt x="67"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1" name="Freeform 38"/>
              <p:cNvSpPr>
                <a:spLocks/>
              </p:cNvSpPr>
              <p:nvPr/>
            </p:nvSpPr>
            <p:spPr bwMode="auto">
              <a:xfrm>
                <a:off x="1261" y="1302"/>
                <a:ext cx="62" cy="83"/>
              </a:xfrm>
              <a:custGeom>
                <a:avLst/>
                <a:gdLst>
                  <a:gd name="T0" fmla="*/ 0 w 62"/>
                  <a:gd name="T1" fmla="*/ 82 h 83"/>
                  <a:gd name="T2" fmla="*/ 4 w 62"/>
                  <a:gd name="T3" fmla="*/ 80 h 83"/>
                  <a:gd name="T4" fmla="*/ 8 w 62"/>
                  <a:gd name="T5" fmla="*/ 72 h 83"/>
                  <a:gd name="T6" fmla="*/ 7 w 62"/>
                  <a:gd name="T7" fmla="*/ 83 h 83"/>
                  <a:gd name="T8" fmla="*/ 15 w 62"/>
                  <a:gd name="T9" fmla="*/ 82 h 83"/>
                  <a:gd name="T10" fmla="*/ 16 w 62"/>
                  <a:gd name="T11" fmla="*/ 77 h 83"/>
                  <a:gd name="T12" fmla="*/ 15 w 62"/>
                  <a:gd name="T13" fmla="*/ 72 h 83"/>
                  <a:gd name="T14" fmla="*/ 15 w 62"/>
                  <a:gd name="T15" fmla="*/ 70 h 83"/>
                  <a:gd name="T16" fmla="*/ 34 w 62"/>
                  <a:gd name="T17" fmla="*/ 70 h 83"/>
                  <a:gd name="T18" fmla="*/ 53 w 62"/>
                  <a:gd name="T19" fmla="*/ 70 h 83"/>
                  <a:gd name="T20" fmla="*/ 53 w 62"/>
                  <a:gd name="T21" fmla="*/ 67 h 83"/>
                  <a:gd name="T22" fmla="*/ 56 w 62"/>
                  <a:gd name="T23" fmla="*/ 57 h 83"/>
                  <a:gd name="T24" fmla="*/ 56 w 62"/>
                  <a:gd name="T25" fmla="*/ 54 h 83"/>
                  <a:gd name="T26" fmla="*/ 58 w 62"/>
                  <a:gd name="T27" fmla="*/ 51 h 83"/>
                  <a:gd name="T28" fmla="*/ 61 w 62"/>
                  <a:gd name="T29" fmla="*/ 48 h 83"/>
                  <a:gd name="T30" fmla="*/ 59 w 62"/>
                  <a:gd name="T31" fmla="*/ 46 h 83"/>
                  <a:gd name="T32" fmla="*/ 59 w 62"/>
                  <a:gd name="T33" fmla="*/ 45 h 83"/>
                  <a:gd name="T34" fmla="*/ 59 w 62"/>
                  <a:gd name="T35" fmla="*/ 41 h 83"/>
                  <a:gd name="T36" fmla="*/ 59 w 62"/>
                  <a:gd name="T37" fmla="*/ 35 h 83"/>
                  <a:gd name="T38" fmla="*/ 61 w 62"/>
                  <a:gd name="T39" fmla="*/ 20 h 83"/>
                  <a:gd name="T40" fmla="*/ 62 w 62"/>
                  <a:gd name="T41" fmla="*/ 0 h 83"/>
                  <a:gd name="T42" fmla="*/ 43 w 62"/>
                  <a:gd name="T43" fmla="*/ 0 h 83"/>
                  <a:gd name="T44" fmla="*/ 26 w 62"/>
                  <a:gd name="T45" fmla="*/ 0 h 83"/>
                  <a:gd name="T46" fmla="*/ 26 w 62"/>
                  <a:gd name="T47" fmla="*/ 1 h 83"/>
                  <a:gd name="T48" fmla="*/ 16 w 62"/>
                  <a:gd name="T49" fmla="*/ 25 h 83"/>
                  <a:gd name="T50" fmla="*/ 7 w 62"/>
                  <a:gd name="T51" fmla="*/ 54 h 83"/>
                  <a:gd name="T52" fmla="*/ 0 w 62"/>
                  <a:gd name="T53"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 h="83">
                    <a:moveTo>
                      <a:pt x="0" y="82"/>
                    </a:moveTo>
                    <a:lnTo>
                      <a:pt x="4" y="80"/>
                    </a:lnTo>
                    <a:lnTo>
                      <a:pt x="8" y="72"/>
                    </a:lnTo>
                    <a:lnTo>
                      <a:pt x="7" y="83"/>
                    </a:lnTo>
                    <a:lnTo>
                      <a:pt x="15" y="82"/>
                    </a:lnTo>
                    <a:lnTo>
                      <a:pt x="16" y="77"/>
                    </a:lnTo>
                    <a:lnTo>
                      <a:pt x="15" y="72"/>
                    </a:lnTo>
                    <a:lnTo>
                      <a:pt x="15" y="70"/>
                    </a:lnTo>
                    <a:lnTo>
                      <a:pt x="34" y="70"/>
                    </a:lnTo>
                    <a:lnTo>
                      <a:pt x="53" y="70"/>
                    </a:lnTo>
                    <a:lnTo>
                      <a:pt x="53" y="67"/>
                    </a:lnTo>
                    <a:lnTo>
                      <a:pt x="56" y="57"/>
                    </a:lnTo>
                    <a:lnTo>
                      <a:pt x="56" y="54"/>
                    </a:lnTo>
                    <a:lnTo>
                      <a:pt x="58" y="51"/>
                    </a:lnTo>
                    <a:lnTo>
                      <a:pt x="61" y="48"/>
                    </a:lnTo>
                    <a:lnTo>
                      <a:pt x="59" y="46"/>
                    </a:lnTo>
                    <a:lnTo>
                      <a:pt x="59" y="45"/>
                    </a:lnTo>
                    <a:lnTo>
                      <a:pt x="59" y="41"/>
                    </a:lnTo>
                    <a:lnTo>
                      <a:pt x="59" y="35"/>
                    </a:lnTo>
                    <a:lnTo>
                      <a:pt x="61" y="20"/>
                    </a:lnTo>
                    <a:lnTo>
                      <a:pt x="62" y="0"/>
                    </a:lnTo>
                    <a:lnTo>
                      <a:pt x="43" y="0"/>
                    </a:lnTo>
                    <a:lnTo>
                      <a:pt x="26" y="0"/>
                    </a:lnTo>
                    <a:lnTo>
                      <a:pt x="26" y="1"/>
                    </a:lnTo>
                    <a:lnTo>
                      <a:pt x="16" y="25"/>
                    </a:lnTo>
                    <a:lnTo>
                      <a:pt x="7" y="54"/>
                    </a:lnTo>
                    <a:lnTo>
                      <a:pt x="0"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2" name="Freeform 39"/>
              <p:cNvSpPr>
                <a:spLocks/>
              </p:cNvSpPr>
              <p:nvPr/>
            </p:nvSpPr>
            <p:spPr bwMode="auto">
              <a:xfrm>
                <a:off x="1276" y="1372"/>
                <a:ext cx="95" cy="103"/>
              </a:xfrm>
              <a:custGeom>
                <a:avLst/>
                <a:gdLst>
                  <a:gd name="T0" fmla="*/ 0 w 95"/>
                  <a:gd name="T1" fmla="*/ 12 h 103"/>
                  <a:gd name="T2" fmla="*/ 6 w 95"/>
                  <a:gd name="T3" fmla="*/ 8 h 103"/>
                  <a:gd name="T4" fmla="*/ 5 w 95"/>
                  <a:gd name="T5" fmla="*/ 10 h 103"/>
                  <a:gd name="T6" fmla="*/ 16 w 95"/>
                  <a:gd name="T7" fmla="*/ 8 h 103"/>
                  <a:gd name="T8" fmla="*/ 17 w 95"/>
                  <a:gd name="T9" fmla="*/ 10 h 103"/>
                  <a:gd name="T10" fmla="*/ 16 w 95"/>
                  <a:gd name="T11" fmla="*/ 12 h 103"/>
                  <a:gd name="T12" fmla="*/ 27 w 95"/>
                  <a:gd name="T13" fmla="*/ 18 h 103"/>
                  <a:gd name="T14" fmla="*/ 28 w 95"/>
                  <a:gd name="T15" fmla="*/ 23 h 103"/>
                  <a:gd name="T16" fmla="*/ 33 w 95"/>
                  <a:gd name="T17" fmla="*/ 21 h 103"/>
                  <a:gd name="T18" fmla="*/ 43 w 95"/>
                  <a:gd name="T19" fmla="*/ 20 h 103"/>
                  <a:gd name="T20" fmla="*/ 44 w 95"/>
                  <a:gd name="T21" fmla="*/ 16 h 103"/>
                  <a:gd name="T22" fmla="*/ 51 w 95"/>
                  <a:gd name="T23" fmla="*/ 18 h 103"/>
                  <a:gd name="T24" fmla="*/ 55 w 95"/>
                  <a:gd name="T25" fmla="*/ 23 h 103"/>
                  <a:gd name="T26" fmla="*/ 55 w 95"/>
                  <a:gd name="T27" fmla="*/ 26 h 103"/>
                  <a:gd name="T28" fmla="*/ 63 w 95"/>
                  <a:gd name="T29" fmla="*/ 34 h 103"/>
                  <a:gd name="T30" fmla="*/ 63 w 95"/>
                  <a:gd name="T31" fmla="*/ 41 h 103"/>
                  <a:gd name="T32" fmla="*/ 59 w 95"/>
                  <a:gd name="T33" fmla="*/ 53 h 103"/>
                  <a:gd name="T34" fmla="*/ 59 w 95"/>
                  <a:gd name="T35" fmla="*/ 57 h 103"/>
                  <a:gd name="T36" fmla="*/ 60 w 95"/>
                  <a:gd name="T37" fmla="*/ 57 h 103"/>
                  <a:gd name="T38" fmla="*/ 62 w 95"/>
                  <a:gd name="T39" fmla="*/ 53 h 103"/>
                  <a:gd name="T40" fmla="*/ 63 w 95"/>
                  <a:gd name="T41" fmla="*/ 55 h 103"/>
                  <a:gd name="T42" fmla="*/ 60 w 95"/>
                  <a:gd name="T43" fmla="*/ 65 h 103"/>
                  <a:gd name="T44" fmla="*/ 63 w 95"/>
                  <a:gd name="T45" fmla="*/ 73 h 103"/>
                  <a:gd name="T46" fmla="*/ 67 w 95"/>
                  <a:gd name="T47" fmla="*/ 73 h 103"/>
                  <a:gd name="T48" fmla="*/ 67 w 95"/>
                  <a:gd name="T49" fmla="*/ 77 h 103"/>
                  <a:gd name="T50" fmla="*/ 68 w 95"/>
                  <a:gd name="T51" fmla="*/ 77 h 103"/>
                  <a:gd name="T52" fmla="*/ 67 w 95"/>
                  <a:gd name="T53" fmla="*/ 79 h 103"/>
                  <a:gd name="T54" fmla="*/ 68 w 95"/>
                  <a:gd name="T55" fmla="*/ 89 h 103"/>
                  <a:gd name="T56" fmla="*/ 73 w 95"/>
                  <a:gd name="T57" fmla="*/ 92 h 103"/>
                  <a:gd name="T58" fmla="*/ 74 w 95"/>
                  <a:gd name="T59" fmla="*/ 98 h 103"/>
                  <a:gd name="T60" fmla="*/ 74 w 95"/>
                  <a:gd name="T61" fmla="*/ 103 h 103"/>
                  <a:gd name="T62" fmla="*/ 79 w 95"/>
                  <a:gd name="T63" fmla="*/ 103 h 103"/>
                  <a:gd name="T64" fmla="*/ 86 w 95"/>
                  <a:gd name="T65" fmla="*/ 102 h 103"/>
                  <a:gd name="T66" fmla="*/ 87 w 95"/>
                  <a:gd name="T67" fmla="*/ 102 h 103"/>
                  <a:gd name="T68" fmla="*/ 94 w 95"/>
                  <a:gd name="T69" fmla="*/ 87 h 103"/>
                  <a:gd name="T70" fmla="*/ 95 w 95"/>
                  <a:gd name="T71" fmla="*/ 71 h 103"/>
                  <a:gd name="T72" fmla="*/ 92 w 95"/>
                  <a:gd name="T73" fmla="*/ 53 h 103"/>
                  <a:gd name="T74" fmla="*/ 94 w 95"/>
                  <a:gd name="T75" fmla="*/ 44 h 103"/>
                  <a:gd name="T76" fmla="*/ 89 w 95"/>
                  <a:gd name="T77" fmla="*/ 31 h 103"/>
                  <a:gd name="T78" fmla="*/ 87 w 95"/>
                  <a:gd name="T79" fmla="*/ 20 h 103"/>
                  <a:gd name="T80" fmla="*/ 87 w 95"/>
                  <a:gd name="T81" fmla="*/ 7 h 103"/>
                  <a:gd name="T82" fmla="*/ 89 w 95"/>
                  <a:gd name="T83" fmla="*/ 5 h 103"/>
                  <a:gd name="T84" fmla="*/ 82 w 95"/>
                  <a:gd name="T85" fmla="*/ 4 h 103"/>
                  <a:gd name="T86" fmla="*/ 81 w 95"/>
                  <a:gd name="T87" fmla="*/ 5 h 103"/>
                  <a:gd name="T88" fmla="*/ 79 w 95"/>
                  <a:gd name="T89" fmla="*/ 12 h 103"/>
                  <a:gd name="T90" fmla="*/ 78 w 95"/>
                  <a:gd name="T91" fmla="*/ 12 h 103"/>
                  <a:gd name="T92" fmla="*/ 78 w 95"/>
                  <a:gd name="T93" fmla="*/ 8 h 103"/>
                  <a:gd name="T94" fmla="*/ 59 w 95"/>
                  <a:gd name="T95" fmla="*/ 7 h 103"/>
                  <a:gd name="T96" fmla="*/ 40 w 95"/>
                  <a:gd name="T97" fmla="*/ 5 h 103"/>
                  <a:gd name="T98" fmla="*/ 38 w 95"/>
                  <a:gd name="T99" fmla="*/ 0 h 103"/>
                  <a:gd name="T100" fmla="*/ 19 w 95"/>
                  <a:gd name="T101" fmla="*/ 0 h 103"/>
                  <a:gd name="T102" fmla="*/ 0 w 95"/>
                  <a:gd name="T103" fmla="*/ 0 h 103"/>
                  <a:gd name="T104" fmla="*/ 0 w 95"/>
                  <a:gd name="T105" fmla="*/ 2 h 103"/>
                  <a:gd name="T106" fmla="*/ 1 w 95"/>
                  <a:gd name="T107" fmla="*/ 7 h 103"/>
                  <a:gd name="T108" fmla="*/ 0 w 95"/>
                  <a:gd name="T109" fmla="*/ 1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5" h="103">
                    <a:moveTo>
                      <a:pt x="0" y="12"/>
                    </a:moveTo>
                    <a:lnTo>
                      <a:pt x="6" y="8"/>
                    </a:lnTo>
                    <a:lnTo>
                      <a:pt x="5" y="10"/>
                    </a:lnTo>
                    <a:lnTo>
                      <a:pt x="16" y="8"/>
                    </a:lnTo>
                    <a:lnTo>
                      <a:pt x="17" y="10"/>
                    </a:lnTo>
                    <a:lnTo>
                      <a:pt x="16" y="12"/>
                    </a:lnTo>
                    <a:lnTo>
                      <a:pt x="27" y="18"/>
                    </a:lnTo>
                    <a:lnTo>
                      <a:pt x="28" y="23"/>
                    </a:lnTo>
                    <a:lnTo>
                      <a:pt x="33" y="21"/>
                    </a:lnTo>
                    <a:lnTo>
                      <a:pt x="43" y="20"/>
                    </a:lnTo>
                    <a:lnTo>
                      <a:pt x="44" y="16"/>
                    </a:lnTo>
                    <a:lnTo>
                      <a:pt x="51" y="18"/>
                    </a:lnTo>
                    <a:lnTo>
                      <a:pt x="55" y="23"/>
                    </a:lnTo>
                    <a:lnTo>
                      <a:pt x="55" y="26"/>
                    </a:lnTo>
                    <a:lnTo>
                      <a:pt x="63" y="34"/>
                    </a:lnTo>
                    <a:lnTo>
                      <a:pt x="63" y="41"/>
                    </a:lnTo>
                    <a:lnTo>
                      <a:pt x="59" y="53"/>
                    </a:lnTo>
                    <a:lnTo>
                      <a:pt x="59" y="57"/>
                    </a:lnTo>
                    <a:lnTo>
                      <a:pt x="60" y="57"/>
                    </a:lnTo>
                    <a:lnTo>
                      <a:pt x="62" y="53"/>
                    </a:lnTo>
                    <a:lnTo>
                      <a:pt x="63" y="55"/>
                    </a:lnTo>
                    <a:lnTo>
                      <a:pt x="60" y="65"/>
                    </a:lnTo>
                    <a:lnTo>
                      <a:pt x="63" y="73"/>
                    </a:lnTo>
                    <a:lnTo>
                      <a:pt x="67" y="73"/>
                    </a:lnTo>
                    <a:lnTo>
                      <a:pt x="67" y="77"/>
                    </a:lnTo>
                    <a:lnTo>
                      <a:pt x="68" y="77"/>
                    </a:lnTo>
                    <a:lnTo>
                      <a:pt x="67" y="79"/>
                    </a:lnTo>
                    <a:lnTo>
                      <a:pt x="68" y="89"/>
                    </a:lnTo>
                    <a:lnTo>
                      <a:pt x="73" y="92"/>
                    </a:lnTo>
                    <a:lnTo>
                      <a:pt x="74" y="98"/>
                    </a:lnTo>
                    <a:lnTo>
                      <a:pt x="74" y="103"/>
                    </a:lnTo>
                    <a:lnTo>
                      <a:pt x="79" y="103"/>
                    </a:lnTo>
                    <a:lnTo>
                      <a:pt x="86" y="102"/>
                    </a:lnTo>
                    <a:lnTo>
                      <a:pt x="87" y="102"/>
                    </a:lnTo>
                    <a:lnTo>
                      <a:pt x="94" y="87"/>
                    </a:lnTo>
                    <a:lnTo>
                      <a:pt x="95" y="71"/>
                    </a:lnTo>
                    <a:lnTo>
                      <a:pt x="92" y="53"/>
                    </a:lnTo>
                    <a:lnTo>
                      <a:pt x="94" y="44"/>
                    </a:lnTo>
                    <a:lnTo>
                      <a:pt x="89" y="31"/>
                    </a:lnTo>
                    <a:lnTo>
                      <a:pt x="87" y="20"/>
                    </a:lnTo>
                    <a:lnTo>
                      <a:pt x="87" y="7"/>
                    </a:lnTo>
                    <a:lnTo>
                      <a:pt x="89" y="5"/>
                    </a:lnTo>
                    <a:lnTo>
                      <a:pt x="82" y="4"/>
                    </a:lnTo>
                    <a:lnTo>
                      <a:pt x="81" y="5"/>
                    </a:lnTo>
                    <a:lnTo>
                      <a:pt x="79" y="12"/>
                    </a:lnTo>
                    <a:lnTo>
                      <a:pt x="78" y="12"/>
                    </a:lnTo>
                    <a:lnTo>
                      <a:pt x="78" y="8"/>
                    </a:lnTo>
                    <a:lnTo>
                      <a:pt x="59" y="7"/>
                    </a:lnTo>
                    <a:lnTo>
                      <a:pt x="40" y="5"/>
                    </a:lnTo>
                    <a:lnTo>
                      <a:pt x="38" y="0"/>
                    </a:lnTo>
                    <a:lnTo>
                      <a:pt x="19" y="0"/>
                    </a:lnTo>
                    <a:lnTo>
                      <a:pt x="0" y="0"/>
                    </a:lnTo>
                    <a:lnTo>
                      <a:pt x="0" y="2"/>
                    </a:lnTo>
                    <a:lnTo>
                      <a:pt x="1" y="7"/>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3" name="Freeform 40"/>
              <p:cNvSpPr>
                <a:spLocks/>
              </p:cNvSpPr>
              <p:nvPr/>
            </p:nvSpPr>
            <p:spPr bwMode="auto">
              <a:xfrm>
                <a:off x="1257" y="1273"/>
                <a:ext cx="133" cy="29"/>
              </a:xfrm>
              <a:custGeom>
                <a:avLst/>
                <a:gdLst>
                  <a:gd name="T0" fmla="*/ 133 w 133"/>
                  <a:gd name="T1" fmla="*/ 0 h 29"/>
                  <a:gd name="T2" fmla="*/ 103 w 133"/>
                  <a:gd name="T3" fmla="*/ 0 h 29"/>
                  <a:gd name="T4" fmla="*/ 82 w 133"/>
                  <a:gd name="T5" fmla="*/ 0 h 29"/>
                  <a:gd name="T6" fmla="*/ 73 w 133"/>
                  <a:gd name="T7" fmla="*/ 0 h 29"/>
                  <a:gd name="T8" fmla="*/ 55 w 133"/>
                  <a:gd name="T9" fmla="*/ 0 h 29"/>
                  <a:gd name="T10" fmla="*/ 41 w 133"/>
                  <a:gd name="T11" fmla="*/ 0 h 29"/>
                  <a:gd name="T12" fmla="*/ 39 w 133"/>
                  <a:gd name="T13" fmla="*/ 3 h 29"/>
                  <a:gd name="T14" fmla="*/ 19 w 133"/>
                  <a:gd name="T15" fmla="*/ 3 h 29"/>
                  <a:gd name="T16" fmla="*/ 19 w 133"/>
                  <a:gd name="T17" fmla="*/ 1 h 29"/>
                  <a:gd name="T18" fmla="*/ 17 w 133"/>
                  <a:gd name="T19" fmla="*/ 4 h 29"/>
                  <a:gd name="T20" fmla="*/ 16 w 133"/>
                  <a:gd name="T21" fmla="*/ 6 h 29"/>
                  <a:gd name="T22" fmla="*/ 17 w 133"/>
                  <a:gd name="T23" fmla="*/ 6 h 29"/>
                  <a:gd name="T24" fmla="*/ 14 w 133"/>
                  <a:gd name="T25" fmla="*/ 8 h 29"/>
                  <a:gd name="T26" fmla="*/ 16 w 133"/>
                  <a:gd name="T27" fmla="*/ 9 h 29"/>
                  <a:gd name="T28" fmla="*/ 12 w 133"/>
                  <a:gd name="T29" fmla="*/ 11 h 29"/>
                  <a:gd name="T30" fmla="*/ 12 w 133"/>
                  <a:gd name="T31" fmla="*/ 12 h 29"/>
                  <a:gd name="T32" fmla="*/ 8 w 133"/>
                  <a:gd name="T33" fmla="*/ 16 h 29"/>
                  <a:gd name="T34" fmla="*/ 8 w 133"/>
                  <a:gd name="T35" fmla="*/ 19 h 29"/>
                  <a:gd name="T36" fmla="*/ 3 w 133"/>
                  <a:gd name="T37" fmla="*/ 22 h 29"/>
                  <a:gd name="T38" fmla="*/ 3 w 133"/>
                  <a:gd name="T39" fmla="*/ 27 h 29"/>
                  <a:gd name="T40" fmla="*/ 0 w 133"/>
                  <a:gd name="T41" fmla="*/ 29 h 29"/>
                  <a:gd name="T42" fmla="*/ 14 w 133"/>
                  <a:gd name="T43" fmla="*/ 29 h 29"/>
                  <a:gd name="T44" fmla="*/ 30 w 133"/>
                  <a:gd name="T45" fmla="*/ 29 h 29"/>
                  <a:gd name="T46" fmla="*/ 47 w 133"/>
                  <a:gd name="T47" fmla="*/ 29 h 29"/>
                  <a:gd name="T48" fmla="*/ 86 w 133"/>
                  <a:gd name="T49" fmla="*/ 29 h 29"/>
                  <a:gd name="T50" fmla="*/ 87 w 133"/>
                  <a:gd name="T51" fmla="*/ 25 h 29"/>
                  <a:gd name="T52" fmla="*/ 90 w 133"/>
                  <a:gd name="T53" fmla="*/ 24 h 29"/>
                  <a:gd name="T54" fmla="*/ 95 w 133"/>
                  <a:gd name="T55" fmla="*/ 21 h 29"/>
                  <a:gd name="T56" fmla="*/ 100 w 133"/>
                  <a:gd name="T57" fmla="*/ 19 h 29"/>
                  <a:gd name="T58" fmla="*/ 109 w 133"/>
                  <a:gd name="T59" fmla="*/ 16 h 29"/>
                  <a:gd name="T60" fmla="*/ 111 w 133"/>
                  <a:gd name="T61" fmla="*/ 12 h 29"/>
                  <a:gd name="T62" fmla="*/ 116 w 133"/>
                  <a:gd name="T63" fmla="*/ 11 h 29"/>
                  <a:gd name="T64" fmla="*/ 116 w 133"/>
                  <a:gd name="T65" fmla="*/ 12 h 29"/>
                  <a:gd name="T66" fmla="*/ 120 w 133"/>
                  <a:gd name="T67" fmla="*/ 9 h 29"/>
                  <a:gd name="T68" fmla="*/ 124 w 133"/>
                  <a:gd name="T69" fmla="*/ 9 h 29"/>
                  <a:gd name="T70" fmla="*/ 127 w 133"/>
                  <a:gd name="T71" fmla="*/ 6 h 29"/>
                  <a:gd name="T72" fmla="*/ 130 w 133"/>
                  <a:gd name="T73" fmla="*/ 4 h 29"/>
                  <a:gd name="T74" fmla="*/ 133 w 133"/>
                  <a:gd name="T7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29">
                    <a:moveTo>
                      <a:pt x="133" y="0"/>
                    </a:moveTo>
                    <a:lnTo>
                      <a:pt x="103" y="0"/>
                    </a:lnTo>
                    <a:lnTo>
                      <a:pt x="82" y="0"/>
                    </a:lnTo>
                    <a:lnTo>
                      <a:pt x="73" y="0"/>
                    </a:lnTo>
                    <a:lnTo>
                      <a:pt x="55" y="0"/>
                    </a:lnTo>
                    <a:lnTo>
                      <a:pt x="41" y="0"/>
                    </a:lnTo>
                    <a:lnTo>
                      <a:pt x="39" y="3"/>
                    </a:lnTo>
                    <a:lnTo>
                      <a:pt x="19" y="3"/>
                    </a:lnTo>
                    <a:lnTo>
                      <a:pt x="19" y="1"/>
                    </a:lnTo>
                    <a:lnTo>
                      <a:pt x="17" y="4"/>
                    </a:lnTo>
                    <a:lnTo>
                      <a:pt x="16" y="6"/>
                    </a:lnTo>
                    <a:lnTo>
                      <a:pt x="17" y="6"/>
                    </a:lnTo>
                    <a:lnTo>
                      <a:pt x="14" y="8"/>
                    </a:lnTo>
                    <a:lnTo>
                      <a:pt x="16" y="9"/>
                    </a:lnTo>
                    <a:lnTo>
                      <a:pt x="12" y="11"/>
                    </a:lnTo>
                    <a:lnTo>
                      <a:pt x="12" y="12"/>
                    </a:lnTo>
                    <a:lnTo>
                      <a:pt x="8" y="16"/>
                    </a:lnTo>
                    <a:lnTo>
                      <a:pt x="8" y="19"/>
                    </a:lnTo>
                    <a:lnTo>
                      <a:pt x="3" y="22"/>
                    </a:lnTo>
                    <a:lnTo>
                      <a:pt x="3" y="27"/>
                    </a:lnTo>
                    <a:lnTo>
                      <a:pt x="0" y="29"/>
                    </a:lnTo>
                    <a:lnTo>
                      <a:pt x="14" y="29"/>
                    </a:lnTo>
                    <a:lnTo>
                      <a:pt x="30" y="29"/>
                    </a:lnTo>
                    <a:lnTo>
                      <a:pt x="47" y="29"/>
                    </a:lnTo>
                    <a:lnTo>
                      <a:pt x="86" y="29"/>
                    </a:lnTo>
                    <a:lnTo>
                      <a:pt x="87" y="25"/>
                    </a:lnTo>
                    <a:lnTo>
                      <a:pt x="90" y="24"/>
                    </a:lnTo>
                    <a:lnTo>
                      <a:pt x="95" y="21"/>
                    </a:lnTo>
                    <a:lnTo>
                      <a:pt x="100" y="19"/>
                    </a:lnTo>
                    <a:lnTo>
                      <a:pt x="109" y="16"/>
                    </a:lnTo>
                    <a:lnTo>
                      <a:pt x="111" y="12"/>
                    </a:lnTo>
                    <a:lnTo>
                      <a:pt x="116" y="11"/>
                    </a:lnTo>
                    <a:lnTo>
                      <a:pt x="116" y="12"/>
                    </a:lnTo>
                    <a:lnTo>
                      <a:pt x="120" y="9"/>
                    </a:lnTo>
                    <a:lnTo>
                      <a:pt x="124" y="9"/>
                    </a:lnTo>
                    <a:lnTo>
                      <a:pt x="127" y="6"/>
                    </a:lnTo>
                    <a:lnTo>
                      <a:pt x="130" y="4"/>
                    </a:lnTo>
                    <a:lnTo>
                      <a:pt x="1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4" name="Freeform 41"/>
              <p:cNvSpPr>
                <a:spLocks/>
              </p:cNvSpPr>
              <p:nvPr/>
            </p:nvSpPr>
            <p:spPr bwMode="auto">
              <a:xfrm>
                <a:off x="1217" y="1302"/>
                <a:ext cx="70" cy="83"/>
              </a:xfrm>
              <a:custGeom>
                <a:avLst/>
                <a:gdLst>
                  <a:gd name="T0" fmla="*/ 44 w 70"/>
                  <a:gd name="T1" fmla="*/ 82 h 83"/>
                  <a:gd name="T2" fmla="*/ 37 w 70"/>
                  <a:gd name="T3" fmla="*/ 80 h 83"/>
                  <a:gd name="T4" fmla="*/ 27 w 70"/>
                  <a:gd name="T5" fmla="*/ 83 h 83"/>
                  <a:gd name="T6" fmla="*/ 25 w 70"/>
                  <a:gd name="T7" fmla="*/ 77 h 83"/>
                  <a:gd name="T8" fmla="*/ 27 w 70"/>
                  <a:gd name="T9" fmla="*/ 70 h 83"/>
                  <a:gd name="T10" fmla="*/ 14 w 70"/>
                  <a:gd name="T11" fmla="*/ 70 h 83"/>
                  <a:gd name="T12" fmla="*/ 0 w 70"/>
                  <a:gd name="T13" fmla="*/ 70 h 83"/>
                  <a:gd name="T14" fmla="*/ 2 w 70"/>
                  <a:gd name="T15" fmla="*/ 69 h 83"/>
                  <a:gd name="T16" fmla="*/ 0 w 70"/>
                  <a:gd name="T17" fmla="*/ 65 h 83"/>
                  <a:gd name="T18" fmla="*/ 3 w 70"/>
                  <a:gd name="T19" fmla="*/ 65 h 83"/>
                  <a:gd name="T20" fmla="*/ 3 w 70"/>
                  <a:gd name="T21" fmla="*/ 61 h 83"/>
                  <a:gd name="T22" fmla="*/ 8 w 70"/>
                  <a:gd name="T23" fmla="*/ 56 h 83"/>
                  <a:gd name="T24" fmla="*/ 13 w 70"/>
                  <a:gd name="T25" fmla="*/ 53 h 83"/>
                  <a:gd name="T26" fmla="*/ 13 w 70"/>
                  <a:gd name="T27" fmla="*/ 51 h 83"/>
                  <a:gd name="T28" fmla="*/ 16 w 70"/>
                  <a:gd name="T29" fmla="*/ 46 h 83"/>
                  <a:gd name="T30" fmla="*/ 14 w 70"/>
                  <a:gd name="T31" fmla="*/ 45 h 83"/>
                  <a:gd name="T32" fmla="*/ 14 w 70"/>
                  <a:gd name="T33" fmla="*/ 41 h 83"/>
                  <a:gd name="T34" fmla="*/ 16 w 70"/>
                  <a:gd name="T35" fmla="*/ 40 h 83"/>
                  <a:gd name="T36" fmla="*/ 14 w 70"/>
                  <a:gd name="T37" fmla="*/ 40 h 83"/>
                  <a:gd name="T38" fmla="*/ 17 w 70"/>
                  <a:gd name="T39" fmla="*/ 37 h 83"/>
                  <a:gd name="T40" fmla="*/ 16 w 70"/>
                  <a:gd name="T41" fmla="*/ 35 h 83"/>
                  <a:gd name="T42" fmla="*/ 16 w 70"/>
                  <a:gd name="T43" fmla="*/ 35 h 83"/>
                  <a:gd name="T44" fmla="*/ 17 w 70"/>
                  <a:gd name="T45" fmla="*/ 32 h 83"/>
                  <a:gd name="T46" fmla="*/ 17 w 70"/>
                  <a:gd name="T47" fmla="*/ 30 h 83"/>
                  <a:gd name="T48" fmla="*/ 19 w 70"/>
                  <a:gd name="T49" fmla="*/ 27 h 83"/>
                  <a:gd name="T50" fmla="*/ 17 w 70"/>
                  <a:gd name="T51" fmla="*/ 25 h 83"/>
                  <a:gd name="T52" fmla="*/ 19 w 70"/>
                  <a:gd name="T53" fmla="*/ 24 h 83"/>
                  <a:gd name="T54" fmla="*/ 19 w 70"/>
                  <a:gd name="T55" fmla="*/ 24 h 83"/>
                  <a:gd name="T56" fmla="*/ 22 w 70"/>
                  <a:gd name="T57" fmla="*/ 20 h 83"/>
                  <a:gd name="T58" fmla="*/ 22 w 70"/>
                  <a:gd name="T59" fmla="*/ 17 h 83"/>
                  <a:gd name="T60" fmla="*/ 25 w 70"/>
                  <a:gd name="T61" fmla="*/ 17 h 83"/>
                  <a:gd name="T62" fmla="*/ 25 w 70"/>
                  <a:gd name="T63" fmla="*/ 14 h 83"/>
                  <a:gd name="T64" fmla="*/ 29 w 70"/>
                  <a:gd name="T65" fmla="*/ 12 h 83"/>
                  <a:gd name="T66" fmla="*/ 29 w 70"/>
                  <a:gd name="T67" fmla="*/ 11 h 83"/>
                  <a:gd name="T68" fmla="*/ 32 w 70"/>
                  <a:gd name="T69" fmla="*/ 9 h 83"/>
                  <a:gd name="T70" fmla="*/ 33 w 70"/>
                  <a:gd name="T71" fmla="*/ 4 h 83"/>
                  <a:gd name="T72" fmla="*/ 40 w 70"/>
                  <a:gd name="T73" fmla="*/ 1 h 83"/>
                  <a:gd name="T74" fmla="*/ 40 w 70"/>
                  <a:gd name="T75" fmla="*/ 0 h 83"/>
                  <a:gd name="T76" fmla="*/ 54 w 70"/>
                  <a:gd name="T77" fmla="*/ 0 h 83"/>
                  <a:gd name="T78" fmla="*/ 70 w 70"/>
                  <a:gd name="T79" fmla="*/ 0 h 83"/>
                  <a:gd name="T80" fmla="*/ 70 w 70"/>
                  <a:gd name="T81" fmla="*/ 1 h 83"/>
                  <a:gd name="T82" fmla="*/ 60 w 70"/>
                  <a:gd name="T83" fmla="*/ 25 h 83"/>
                  <a:gd name="T84" fmla="*/ 51 w 70"/>
                  <a:gd name="T85" fmla="*/ 54 h 83"/>
                  <a:gd name="T86" fmla="*/ 44 w 70"/>
                  <a:gd name="T87" fmla="*/ 82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0" h="83">
                    <a:moveTo>
                      <a:pt x="44" y="82"/>
                    </a:moveTo>
                    <a:lnTo>
                      <a:pt x="37" y="80"/>
                    </a:lnTo>
                    <a:lnTo>
                      <a:pt x="27" y="83"/>
                    </a:lnTo>
                    <a:lnTo>
                      <a:pt x="25" y="77"/>
                    </a:lnTo>
                    <a:lnTo>
                      <a:pt x="27" y="70"/>
                    </a:lnTo>
                    <a:lnTo>
                      <a:pt x="14" y="70"/>
                    </a:lnTo>
                    <a:lnTo>
                      <a:pt x="0" y="70"/>
                    </a:lnTo>
                    <a:lnTo>
                      <a:pt x="2" y="69"/>
                    </a:lnTo>
                    <a:lnTo>
                      <a:pt x="0" y="65"/>
                    </a:lnTo>
                    <a:lnTo>
                      <a:pt x="3" y="65"/>
                    </a:lnTo>
                    <a:lnTo>
                      <a:pt x="3" y="61"/>
                    </a:lnTo>
                    <a:lnTo>
                      <a:pt x="8" y="56"/>
                    </a:lnTo>
                    <a:lnTo>
                      <a:pt x="13" y="53"/>
                    </a:lnTo>
                    <a:lnTo>
                      <a:pt x="13" y="51"/>
                    </a:lnTo>
                    <a:lnTo>
                      <a:pt x="16" y="46"/>
                    </a:lnTo>
                    <a:lnTo>
                      <a:pt x="14" y="45"/>
                    </a:lnTo>
                    <a:lnTo>
                      <a:pt x="14" y="41"/>
                    </a:lnTo>
                    <a:lnTo>
                      <a:pt x="16" y="40"/>
                    </a:lnTo>
                    <a:lnTo>
                      <a:pt x="14" y="40"/>
                    </a:lnTo>
                    <a:lnTo>
                      <a:pt x="17" y="37"/>
                    </a:lnTo>
                    <a:lnTo>
                      <a:pt x="16" y="35"/>
                    </a:lnTo>
                    <a:lnTo>
                      <a:pt x="16" y="35"/>
                    </a:lnTo>
                    <a:lnTo>
                      <a:pt x="17" y="32"/>
                    </a:lnTo>
                    <a:lnTo>
                      <a:pt x="17" y="30"/>
                    </a:lnTo>
                    <a:lnTo>
                      <a:pt x="19" y="27"/>
                    </a:lnTo>
                    <a:lnTo>
                      <a:pt x="17" y="25"/>
                    </a:lnTo>
                    <a:lnTo>
                      <a:pt x="19" y="24"/>
                    </a:lnTo>
                    <a:lnTo>
                      <a:pt x="19" y="24"/>
                    </a:lnTo>
                    <a:lnTo>
                      <a:pt x="22" y="20"/>
                    </a:lnTo>
                    <a:lnTo>
                      <a:pt x="22" y="17"/>
                    </a:lnTo>
                    <a:lnTo>
                      <a:pt x="25" y="17"/>
                    </a:lnTo>
                    <a:lnTo>
                      <a:pt x="25" y="14"/>
                    </a:lnTo>
                    <a:lnTo>
                      <a:pt x="29" y="12"/>
                    </a:lnTo>
                    <a:lnTo>
                      <a:pt x="29" y="11"/>
                    </a:lnTo>
                    <a:lnTo>
                      <a:pt x="32" y="9"/>
                    </a:lnTo>
                    <a:lnTo>
                      <a:pt x="33" y="4"/>
                    </a:lnTo>
                    <a:lnTo>
                      <a:pt x="40" y="1"/>
                    </a:lnTo>
                    <a:lnTo>
                      <a:pt x="40" y="0"/>
                    </a:lnTo>
                    <a:lnTo>
                      <a:pt x="54" y="0"/>
                    </a:lnTo>
                    <a:lnTo>
                      <a:pt x="70" y="0"/>
                    </a:lnTo>
                    <a:lnTo>
                      <a:pt x="70" y="1"/>
                    </a:lnTo>
                    <a:lnTo>
                      <a:pt x="60" y="25"/>
                    </a:lnTo>
                    <a:lnTo>
                      <a:pt x="51" y="54"/>
                    </a:lnTo>
                    <a:lnTo>
                      <a:pt x="44"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5" name="Freeform 42"/>
              <p:cNvSpPr>
                <a:spLocks/>
              </p:cNvSpPr>
              <p:nvPr/>
            </p:nvSpPr>
            <p:spPr bwMode="auto">
              <a:xfrm>
                <a:off x="1284" y="1094"/>
                <a:ext cx="82" cy="77"/>
              </a:xfrm>
              <a:custGeom>
                <a:avLst/>
                <a:gdLst>
                  <a:gd name="T0" fmla="*/ 47 w 82"/>
                  <a:gd name="T1" fmla="*/ 7 h 77"/>
                  <a:gd name="T2" fmla="*/ 41 w 82"/>
                  <a:gd name="T3" fmla="*/ 7 h 77"/>
                  <a:gd name="T4" fmla="*/ 44 w 82"/>
                  <a:gd name="T5" fmla="*/ 2 h 77"/>
                  <a:gd name="T6" fmla="*/ 43 w 82"/>
                  <a:gd name="T7" fmla="*/ 0 h 77"/>
                  <a:gd name="T8" fmla="*/ 32 w 82"/>
                  <a:gd name="T9" fmla="*/ 5 h 77"/>
                  <a:gd name="T10" fmla="*/ 25 w 82"/>
                  <a:gd name="T11" fmla="*/ 5 h 77"/>
                  <a:gd name="T12" fmla="*/ 25 w 82"/>
                  <a:gd name="T13" fmla="*/ 3 h 77"/>
                  <a:gd name="T14" fmla="*/ 25 w 82"/>
                  <a:gd name="T15" fmla="*/ 3 h 77"/>
                  <a:gd name="T16" fmla="*/ 22 w 82"/>
                  <a:gd name="T17" fmla="*/ 5 h 77"/>
                  <a:gd name="T18" fmla="*/ 17 w 82"/>
                  <a:gd name="T19" fmla="*/ 15 h 77"/>
                  <a:gd name="T20" fmla="*/ 11 w 82"/>
                  <a:gd name="T21" fmla="*/ 18 h 77"/>
                  <a:gd name="T22" fmla="*/ 6 w 82"/>
                  <a:gd name="T23" fmla="*/ 21 h 77"/>
                  <a:gd name="T24" fmla="*/ 6 w 82"/>
                  <a:gd name="T25" fmla="*/ 23 h 77"/>
                  <a:gd name="T26" fmla="*/ 8 w 82"/>
                  <a:gd name="T27" fmla="*/ 26 h 77"/>
                  <a:gd name="T28" fmla="*/ 5 w 82"/>
                  <a:gd name="T29" fmla="*/ 27 h 77"/>
                  <a:gd name="T30" fmla="*/ 0 w 82"/>
                  <a:gd name="T31" fmla="*/ 37 h 77"/>
                  <a:gd name="T32" fmla="*/ 5 w 82"/>
                  <a:gd name="T33" fmla="*/ 42 h 77"/>
                  <a:gd name="T34" fmla="*/ 8 w 82"/>
                  <a:gd name="T35" fmla="*/ 44 h 77"/>
                  <a:gd name="T36" fmla="*/ 9 w 82"/>
                  <a:gd name="T37" fmla="*/ 48 h 77"/>
                  <a:gd name="T38" fmla="*/ 14 w 82"/>
                  <a:gd name="T39" fmla="*/ 52 h 77"/>
                  <a:gd name="T40" fmla="*/ 12 w 82"/>
                  <a:gd name="T41" fmla="*/ 60 h 77"/>
                  <a:gd name="T42" fmla="*/ 9 w 82"/>
                  <a:gd name="T43" fmla="*/ 72 h 77"/>
                  <a:gd name="T44" fmla="*/ 14 w 82"/>
                  <a:gd name="T45" fmla="*/ 74 h 77"/>
                  <a:gd name="T46" fmla="*/ 14 w 82"/>
                  <a:gd name="T47" fmla="*/ 77 h 77"/>
                  <a:gd name="T48" fmla="*/ 35 w 82"/>
                  <a:gd name="T49" fmla="*/ 77 h 77"/>
                  <a:gd name="T50" fmla="*/ 52 w 82"/>
                  <a:gd name="T51" fmla="*/ 77 h 77"/>
                  <a:gd name="T52" fmla="*/ 57 w 82"/>
                  <a:gd name="T53" fmla="*/ 64 h 77"/>
                  <a:gd name="T54" fmla="*/ 63 w 82"/>
                  <a:gd name="T55" fmla="*/ 56 h 77"/>
                  <a:gd name="T56" fmla="*/ 73 w 82"/>
                  <a:gd name="T57" fmla="*/ 42 h 77"/>
                  <a:gd name="T58" fmla="*/ 82 w 82"/>
                  <a:gd name="T59" fmla="*/ 31 h 77"/>
                  <a:gd name="T60" fmla="*/ 82 w 82"/>
                  <a:gd name="T61" fmla="*/ 29 h 77"/>
                  <a:gd name="T62" fmla="*/ 78 w 82"/>
                  <a:gd name="T63" fmla="*/ 32 h 77"/>
                  <a:gd name="T64" fmla="*/ 74 w 82"/>
                  <a:gd name="T65" fmla="*/ 35 h 77"/>
                  <a:gd name="T66" fmla="*/ 65 w 82"/>
                  <a:gd name="T67" fmla="*/ 42 h 77"/>
                  <a:gd name="T68" fmla="*/ 70 w 82"/>
                  <a:gd name="T69" fmla="*/ 35 h 77"/>
                  <a:gd name="T70" fmla="*/ 74 w 82"/>
                  <a:gd name="T71" fmla="*/ 32 h 77"/>
                  <a:gd name="T72" fmla="*/ 73 w 82"/>
                  <a:gd name="T73" fmla="*/ 31 h 77"/>
                  <a:gd name="T74" fmla="*/ 76 w 82"/>
                  <a:gd name="T75" fmla="*/ 26 h 77"/>
                  <a:gd name="T76" fmla="*/ 73 w 82"/>
                  <a:gd name="T77" fmla="*/ 27 h 77"/>
                  <a:gd name="T78" fmla="*/ 76 w 82"/>
                  <a:gd name="T79" fmla="*/ 21 h 77"/>
                  <a:gd name="T80" fmla="*/ 73 w 82"/>
                  <a:gd name="T81" fmla="*/ 19 h 77"/>
                  <a:gd name="T82" fmla="*/ 73 w 82"/>
                  <a:gd name="T83" fmla="*/ 18 h 77"/>
                  <a:gd name="T84" fmla="*/ 49 w 82"/>
                  <a:gd name="T85" fmla="*/ 10 h 77"/>
                  <a:gd name="T86" fmla="*/ 49 w 82"/>
                  <a:gd name="T87" fmla="*/ 7 h 77"/>
                  <a:gd name="T88" fmla="*/ 47 w 82"/>
                  <a:gd name="T89" fmla="*/ 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2" h="77">
                    <a:moveTo>
                      <a:pt x="47" y="7"/>
                    </a:moveTo>
                    <a:lnTo>
                      <a:pt x="41" y="7"/>
                    </a:lnTo>
                    <a:lnTo>
                      <a:pt x="44" y="2"/>
                    </a:lnTo>
                    <a:lnTo>
                      <a:pt x="43" y="0"/>
                    </a:lnTo>
                    <a:lnTo>
                      <a:pt x="32" y="5"/>
                    </a:lnTo>
                    <a:lnTo>
                      <a:pt x="25" y="5"/>
                    </a:lnTo>
                    <a:lnTo>
                      <a:pt x="25" y="3"/>
                    </a:lnTo>
                    <a:lnTo>
                      <a:pt x="25" y="3"/>
                    </a:lnTo>
                    <a:lnTo>
                      <a:pt x="22" y="5"/>
                    </a:lnTo>
                    <a:lnTo>
                      <a:pt x="17" y="15"/>
                    </a:lnTo>
                    <a:lnTo>
                      <a:pt x="11" y="18"/>
                    </a:lnTo>
                    <a:lnTo>
                      <a:pt x="6" y="21"/>
                    </a:lnTo>
                    <a:lnTo>
                      <a:pt x="6" y="23"/>
                    </a:lnTo>
                    <a:lnTo>
                      <a:pt x="8" y="26"/>
                    </a:lnTo>
                    <a:lnTo>
                      <a:pt x="5" y="27"/>
                    </a:lnTo>
                    <a:lnTo>
                      <a:pt x="0" y="37"/>
                    </a:lnTo>
                    <a:lnTo>
                      <a:pt x="5" y="42"/>
                    </a:lnTo>
                    <a:lnTo>
                      <a:pt x="8" y="44"/>
                    </a:lnTo>
                    <a:lnTo>
                      <a:pt x="9" y="48"/>
                    </a:lnTo>
                    <a:lnTo>
                      <a:pt x="14" y="52"/>
                    </a:lnTo>
                    <a:lnTo>
                      <a:pt x="12" y="60"/>
                    </a:lnTo>
                    <a:lnTo>
                      <a:pt x="9" y="72"/>
                    </a:lnTo>
                    <a:lnTo>
                      <a:pt x="14" y="74"/>
                    </a:lnTo>
                    <a:lnTo>
                      <a:pt x="14" y="77"/>
                    </a:lnTo>
                    <a:lnTo>
                      <a:pt x="35" y="77"/>
                    </a:lnTo>
                    <a:lnTo>
                      <a:pt x="52" y="77"/>
                    </a:lnTo>
                    <a:lnTo>
                      <a:pt x="57" y="64"/>
                    </a:lnTo>
                    <a:lnTo>
                      <a:pt x="63" y="56"/>
                    </a:lnTo>
                    <a:lnTo>
                      <a:pt x="73" y="42"/>
                    </a:lnTo>
                    <a:lnTo>
                      <a:pt x="82" y="31"/>
                    </a:lnTo>
                    <a:lnTo>
                      <a:pt x="82" y="29"/>
                    </a:lnTo>
                    <a:lnTo>
                      <a:pt x="78" y="32"/>
                    </a:lnTo>
                    <a:lnTo>
                      <a:pt x="74" y="35"/>
                    </a:lnTo>
                    <a:lnTo>
                      <a:pt x="65" y="42"/>
                    </a:lnTo>
                    <a:lnTo>
                      <a:pt x="70" y="35"/>
                    </a:lnTo>
                    <a:lnTo>
                      <a:pt x="74" y="32"/>
                    </a:lnTo>
                    <a:lnTo>
                      <a:pt x="73" y="31"/>
                    </a:lnTo>
                    <a:lnTo>
                      <a:pt x="76" y="26"/>
                    </a:lnTo>
                    <a:lnTo>
                      <a:pt x="73" y="27"/>
                    </a:lnTo>
                    <a:lnTo>
                      <a:pt x="76" y="21"/>
                    </a:lnTo>
                    <a:lnTo>
                      <a:pt x="73" y="19"/>
                    </a:lnTo>
                    <a:lnTo>
                      <a:pt x="73" y="18"/>
                    </a:lnTo>
                    <a:lnTo>
                      <a:pt x="49" y="10"/>
                    </a:lnTo>
                    <a:lnTo>
                      <a:pt x="49" y="7"/>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6" name="Freeform 43"/>
              <p:cNvSpPr>
                <a:spLocks/>
              </p:cNvSpPr>
              <p:nvPr/>
            </p:nvSpPr>
            <p:spPr bwMode="auto">
              <a:xfrm>
                <a:off x="1268" y="1171"/>
                <a:ext cx="68" cy="97"/>
              </a:xfrm>
              <a:custGeom>
                <a:avLst/>
                <a:gdLst>
                  <a:gd name="T0" fmla="*/ 3 w 68"/>
                  <a:gd name="T1" fmla="*/ 37 h 97"/>
                  <a:gd name="T2" fmla="*/ 1 w 68"/>
                  <a:gd name="T3" fmla="*/ 40 h 97"/>
                  <a:gd name="T4" fmla="*/ 0 w 68"/>
                  <a:gd name="T5" fmla="*/ 49 h 97"/>
                  <a:gd name="T6" fmla="*/ 6 w 68"/>
                  <a:gd name="T7" fmla="*/ 55 h 97"/>
                  <a:gd name="T8" fmla="*/ 6 w 68"/>
                  <a:gd name="T9" fmla="*/ 63 h 97"/>
                  <a:gd name="T10" fmla="*/ 9 w 68"/>
                  <a:gd name="T11" fmla="*/ 61 h 97"/>
                  <a:gd name="T12" fmla="*/ 13 w 68"/>
                  <a:gd name="T13" fmla="*/ 63 h 97"/>
                  <a:gd name="T14" fmla="*/ 6 w 68"/>
                  <a:gd name="T15" fmla="*/ 73 h 97"/>
                  <a:gd name="T16" fmla="*/ 6 w 68"/>
                  <a:gd name="T17" fmla="*/ 74 h 97"/>
                  <a:gd name="T18" fmla="*/ 14 w 68"/>
                  <a:gd name="T19" fmla="*/ 84 h 97"/>
                  <a:gd name="T20" fmla="*/ 14 w 68"/>
                  <a:gd name="T21" fmla="*/ 89 h 97"/>
                  <a:gd name="T22" fmla="*/ 13 w 68"/>
                  <a:gd name="T23" fmla="*/ 90 h 97"/>
                  <a:gd name="T24" fmla="*/ 13 w 68"/>
                  <a:gd name="T25" fmla="*/ 95 h 97"/>
                  <a:gd name="T26" fmla="*/ 14 w 68"/>
                  <a:gd name="T27" fmla="*/ 95 h 97"/>
                  <a:gd name="T28" fmla="*/ 14 w 68"/>
                  <a:gd name="T29" fmla="*/ 94 h 97"/>
                  <a:gd name="T30" fmla="*/ 16 w 68"/>
                  <a:gd name="T31" fmla="*/ 97 h 97"/>
                  <a:gd name="T32" fmla="*/ 16 w 68"/>
                  <a:gd name="T33" fmla="*/ 95 h 97"/>
                  <a:gd name="T34" fmla="*/ 19 w 68"/>
                  <a:gd name="T35" fmla="*/ 92 h 97"/>
                  <a:gd name="T36" fmla="*/ 25 w 68"/>
                  <a:gd name="T37" fmla="*/ 95 h 97"/>
                  <a:gd name="T38" fmla="*/ 27 w 68"/>
                  <a:gd name="T39" fmla="*/ 94 h 97"/>
                  <a:gd name="T40" fmla="*/ 27 w 68"/>
                  <a:gd name="T41" fmla="*/ 89 h 97"/>
                  <a:gd name="T42" fmla="*/ 33 w 68"/>
                  <a:gd name="T43" fmla="*/ 87 h 97"/>
                  <a:gd name="T44" fmla="*/ 33 w 68"/>
                  <a:gd name="T45" fmla="*/ 84 h 97"/>
                  <a:gd name="T46" fmla="*/ 36 w 68"/>
                  <a:gd name="T47" fmla="*/ 81 h 97"/>
                  <a:gd name="T48" fmla="*/ 36 w 68"/>
                  <a:gd name="T49" fmla="*/ 81 h 97"/>
                  <a:gd name="T50" fmla="*/ 36 w 68"/>
                  <a:gd name="T51" fmla="*/ 81 h 97"/>
                  <a:gd name="T52" fmla="*/ 38 w 68"/>
                  <a:gd name="T53" fmla="*/ 76 h 97"/>
                  <a:gd name="T54" fmla="*/ 40 w 68"/>
                  <a:gd name="T55" fmla="*/ 76 h 97"/>
                  <a:gd name="T56" fmla="*/ 40 w 68"/>
                  <a:gd name="T57" fmla="*/ 74 h 97"/>
                  <a:gd name="T58" fmla="*/ 46 w 68"/>
                  <a:gd name="T59" fmla="*/ 69 h 97"/>
                  <a:gd name="T60" fmla="*/ 49 w 68"/>
                  <a:gd name="T61" fmla="*/ 65 h 97"/>
                  <a:gd name="T62" fmla="*/ 51 w 68"/>
                  <a:gd name="T63" fmla="*/ 61 h 97"/>
                  <a:gd name="T64" fmla="*/ 49 w 68"/>
                  <a:gd name="T65" fmla="*/ 58 h 97"/>
                  <a:gd name="T66" fmla="*/ 52 w 68"/>
                  <a:gd name="T67" fmla="*/ 53 h 97"/>
                  <a:gd name="T68" fmla="*/ 59 w 68"/>
                  <a:gd name="T69" fmla="*/ 36 h 97"/>
                  <a:gd name="T70" fmla="*/ 68 w 68"/>
                  <a:gd name="T71" fmla="*/ 13 h 97"/>
                  <a:gd name="T72" fmla="*/ 68 w 68"/>
                  <a:gd name="T73" fmla="*/ 12 h 97"/>
                  <a:gd name="T74" fmla="*/ 68 w 68"/>
                  <a:gd name="T75" fmla="*/ 4 h 97"/>
                  <a:gd name="T76" fmla="*/ 68 w 68"/>
                  <a:gd name="T77" fmla="*/ 0 h 97"/>
                  <a:gd name="T78" fmla="*/ 51 w 68"/>
                  <a:gd name="T79" fmla="*/ 0 h 97"/>
                  <a:gd name="T80" fmla="*/ 30 w 68"/>
                  <a:gd name="T81" fmla="*/ 0 h 97"/>
                  <a:gd name="T82" fmla="*/ 33 w 68"/>
                  <a:gd name="T83" fmla="*/ 7 h 97"/>
                  <a:gd name="T84" fmla="*/ 33 w 68"/>
                  <a:gd name="T85" fmla="*/ 8 h 97"/>
                  <a:gd name="T86" fmla="*/ 32 w 68"/>
                  <a:gd name="T87" fmla="*/ 12 h 97"/>
                  <a:gd name="T88" fmla="*/ 27 w 68"/>
                  <a:gd name="T89" fmla="*/ 15 h 97"/>
                  <a:gd name="T90" fmla="*/ 16 w 68"/>
                  <a:gd name="T91" fmla="*/ 18 h 97"/>
                  <a:gd name="T92" fmla="*/ 14 w 68"/>
                  <a:gd name="T93" fmla="*/ 21 h 97"/>
                  <a:gd name="T94" fmla="*/ 16 w 68"/>
                  <a:gd name="T95" fmla="*/ 24 h 97"/>
                  <a:gd name="T96" fmla="*/ 14 w 68"/>
                  <a:gd name="T97" fmla="*/ 26 h 97"/>
                  <a:gd name="T98" fmla="*/ 9 w 68"/>
                  <a:gd name="T99" fmla="*/ 31 h 97"/>
                  <a:gd name="T100" fmla="*/ 6 w 68"/>
                  <a:gd name="T101" fmla="*/ 32 h 97"/>
                  <a:gd name="T102" fmla="*/ 5 w 68"/>
                  <a:gd name="T103" fmla="*/ 36 h 97"/>
                  <a:gd name="T104" fmla="*/ 3 w 68"/>
                  <a:gd name="T105" fmla="*/ 37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 h="97">
                    <a:moveTo>
                      <a:pt x="3" y="37"/>
                    </a:moveTo>
                    <a:lnTo>
                      <a:pt x="1" y="40"/>
                    </a:lnTo>
                    <a:lnTo>
                      <a:pt x="0" y="49"/>
                    </a:lnTo>
                    <a:lnTo>
                      <a:pt x="6" y="55"/>
                    </a:lnTo>
                    <a:lnTo>
                      <a:pt x="6" y="63"/>
                    </a:lnTo>
                    <a:lnTo>
                      <a:pt x="9" y="61"/>
                    </a:lnTo>
                    <a:lnTo>
                      <a:pt x="13" y="63"/>
                    </a:lnTo>
                    <a:lnTo>
                      <a:pt x="6" y="73"/>
                    </a:lnTo>
                    <a:lnTo>
                      <a:pt x="6" y="74"/>
                    </a:lnTo>
                    <a:lnTo>
                      <a:pt x="14" y="84"/>
                    </a:lnTo>
                    <a:lnTo>
                      <a:pt x="14" y="89"/>
                    </a:lnTo>
                    <a:lnTo>
                      <a:pt x="13" y="90"/>
                    </a:lnTo>
                    <a:lnTo>
                      <a:pt x="13" y="95"/>
                    </a:lnTo>
                    <a:lnTo>
                      <a:pt x="14" y="95"/>
                    </a:lnTo>
                    <a:lnTo>
                      <a:pt x="14" y="94"/>
                    </a:lnTo>
                    <a:lnTo>
                      <a:pt x="16" y="97"/>
                    </a:lnTo>
                    <a:lnTo>
                      <a:pt x="16" y="95"/>
                    </a:lnTo>
                    <a:lnTo>
                      <a:pt x="19" y="92"/>
                    </a:lnTo>
                    <a:lnTo>
                      <a:pt x="25" y="95"/>
                    </a:lnTo>
                    <a:lnTo>
                      <a:pt x="27" y="94"/>
                    </a:lnTo>
                    <a:lnTo>
                      <a:pt x="27" y="89"/>
                    </a:lnTo>
                    <a:lnTo>
                      <a:pt x="33" y="87"/>
                    </a:lnTo>
                    <a:lnTo>
                      <a:pt x="33" y="84"/>
                    </a:lnTo>
                    <a:lnTo>
                      <a:pt x="36" y="81"/>
                    </a:lnTo>
                    <a:lnTo>
                      <a:pt x="36" y="81"/>
                    </a:lnTo>
                    <a:lnTo>
                      <a:pt x="36" y="81"/>
                    </a:lnTo>
                    <a:lnTo>
                      <a:pt x="38" y="76"/>
                    </a:lnTo>
                    <a:lnTo>
                      <a:pt x="40" y="76"/>
                    </a:lnTo>
                    <a:lnTo>
                      <a:pt x="40" y="74"/>
                    </a:lnTo>
                    <a:lnTo>
                      <a:pt x="46" y="69"/>
                    </a:lnTo>
                    <a:lnTo>
                      <a:pt x="49" y="65"/>
                    </a:lnTo>
                    <a:lnTo>
                      <a:pt x="51" y="61"/>
                    </a:lnTo>
                    <a:lnTo>
                      <a:pt x="49" y="58"/>
                    </a:lnTo>
                    <a:lnTo>
                      <a:pt x="52" y="53"/>
                    </a:lnTo>
                    <a:lnTo>
                      <a:pt x="59" y="36"/>
                    </a:lnTo>
                    <a:lnTo>
                      <a:pt x="68" y="13"/>
                    </a:lnTo>
                    <a:lnTo>
                      <a:pt x="68" y="12"/>
                    </a:lnTo>
                    <a:lnTo>
                      <a:pt x="68" y="4"/>
                    </a:lnTo>
                    <a:lnTo>
                      <a:pt x="68" y="0"/>
                    </a:lnTo>
                    <a:lnTo>
                      <a:pt x="51" y="0"/>
                    </a:lnTo>
                    <a:lnTo>
                      <a:pt x="30" y="0"/>
                    </a:lnTo>
                    <a:lnTo>
                      <a:pt x="33" y="7"/>
                    </a:lnTo>
                    <a:lnTo>
                      <a:pt x="33" y="8"/>
                    </a:lnTo>
                    <a:lnTo>
                      <a:pt x="32" y="12"/>
                    </a:lnTo>
                    <a:lnTo>
                      <a:pt x="27" y="15"/>
                    </a:lnTo>
                    <a:lnTo>
                      <a:pt x="16" y="18"/>
                    </a:lnTo>
                    <a:lnTo>
                      <a:pt x="14" y="21"/>
                    </a:lnTo>
                    <a:lnTo>
                      <a:pt x="16" y="24"/>
                    </a:lnTo>
                    <a:lnTo>
                      <a:pt x="14" y="26"/>
                    </a:lnTo>
                    <a:lnTo>
                      <a:pt x="9" y="31"/>
                    </a:lnTo>
                    <a:lnTo>
                      <a:pt x="6" y="32"/>
                    </a:lnTo>
                    <a:lnTo>
                      <a:pt x="5" y="36"/>
                    </a:lnTo>
                    <a:lnTo>
                      <a:pt x="3"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7" name="Freeform 44"/>
              <p:cNvSpPr>
                <a:spLocks/>
              </p:cNvSpPr>
              <p:nvPr/>
            </p:nvSpPr>
            <p:spPr bwMode="auto">
              <a:xfrm>
                <a:off x="1343" y="1273"/>
                <a:ext cx="130" cy="49"/>
              </a:xfrm>
              <a:custGeom>
                <a:avLst/>
                <a:gdLst>
                  <a:gd name="T0" fmla="*/ 119 w 130"/>
                  <a:gd name="T1" fmla="*/ 0 h 49"/>
                  <a:gd name="T2" fmla="*/ 103 w 130"/>
                  <a:gd name="T3" fmla="*/ 0 h 49"/>
                  <a:gd name="T4" fmla="*/ 71 w 130"/>
                  <a:gd name="T5" fmla="*/ 0 h 49"/>
                  <a:gd name="T6" fmla="*/ 47 w 130"/>
                  <a:gd name="T7" fmla="*/ 0 h 49"/>
                  <a:gd name="T8" fmla="*/ 44 w 130"/>
                  <a:gd name="T9" fmla="*/ 4 h 49"/>
                  <a:gd name="T10" fmla="*/ 41 w 130"/>
                  <a:gd name="T11" fmla="*/ 6 h 49"/>
                  <a:gd name="T12" fmla="*/ 38 w 130"/>
                  <a:gd name="T13" fmla="*/ 9 h 49"/>
                  <a:gd name="T14" fmla="*/ 34 w 130"/>
                  <a:gd name="T15" fmla="*/ 9 h 49"/>
                  <a:gd name="T16" fmla="*/ 30 w 130"/>
                  <a:gd name="T17" fmla="*/ 12 h 49"/>
                  <a:gd name="T18" fmla="*/ 30 w 130"/>
                  <a:gd name="T19" fmla="*/ 11 h 49"/>
                  <a:gd name="T20" fmla="*/ 25 w 130"/>
                  <a:gd name="T21" fmla="*/ 12 h 49"/>
                  <a:gd name="T22" fmla="*/ 23 w 130"/>
                  <a:gd name="T23" fmla="*/ 16 h 49"/>
                  <a:gd name="T24" fmla="*/ 14 w 130"/>
                  <a:gd name="T25" fmla="*/ 19 h 49"/>
                  <a:gd name="T26" fmla="*/ 9 w 130"/>
                  <a:gd name="T27" fmla="*/ 21 h 49"/>
                  <a:gd name="T28" fmla="*/ 4 w 130"/>
                  <a:gd name="T29" fmla="*/ 24 h 49"/>
                  <a:gd name="T30" fmla="*/ 1 w 130"/>
                  <a:gd name="T31" fmla="*/ 25 h 49"/>
                  <a:gd name="T32" fmla="*/ 0 w 130"/>
                  <a:gd name="T33" fmla="*/ 29 h 49"/>
                  <a:gd name="T34" fmla="*/ 17 w 130"/>
                  <a:gd name="T35" fmla="*/ 29 h 49"/>
                  <a:gd name="T36" fmla="*/ 28 w 130"/>
                  <a:gd name="T37" fmla="*/ 25 h 49"/>
                  <a:gd name="T38" fmla="*/ 47 w 130"/>
                  <a:gd name="T39" fmla="*/ 25 h 49"/>
                  <a:gd name="T40" fmla="*/ 47 w 130"/>
                  <a:gd name="T41" fmla="*/ 29 h 49"/>
                  <a:gd name="T42" fmla="*/ 49 w 130"/>
                  <a:gd name="T43" fmla="*/ 27 h 49"/>
                  <a:gd name="T44" fmla="*/ 50 w 130"/>
                  <a:gd name="T45" fmla="*/ 30 h 49"/>
                  <a:gd name="T46" fmla="*/ 50 w 130"/>
                  <a:gd name="T47" fmla="*/ 32 h 49"/>
                  <a:gd name="T48" fmla="*/ 66 w 130"/>
                  <a:gd name="T49" fmla="*/ 32 h 49"/>
                  <a:gd name="T50" fmla="*/ 77 w 130"/>
                  <a:gd name="T51" fmla="*/ 49 h 49"/>
                  <a:gd name="T52" fmla="*/ 84 w 130"/>
                  <a:gd name="T53" fmla="*/ 48 h 49"/>
                  <a:gd name="T54" fmla="*/ 90 w 130"/>
                  <a:gd name="T55" fmla="*/ 46 h 49"/>
                  <a:gd name="T56" fmla="*/ 98 w 130"/>
                  <a:gd name="T57" fmla="*/ 38 h 49"/>
                  <a:gd name="T58" fmla="*/ 103 w 130"/>
                  <a:gd name="T59" fmla="*/ 35 h 49"/>
                  <a:gd name="T60" fmla="*/ 109 w 130"/>
                  <a:gd name="T61" fmla="*/ 35 h 49"/>
                  <a:gd name="T62" fmla="*/ 114 w 130"/>
                  <a:gd name="T63" fmla="*/ 33 h 49"/>
                  <a:gd name="T64" fmla="*/ 115 w 130"/>
                  <a:gd name="T65" fmla="*/ 29 h 49"/>
                  <a:gd name="T66" fmla="*/ 111 w 130"/>
                  <a:gd name="T67" fmla="*/ 29 h 49"/>
                  <a:gd name="T68" fmla="*/ 115 w 130"/>
                  <a:gd name="T69" fmla="*/ 24 h 49"/>
                  <a:gd name="T70" fmla="*/ 111 w 130"/>
                  <a:gd name="T71" fmla="*/ 22 h 49"/>
                  <a:gd name="T72" fmla="*/ 117 w 130"/>
                  <a:gd name="T73" fmla="*/ 21 h 49"/>
                  <a:gd name="T74" fmla="*/ 119 w 130"/>
                  <a:gd name="T75" fmla="*/ 24 h 49"/>
                  <a:gd name="T76" fmla="*/ 120 w 130"/>
                  <a:gd name="T77" fmla="*/ 24 h 49"/>
                  <a:gd name="T78" fmla="*/ 128 w 130"/>
                  <a:gd name="T79" fmla="*/ 19 h 49"/>
                  <a:gd name="T80" fmla="*/ 128 w 130"/>
                  <a:gd name="T81" fmla="*/ 12 h 49"/>
                  <a:gd name="T82" fmla="*/ 123 w 130"/>
                  <a:gd name="T83" fmla="*/ 17 h 49"/>
                  <a:gd name="T84" fmla="*/ 123 w 130"/>
                  <a:gd name="T85" fmla="*/ 12 h 49"/>
                  <a:gd name="T86" fmla="*/ 117 w 130"/>
                  <a:gd name="T87" fmla="*/ 14 h 49"/>
                  <a:gd name="T88" fmla="*/ 115 w 130"/>
                  <a:gd name="T89" fmla="*/ 12 h 49"/>
                  <a:gd name="T90" fmla="*/ 115 w 130"/>
                  <a:gd name="T91" fmla="*/ 11 h 49"/>
                  <a:gd name="T92" fmla="*/ 117 w 130"/>
                  <a:gd name="T93" fmla="*/ 6 h 49"/>
                  <a:gd name="T94" fmla="*/ 119 w 130"/>
                  <a:gd name="T95" fmla="*/ 11 h 49"/>
                  <a:gd name="T96" fmla="*/ 125 w 130"/>
                  <a:gd name="T97" fmla="*/ 8 h 49"/>
                  <a:gd name="T98" fmla="*/ 128 w 130"/>
                  <a:gd name="T99" fmla="*/ 8 h 49"/>
                  <a:gd name="T100" fmla="*/ 128 w 130"/>
                  <a:gd name="T101" fmla="*/ 11 h 49"/>
                  <a:gd name="T102" fmla="*/ 128 w 130"/>
                  <a:gd name="T103" fmla="*/ 3 h 49"/>
                  <a:gd name="T104" fmla="*/ 130 w 130"/>
                  <a:gd name="T105" fmla="*/ 0 h 49"/>
                  <a:gd name="T106" fmla="*/ 119 w 130"/>
                  <a:gd name="T107"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0" h="49">
                    <a:moveTo>
                      <a:pt x="119" y="0"/>
                    </a:moveTo>
                    <a:lnTo>
                      <a:pt x="103" y="0"/>
                    </a:lnTo>
                    <a:lnTo>
                      <a:pt x="71" y="0"/>
                    </a:lnTo>
                    <a:lnTo>
                      <a:pt x="47" y="0"/>
                    </a:lnTo>
                    <a:lnTo>
                      <a:pt x="44" y="4"/>
                    </a:lnTo>
                    <a:lnTo>
                      <a:pt x="41" y="6"/>
                    </a:lnTo>
                    <a:lnTo>
                      <a:pt x="38" y="9"/>
                    </a:lnTo>
                    <a:lnTo>
                      <a:pt x="34" y="9"/>
                    </a:lnTo>
                    <a:lnTo>
                      <a:pt x="30" y="12"/>
                    </a:lnTo>
                    <a:lnTo>
                      <a:pt x="30" y="11"/>
                    </a:lnTo>
                    <a:lnTo>
                      <a:pt x="25" y="12"/>
                    </a:lnTo>
                    <a:lnTo>
                      <a:pt x="23" y="16"/>
                    </a:lnTo>
                    <a:lnTo>
                      <a:pt x="14" y="19"/>
                    </a:lnTo>
                    <a:lnTo>
                      <a:pt x="9" y="21"/>
                    </a:lnTo>
                    <a:lnTo>
                      <a:pt x="4" y="24"/>
                    </a:lnTo>
                    <a:lnTo>
                      <a:pt x="1" y="25"/>
                    </a:lnTo>
                    <a:lnTo>
                      <a:pt x="0" y="29"/>
                    </a:lnTo>
                    <a:lnTo>
                      <a:pt x="17" y="29"/>
                    </a:lnTo>
                    <a:lnTo>
                      <a:pt x="28" y="25"/>
                    </a:lnTo>
                    <a:lnTo>
                      <a:pt x="47" y="25"/>
                    </a:lnTo>
                    <a:lnTo>
                      <a:pt x="47" y="29"/>
                    </a:lnTo>
                    <a:lnTo>
                      <a:pt x="49" y="27"/>
                    </a:lnTo>
                    <a:lnTo>
                      <a:pt x="50" y="30"/>
                    </a:lnTo>
                    <a:lnTo>
                      <a:pt x="50" y="32"/>
                    </a:lnTo>
                    <a:lnTo>
                      <a:pt x="66" y="32"/>
                    </a:lnTo>
                    <a:lnTo>
                      <a:pt x="77" y="49"/>
                    </a:lnTo>
                    <a:lnTo>
                      <a:pt x="84" y="48"/>
                    </a:lnTo>
                    <a:lnTo>
                      <a:pt x="90" y="46"/>
                    </a:lnTo>
                    <a:lnTo>
                      <a:pt x="98" y="38"/>
                    </a:lnTo>
                    <a:lnTo>
                      <a:pt x="103" y="35"/>
                    </a:lnTo>
                    <a:lnTo>
                      <a:pt x="109" y="35"/>
                    </a:lnTo>
                    <a:lnTo>
                      <a:pt x="114" y="33"/>
                    </a:lnTo>
                    <a:lnTo>
                      <a:pt x="115" y="29"/>
                    </a:lnTo>
                    <a:lnTo>
                      <a:pt x="111" y="29"/>
                    </a:lnTo>
                    <a:lnTo>
                      <a:pt x="115" y="24"/>
                    </a:lnTo>
                    <a:lnTo>
                      <a:pt x="111" y="22"/>
                    </a:lnTo>
                    <a:lnTo>
                      <a:pt x="117" y="21"/>
                    </a:lnTo>
                    <a:lnTo>
                      <a:pt x="119" y="24"/>
                    </a:lnTo>
                    <a:lnTo>
                      <a:pt x="120" y="24"/>
                    </a:lnTo>
                    <a:lnTo>
                      <a:pt x="128" y="19"/>
                    </a:lnTo>
                    <a:lnTo>
                      <a:pt x="128" y="12"/>
                    </a:lnTo>
                    <a:lnTo>
                      <a:pt x="123" y="17"/>
                    </a:lnTo>
                    <a:lnTo>
                      <a:pt x="123" y="12"/>
                    </a:lnTo>
                    <a:lnTo>
                      <a:pt x="117" y="14"/>
                    </a:lnTo>
                    <a:lnTo>
                      <a:pt x="115" y="12"/>
                    </a:lnTo>
                    <a:lnTo>
                      <a:pt x="115" y="11"/>
                    </a:lnTo>
                    <a:lnTo>
                      <a:pt x="117" y="6"/>
                    </a:lnTo>
                    <a:lnTo>
                      <a:pt x="119" y="11"/>
                    </a:lnTo>
                    <a:lnTo>
                      <a:pt x="125" y="8"/>
                    </a:lnTo>
                    <a:lnTo>
                      <a:pt x="128" y="8"/>
                    </a:lnTo>
                    <a:lnTo>
                      <a:pt x="128" y="11"/>
                    </a:lnTo>
                    <a:lnTo>
                      <a:pt x="128" y="3"/>
                    </a:lnTo>
                    <a:lnTo>
                      <a:pt x="130" y="0"/>
                    </a:lnTo>
                    <a:lnTo>
                      <a:pt x="1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8" name="Freeform 45"/>
              <p:cNvSpPr>
                <a:spLocks/>
              </p:cNvSpPr>
              <p:nvPr/>
            </p:nvSpPr>
            <p:spPr bwMode="auto">
              <a:xfrm>
                <a:off x="1360" y="1224"/>
                <a:ext cx="114" cy="49"/>
              </a:xfrm>
              <a:custGeom>
                <a:avLst/>
                <a:gdLst>
                  <a:gd name="T0" fmla="*/ 102 w 114"/>
                  <a:gd name="T1" fmla="*/ 49 h 49"/>
                  <a:gd name="T2" fmla="*/ 86 w 114"/>
                  <a:gd name="T3" fmla="*/ 49 h 49"/>
                  <a:gd name="T4" fmla="*/ 54 w 114"/>
                  <a:gd name="T5" fmla="*/ 49 h 49"/>
                  <a:gd name="T6" fmla="*/ 0 w 114"/>
                  <a:gd name="T7" fmla="*/ 49 h 49"/>
                  <a:gd name="T8" fmla="*/ 8 w 114"/>
                  <a:gd name="T9" fmla="*/ 47 h 49"/>
                  <a:gd name="T10" fmla="*/ 13 w 114"/>
                  <a:gd name="T11" fmla="*/ 44 h 49"/>
                  <a:gd name="T12" fmla="*/ 17 w 114"/>
                  <a:gd name="T13" fmla="*/ 41 h 49"/>
                  <a:gd name="T14" fmla="*/ 30 w 114"/>
                  <a:gd name="T15" fmla="*/ 33 h 49"/>
                  <a:gd name="T16" fmla="*/ 29 w 114"/>
                  <a:gd name="T17" fmla="*/ 36 h 49"/>
                  <a:gd name="T18" fmla="*/ 30 w 114"/>
                  <a:gd name="T19" fmla="*/ 37 h 49"/>
                  <a:gd name="T20" fmla="*/ 33 w 114"/>
                  <a:gd name="T21" fmla="*/ 39 h 49"/>
                  <a:gd name="T22" fmla="*/ 37 w 114"/>
                  <a:gd name="T23" fmla="*/ 37 h 49"/>
                  <a:gd name="T24" fmla="*/ 38 w 114"/>
                  <a:gd name="T25" fmla="*/ 39 h 49"/>
                  <a:gd name="T26" fmla="*/ 43 w 114"/>
                  <a:gd name="T27" fmla="*/ 37 h 49"/>
                  <a:gd name="T28" fmla="*/ 44 w 114"/>
                  <a:gd name="T29" fmla="*/ 36 h 49"/>
                  <a:gd name="T30" fmla="*/ 51 w 114"/>
                  <a:gd name="T31" fmla="*/ 36 h 49"/>
                  <a:gd name="T32" fmla="*/ 54 w 114"/>
                  <a:gd name="T33" fmla="*/ 34 h 49"/>
                  <a:gd name="T34" fmla="*/ 56 w 114"/>
                  <a:gd name="T35" fmla="*/ 33 h 49"/>
                  <a:gd name="T36" fmla="*/ 54 w 114"/>
                  <a:gd name="T37" fmla="*/ 31 h 49"/>
                  <a:gd name="T38" fmla="*/ 65 w 114"/>
                  <a:gd name="T39" fmla="*/ 21 h 49"/>
                  <a:gd name="T40" fmla="*/ 68 w 114"/>
                  <a:gd name="T41" fmla="*/ 15 h 49"/>
                  <a:gd name="T42" fmla="*/ 73 w 114"/>
                  <a:gd name="T43" fmla="*/ 18 h 49"/>
                  <a:gd name="T44" fmla="*/ 79 w 114"/>
                  <a:gd name="T45" fmla="*/ 10 h 49"/>
                  <a:gd name="T46" fmla="*/ 81 w 114"/>
                  <a:gd name="T47" fmla="*/ 12 h 49"/>
                  <a:gd name="T48" fmla="*/ 89 w 114"/>
                  <a:gd name="T49" fmla="*/ 5 h 49"/>
                  <a:gd name="T50" fmla="*/ 92 w 114"/>
                  <a:gd name="T51" fmla="*/ 0 h 49"/>
                  <a:gd name="T52" fmla="*/ 97 w 114"/>
                  <a:gd name="T53" fmla="*/ 5 h 49"/>
                  <a:gd name="T54" fmla="*/ 100 w 114"/>
                  <a:gd name="T55" fmla="*/ 2 h 49"/>
                  <a:gd name="T56" fmla="*/ 103 w 114"/>
                  <a:gd name="T57" fmla="*/ 4 h 49"/>
                  <a:gd name="T58" fmla="*/ 102 w 114"/>
                  <a:gd name="T59" fmla="*/ 5 h 49"/>
                  <a:gd name="T60" fmla="*/ 102 w 114"/>
                  <a:gd name="T61" fmla="*/ 7 h 49"/>
                  <a:gd name="T62" fmla="*/ 106 w 114"/>
                  <a:gd name="T63" fmla="*/ 8 h 49"/>
                  <a:gd name="T64" fmla="*/ 106 w 114"/>
                  <a:gd name="T65" fmla="*/ 12 h 49"/>
                  <a:gd name="T66" fmla="*/ 106 w 114"/>
                  <a:gd name="T67" fmla="*/ 12 h 49"/>
                  <a:gd name="T68" fmla="*/ 102 w 114"/>
                  <a:gd name="T69" fmla="*/ 16 h 49"/>
                  <a:gd name="T70" fmla="*/ 102 w 114"/>
                  <a:gd name="T71" fmla="*/ 18 h 49"/>
                  <a:gd name="T72" fmla="*/ 113 w 114"/>
                  <a:gd name="T73" fmla="*/ 26 h 49"/>
                  <a:gd name="T74" fmla="*/ 110 w 114"/>
                  <a:gd name="T75" fmla="*/ 33 h 49"/>
                  <a:gd name="T76" fmla="*/ 111 w 114"/>
                  <a:gd name="T77" fmla="*/ 37 h 49"/>
                  <a:gd name="T78" fmla="*/ 110 w 114"/>
                  <a:gd name="T79" fmla="*/ 37 h 49"/>
                  <a:gd name="T80" fmla="*/ 110 w 114"/>
                  <a:gd name="T81" fmla="*/ 42 h 49"/>
                  <a:gd name="T82" fmla="*/ 106 w 114"/>
                  <a:gd name="T83" fmla="*/ 42 h 49"/>
                  <a:gd name="T84" fmla="*/ 106 w 114"/>
                  <a:gd name="T85" fmla="*/ 44 h 49"/>
                  <a:gd name="T86" fmla="*/ 114 w 114"/>
                  <a:gd name="T87" fmla="*/ 45 h 49"/>
                  <a:gd name="T88" fmla="*/ 113 w 114"/>
                  <a:gd name="T89" fmla="*/ 49 h 49"/>
                  <a:gd name="T90" fmla="*/ 102 w 114"/>
                  <a:gd name="T91" fmla="*/ 4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4" h="49">
                    <a:moveTo>
                      <a:pt x="102" y="49"/>
                    </a:moveTo>
                    <a:lnTo>
                      <a:pt x="86" y="49"/>
                    </a:lnTo>
                    <a:lnTo>
                      <a:pt x="54" y="49"/>
                    </a:lnTo>
                    <a:lnTo>
                      <a:pt x="0" y="49"/>
                    </a:lnTo>
                    <a:lnTo>
                      <a:pt x="8" y="47"/>
                    </a:lnTo>
                    <a:lnTo>
                      <a:pt x="13" y="44"/>
                    </a:lnTo>
                    <a:lnTo>
                      <a:pt x="17" y="41"/>
                    </a:lnTo>
                    <a:lnTo>
                      <a:pt x="30" y="33"/>
                    </a:lnTo>
                    <a:lnTo>
                      <a:pt x="29" y="36"/>
                    </a:lnTo>
                    <a:lnTo>
                      <a:pt x="30" y="37"/>
                    </a:lnTo>
                    <a:lnTo>
                      <a:pt x="33" y="39"/>
                    </a:lnTo>
                    <a:lnTo>
                      <a:pt x="37" y="37"/>
                    </a:lnTo>
                    <a:lnTo>
                      <a:pt x="38" y="39"/>
                    </a:lnTo>
                    <a:lnTo>
                      <a:pt x="43" y="37"/>
                    </a:lnTo>
                    <a:lnTo>
                      <a:pt x="44" y="36"/>
                    </a:lnTo>
                    <a:lnTo>
                      <a:pt x="51" y="36"/>
                    </a:lnTo>
                    <a:lnTo>
                      <a:pt x="54" y="34"/>
                    </a:lnTo>
                    <a:lnTo>
                      <a:pt x="56" y="33"/>
                    </a:lnTo>
                    <a:lnTo>
                      <a:pt x="54" y="31"/>
                    </a:lnTo>
                    <a:lnTo>
                      <a:pt x="65" y="21"/>
                    </a:lnTo>
                    <a:lnTo>
                      <a:pt x="68" y="15"/>
                    </a:lnTo>
                    <a:lnTo>
                      <a:pt x="73" y="18"/>
                    </a:lnTo>
                    <a:lnTo>
                      <a:pt x="79" y="10"/>
                    </a:lnTo>
                    <a:lnTo>
                      <a:pt x="81" y="12"/>
                    </a:lnTo>
                    <a:lnTo>
                      <a:pt x="89" y="5"/>
                    </a:lnTo>
                    <a:lnTo>
                      <a:pt x="92" y="0"/>
                    </a:lnTo>
                    <a:lnTo>
                      <a:pt x="97" y="5"/>
                    </a:lnTo>
                    <a:lnTo>
                      <a:pt x="100" y="2"/>
                    </a:lnTo>
                    <a:lnTo>
                      <a:pt x="103" y="4"/>
                    </a:lnTo>
                    <a:lnTo>
                      <a:pt x="102" y="5"/>
                    </a:lnTo>
                    <a:lnTo>
                      <a:pt x="102" y="7"/>
                    </a:lnTo>
                    <a:lnTo>
                      <a:pt x="106" y="8"/>
                    </a:lnTo>
                    <a:lnTo>
                      <a:pt x="106" y="12"/>
                    </a:lnTo>
                    <a:lnTo>
                      <a:pt x="106" y="12"/>
                    </a:lnTo>
                    <a:lnTo>
                      <a:pt x="102" y="16"/>
                    </a:lnTo>
                    <a:lnTo>
                      <a:pt x="102" y="18"/>
                    </a:lnTo>
                    <a:lnTo>
                      <a:pt x="113" y="26"/>
                    </a:lnTo>
                    <a:lnTo>
                      <a:pt x="110" y="33"/>
                    </a:lnTo>
                    <a:lnTo>
                      <a:pt x="111" y="37"/>
                    </a:lnTo>
                    <a:lnTo>
                      <a:pt x="110" y="37"/>
                    </a:lnTo>
                    <a:lnTo>
                      <a:pt x="110" y="42"/>
                    </a:lnTo>
                    <a:lnTo>
                      <a:pt x="106" y="42"/>
                    </a:lnTo>
                    <a:lnTo>
                      <a:pt x="106" y="44"/>
                    </a:lnTo>
                    <a:lnTo>
                      <a:pt x="114" y="45"/>
                    </a:lnTo>
                    <a:lnTo>
                      <a:pt x="113" y="49"/>
                    </a:lnTo>
                    <a:lnTo>
                      <a:pt x="102" y="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9" name="Freeform 46"/>
              <p:cNvSpPr>
                <a:spLocks/>
              </p:cNvSpPr>
              <p:nvPr/>
            </p:nvSpPr>
            <p:spPr bwMode="auto">
              <a:xfrm>
                <a:off x="1433" y="1220"/>
                <a:ext cx="60" cy="30"/>
              </a:xfrm>
              <a:custGeom>
                <a:avLst/>
                <a:gdLst>
                  <a:gd name="T0" fmla="*/ 56 w 60"/>
                  <a:gd name="T1" fmla="*/ 0 h 30"/>
                  <a:gd name="T2" fmla="*/ 32 w 60"/>
                  <a:gd name="T3" fmla="*/ 0 h 30"/>
                  <a:gd name="T4" fmla="*/ 3 w 60"/>
                  <a:gd name="T5" fmla="*/ 0 h 30"/>
                  <a:gd name="T6" fmla="*/ 0 w 60"/>
                  <a:gd name="T7" fmla="*/ 8 h 30"/>
                  <a:gd name="T8" fmla="*/ 8 w 60"/>
                  <a:gd name="T9" fmla="*/ 3 h 30"/>
                  <a:gd name="T10" fmla="*/ 10 w 60"/>
                  <a:gd name="T11" fmla="*/ 4 h 30"/>
                  <a:gd name="T12" fmla="*/ 13 w 60"/>
                  <a:gd name="T13" fmla="*/ 1 h 30"/>
                  <a:gd name="T14" fmla="*/ 16 w 60"/>
                  <a:gd name="T15" fmla="*/ 3 h 30"/>
                  <a:gd name="T16" fmla="*/ 18 w 60"/>
                  <a:gd name="T17" fmla="*/ 3 h 30"/>
                  <a:gd name="T18" fmla="*/ 18 w 60"/>
                  <a:gd name="T19" fmla="*/ 1 h 30"/>
                  <a:gd name="T20" fmla="*/ 22 w 60"/>
                  <a:gd name="T21" fmla="*/ 0 h 30"/>
                  <a:gd name="T22" fmla="*/ 27 w 60"/>
                  <a:gd name="T23" fmla="*/ 1 h 30"/>
                  <a:gd name="T24" fmla="*/ 27 w 60"/>
                  <a:gd name="T25" fmla="*/ 6 h 30"/>
                  <a:gd name="T26" fmla="*/ 30 w 60"/>
                  <a:gd name="T27" fmla="*/ 8 h 30"/>
                  <a:gd name="T28" fmla="*/ 29 w 60"/>
                  <a:gd name="T29" fmla="*/ 9 h 30"/>
                  <a:gd name="T30" fmla="*/ 29 w 60"/>
                  <a:gd name="T31" fmla="*/ 11 h 30"/>
                  <a:gd name="T32" fmla="*/ 33 w 60"/>
                  <a:gd name="T33" fmla="*/ 12 h 30"/>
                  <a:gd name="T34" fmla="*/ 35 w 60"/>
                  <a:gd name="T35" fmla="*/ 12 h 30"/>
                  <a:gd name="T36" fmla="*/ 37 w 60"/>
                  <a:gd name="T37" fmla="*/ 14 h 30"/>
                  <a:gd name="T38" fmla="*/ 33 w 60"/>
                  <a:gd name="T39" fmla="*/ 16 h 30"/>
                  <a:gd name="T40" fmla="*/ 33 w 60"/>
                  <a:gd name="T41" fmla="*/ 16 h 30"/>
                  <a:gd name="T42" fmla="*/ 30 w 60"/>
                  <a:gd name="T43" fmla="*/ 20 h 30"/>
                  <a:gd name="T44" fmla="*/ 40 w 60"/>
                  <a:gd name="T45" fmla="*/ 27 h 30"/>
                  <a:gd name="T46" fmla="*/ 41 w 60"/>
                  <a:gd name="T47" fmla="*/ 24 h 30"/>
                  <a:gd name="T48" fmla="*/ 40 w 60"/>
                  <a:gd name="T49" fmla="*/ 22 h 30"/>
                  <a:gd name="T50" fmla="*/ 41 w 60"/>
                  <a:gd name="T51" fmla="*/ 20 h 30"/>
                  <a:gd name="T52" fmla="*/ 43 w 60"/>
                  <a:gd name="T53" fmla="*/ 8 h 30"/>
                  <a:gd name="T54" fmla="*/ 52 w 60"/>
                  <a:gd name="T55" fmla="*/ 3 h 30"/>
                  <a:gd name="T56" fmla="*/ 54 w 60"/>
                  <a:gd name="T57" fmla="*/ 1 h 30"/>
                  <a:gd name="T58" fmla="*/ 52 w 60"/>
                  <a:gd name="T59" fmla="*/ 4 h 30"/>
                  <a:gd name="T60" fmla="*/ 49 w 60"/>
                  <a:gd name="T61" fmla="*/ 8 h 30"/>
                  <a:gd name="T62" fmla="*/ 48 w 60"/>
                  <a:gd name="T63" fmla="*/ 11 h 30"/>
                  <a:gd name="T64" fmla="*/ 46 w 60"/>
                  <a:gd name="T65" fmla="*/ 12 h 30"/>
                  <a:gd name="T66" fmla="*/ 48 w 60"/>
                  <a:gd name="T67" fmla="*/ 14 h 30"/>
                  <a:gd name="T68" fmla="*/ 46 w 60"/>
                  <a:gd name="T69" fmla="*/ 17 h 30"/>
                  <a:gd name="T70" fmla="*/ 45 w 60"/>
                  <a:gd name="T71" fmla="*/ 20 h 30"/>
                  <a:gd name="T72" fmla="*/ 45 w 60"/>
                  <a:gd name="T73" fmla="*/ 24 h 30"/>
                  <a:gd name="T74" fmla="*/ 48 w 60"/>
                  <a:gd name="T75" fmla="*/ 25 h 30"/>
                  <a:gd name="T76" fmla="*/ 48 w 60"/>
                  <a:gd name="T77" fmla="*/ 30 h 30"/>
                  <a:gd name="T78" fmla="*/ 56 w 60"/>
                  <a:gd name="T79" fmla="*/ 28 h 30"/>
                  <a:gd name="T80" fmla="*/ 56 w 60"/>
                  <a:gd name="T81" fmla="*/ 27 h 30"/>
                  <a:gd name="T82" fmla="*/ 60 w 60"/>
                  <a:gd name="T83" fmla="*/ 22 h 30"/>
                  <a:gd name="T84" fmla="*/ 51 w 60"/>
                  <a:gd name="T85" fmla="*/ 20 h 30"/>
                  <a:gd name="T86" fmla="*/ 56 w 60"/>
                  <a:gd name="T87"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0" h="30">
                    <a:moveTo>
                      <a:pt x="56" y="0"/>
                    </a:moveTo>
                    <a:lnTo>
                      <a:pt x="32" y="0"/>
                    </a:lnTo>
                    <a:lnTo>
                      <a:pt x="3" y="0"/>
                    </a:lnTo>
                    <a:lnTo>
                      <a:pt x="0" y="8"/>
                    </a:lnTo>
                    <a:lnTo>
                      <a:pt x="8" y="3"/>
                    </a:lnTo>
                    <a:lnTo>
                      <a:pt x="10" y="4"/>
                    </a:lnTo>
                    <a:lnTo>
                      <a:pt x="13" y="1"/>
                    </a:lnTo>
                    <a:lnTo>
                      <a:pt x="16" y="3"/>
                    </a:lnTo>
                    <a:lnTo>
                      <a:pt x="18" y="3"/>
                    </a:lnTo>
                    <a:lnTo>
                      <a:pt x="18" y="1"/>
                    </a:lnTo>
                    <a:lnTo>
                      <a:pt x="22" y="0"/>
                    </a:lnTo>
                    <a:lnTo>
                      <a:pt x="27" y="1"/>
                    </a:lnTo>
                    <a:lnTo>
                      <a:pt x="27" y="6"/>
                    </a:lnTo>
                    <a:lnTo>
                      <a:pt x="30" y="8"/>
                    </a:lnTo>
                    <a:lnTo>
                      <a:pt x="29" y="9"/>
                    </a:lnTo>
                    <a:lnTo>
                      <a:pt x="29" y="11"/>
                    </a:lnTo>
                    <a:lnTo>
                      <a:pt x="33" y="12"/>
                    </a:lnTo>
                    <a:lnTo>
                      <a:pt x="35" y="12"/>
                    </a:lnTo>
                    <a:lnTo>
                      <a:pt x="37" y="14"/>
                    </a:lnTo>
                    <a:lnTo>
                      <a:pt x="33" y="16"/>
                    </a:lnTo>
                    <a:lnTo>
                      <a:pt x="33" y="16"/>
                    </a:lnTo>
                    <a:lnTo>
                      <a:pt x="30" y="20"/>
                    </a:lnTo>
                    <a:lnTo>
                      <a:pt x="40" y="27"/>
                    </a:lnTo>
                    <a:lnTo>
                      <a:pt x="41" y="24"/>
                    </a:lnTo>
                    <a:lnTo>
                      <a:pt x="40" y="22"/>
                    </a:lnTo>
                    <a:lnTo>
                      <a:pt x="41" y="20"/>
                    </a:lnTo>
                    <a:lnTo>
                      <a:pt x="43" y="8"/>
                    </a:lnTo>
                    <a:lnTo>
                      <a:pt x="52" y="3"/>
                    </a:lnTo>
                    <a:lnTo>
                      <a:pt x="54" y="1"/>
                    </a:lnTo>
                    <a:lnTo>
                      <a:pt x="52" y="4"/>
                    </a:lnTo>
                    <a:lnTo>
                      <a:pt x="49" y="8"/>
                    </a:lnTo>
                    <a:lnTo>
                      <a:pt x="48" y="11"/>
                    </a:lnTo>
                    <a:lnTo>
                      <a:pt x="46" y="12"/>
                    </a:lnTo>
                    <a:lnTo>
                      <a:pt x="48" y="14"/>
                    </a:lnTo>
                    <a:lnTo>
                      <a:pt x="46" y="17"/>
                    </a:lnTo>
                    <a:lnTo>
                      <a:pt x="45" y="20"/>
                    </a:lnTo>
                    <a:lnTo>
                      <a:pt x="45" y="24"/>
                    </a:lnTo>
                    <a:lnTo>
                      <a:pt x="48" y="25"/>
                    </a:lnTo>
                    <a:lnTo>
                      <a:pt x="48" y="30"/>
                    </a:lnTo>
                    <a:lnTo>
                      <a:pt x="56" y="28"/>
                    </a:lnTo>
                    <a:lnTo>
                      <a:pt x="56" y="27"/>
                    </a:lnTo>
                    <a:lnTo>
                      <a:pt x="60" y="22"/>
                    </a:lnTo>
                    <a:lnTo>
                      <a:pt x="51" y="20"/>
                    </a:ln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0" name="Freeform 47"/>
              <p:cNvSpPr>
                <a:spLocks/>
              </p:cNvSpPr>
              <p:nvPr/>
            </p:nvSpPr>
            <p:spPr bwMode="auto">
              <a:xfrm>
                <a:off x="1422" y="1175"/>
                <a:ext cx="92" cy="45"/>
              </a:xfrm>
              <a:custGeom>
                <a:avLst/>
                <a:gdLst>
                  <a:gd name="T0" fmla="*/ 75 w 92"/>
                  <a:gd name="T1" fmla="*/ 4 h 45"/>
                  <a:gd name="T2" fmla="*/ 68 w 92"/>
                  <a:gd name="T3" fmla="*/ 4 h 45"/>
                  <a:gd name="T4" fmla="*/ 46 w 92"/>
                  <a:gd name="T5" fmla="*/ 4 h 45"/>
                  <a:gd name="T6" fmla="*/ 24 w 92"/>
                  <a:gd name="T7" fmla="*/ 4 h 45"/>
                  <a:gd name="T8" fmla="*/ 25 w 92"/>
                  <a:gd name="T9" fmla="*/ 0 h 45"/>
                  <a:gd name="T10" fmla="*/ 14 w 92"/>
                  <a:gd name="T11" fmla="*/ 4 h 45"/>
                  <a:gd name="T12" fmla="*/ 0 w 92"/>
                  <a:gd name="T13" fmla="*/ 45 h 45"/>
                  <a:gd name="T14" fmla="*/ 43 w 92"/>
                  <a:gd name="T15" fmla="*/ 45 h 45"/>
                  <a:gd name="T16" fmla="*/ 67 w 92"/>
                  <a:gd name="T17" fmla="*/ 45 h 45"/>
                  <a:gd name="T18" fmla="*/ 70 w 92"/>
                  <a:gd name="T19" fmla="*/ 41 h 45"/>
                  <a:gd name="T20" fmla="*/ 73 w 92"/>
                  <a:gd name="T21" fmla="*/ 43 h 45"/>
                  <a:gd name="T22" fmla="*/ 78 w 92"/>
                  <a:gd name="T23" fmla="*/ 41 h 45"/>
                  <a:gd name="T24" fmla="*/ 84 w 92"/>
                  <a:gd name="T25" fmla="*/ 36 h 45"/>
                  <a:gd name="T26" fmla="*/ 81 w 92"/>
                  <a:gd name="T27" fmla="*/ 32 h 45"/>
                  <a:gd name="T28" fmla="*/ 81 w 92"/>
                  <a:gd name="T29" fmla="*/ 30 h 45"/>
                  <a:gd name="T30" fmla="*/ 81 w 92"/>
                  <a:gd name="T31" fmla="*/ 30 h 45"/>
                  <a:gd name="T32" fmla="*/ 81 w 92"/>
                  <a:gd name="T33" fmla="*/ 25 h 45"/>
                  <a:gd name="T34" fmla="*/ 84 w 92"/>
                  <a:gd name="T35" fmla="*/ 24 h 45"/>
                  <a:gd name="T36" fmla="*/ 83 w 92"/>
                  <a:gd name="T37" fmla="*/ 22 h 45"/>
                  <a:gd name="T38" fmla="*/ 89 w 92"/>
                  <a:gd name="T39" fmla="*/ 17 h 45"/>
                  <a:gd name="T40" fmla="*/ 92 w 92"/>
                  <a:gd name="T41" fmla="*/ 16 h 45"/>
                  <a:gd name="T42" fmla="*/ 89 w 92"/>
                  <a:gd name="T43" fmla="*/ 12 h 45"/>
                  <a:gd name="T44" fmla="*/ 89 w 92"/>
                  <a:gd name="T45" fmla="*/ 8 h 45"/>
                  <a:gd name="T46" fmla="*/ 86 w 92"/>
                  <a:gd name="T47" fmla="*/ 4 h 45"/>
                  <a:gd name="T48" fmla="*/ 75 w 92"/>
                  <a:gd name="T49"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2" h="45">
                    <a:moveTo>
                      <a:pt x="75" y="4"/>
                    </a:moveTo>
                    <a:lnTo>
                      <a:pt x="68" y="4"/>
                    </a:lnTo>
                    <a:lnTo>
                      <a:pt x="46" y="4"/>
                    </a:lnTo>
                    <a:lnTo>
                      <a:pt x="24" y="4"/>
                    </a:lnTo>
                    <a:lnTo>
                      <a:pt x="25" y="0"/>
                    </a:lnTo>
                    <a:lnTo>
                      <a:pt x="14" y="4"/>
                    </a:lnTo>
                    <a:lnTo>
                      <a:pt x="0" y="45"/>
                    </a:lnTo>
                    <a:lnTo>
                      <a:pt x="43" y="45"/>
                    </a:lnTo>
                    <a:lnTo>
                      <a:pt x="67" y="45"/>
                    </a:lnTo>
                    <a:lnTo>
                      <a:pt x="70" y="41"/>
                    </a:lnTo>
                    <a:lnTo>
                      <a:pt x="73" y="43"/>
                    </a:lnTo>
                    <a:lnTo>
                      <a:pt x="78" y="41"/>
                    </a:lnTo>
                    <a:lnTo>
                      <a:pt x="84" y="36"/>
                    </a:lnTo>
                    <a:lnTo>
                      <a:pt x="81" y="32"/>
                    </a:lnTo>
                    <a:lnTo>
                      <a:pt x="81" y="30"/>
                    </a:lnTo>
                    <a:lnTo>
                      <a:pt x="81" y="30"/>
                    </a:lnTo>
                    <a:lnTo>
                      <a:pt x="81" y="25"/>
                    </a:lnTo>
                    <a:lnTo>
                      <a:pt x="84" y="24"/>
                    </a:lnTo>
                    <a:lnTo>
                      <a:pt x="83" y="22"/>
                    </a:lnTo>
                    <a:lnTo>
                      <a:pt x="89" y="17"/>
                    </a:lnTo>
                    <a:lnTo>
                      <a:pt x="92" y="16"/>
                    </a:lnTo>
                    <a:lnTo>
                      <a:pt x="89" y="12"/>
                    </a:lnTo>
                    <a:lnTo>
                      <a:pt x="89" y="8"/>
                    </a:lnTo>
                    <a:lnTo>
                      <a:pt x="86" y="4"/>
                    </a:lnTo>
                    <a:lnTo>
                      <a:pt x="7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1" name="Freeform 48"/>
              <p:cNvSpPr>
                <a:spLocks/>
              </p:cNvSpPr>
              <p:nvPr/>
            </p:nvSpPr>
            <p:spPr bwMode="auto">
              <a:xfrm>
                <a:off x="1446" y="1128"/>
                <a:ext cx="108" cy="74"/>
              </a:xfrm>
              <a:custGeom>
                <a:avLst/>
                <a:gdLst>
                  <a:gd name="T0" fmla="*/ 62 w 108"/>
                  <a:gd name="T1" fmla="*/ 51 h 74"/>
                  <a:gd name="T2" fmla="*/ 44 w 108"/>
                  <a:gd name="T3" fmla="*/ 51 h 74"/>
                  <a:gd name="T4" fmla="*/ 22 w 108"/>
                  <a:gd name="T5" fmla="*/ 51 h 74"/>
                  <a:gd name="T6" fmla="*/ 0 w 108"/>
                  <a:gd name="T7" fmla="*/ 51 h 74"/>
                  <a:gd name="T8" fmla="*/ 1 w 108"/>
                  <a:gd name="T9" fmla="*/ 47 h 74"/>
                  <a:gd name="T10" fmla="*/ 19 w 108"/>
                  <a:gd name="T11" fmla="*/ 37 h 74"/>
                  <a:gd name="T12" fmla="*/ 19 w 108"/>
                  <a:gd name="T13" fmla="*/ 30 h 74"/>
                  <a:gd name="T14" fmla="*/ 33 w 108"/>
                  <a:gd name="T15" fmla="*/ 27 h 74"/>
                  <a:gd name="T16" fmla="*/ 39 w 108"/>
                  <a:gd name="T17" fmla="*/ 29 h 74"/>
                  <a:gd name="T18" fmla="*/ 47 w 108"/>
                  <a:gd name="T19" fmla="*/ 29 h 74"/>
                  <a:gd name="T20" fmla="*/ 60 w 108"/>
                  <a:gd name="T21" fmla="*/ 24 h 74"/>
                  <a:gd name="T22" fmla="*/ 62 w 108"/>
                  <a:gd name="T23" fmla="*/ 21 h 74"/>
                  <a:gd name="T24" fmla="*/ 62 w 108"/>
                  <a:gd name="T25" fmla="*/ 19 h 74"/>
                  <a:gd name="T26" fmla="*/ 63 w 108"/>
                  <a:gd name="T27" fmla="*/ 16 h 74"/>
                  <a:gd name="T28" fmla="*/ 62 w 108"/>
                  <a:gd name="T29" fmla="*/ 14 h 74"/>
                  <a:gd name="T30" fmla="*/ 70 w 108"/>
                  <a:gd name="T31" fmla="*/ 11 h 74"/>
                  <a:gd name="T32" fmla="*/ 74 w 108"/>
                  <a:gd name="T33" fmla="*/ 5 h 74"/>
                  <a:gd name="T34" fmla="*/ 86 w 108"/>
                  <a:gd name="T35" fmla="*/ 0 h 74"/>
                  <a:gd name="T36" fmla="*/ 108 w 108"/>
                  <a:gd name="T37" fmla="*/ 0 h 74"/>
                  <a:gd name="T38" fmla="*/ 105 w 108"/>
                  <a:gd name="T39" fmla="*/ 6 h 74"/>
                  <a:gd name="T40" fmla="*/ 105 w 108"/>
                  <a:gd name="T41" fmla="*/ 10 h 74"/>
                  <a:gd name="T42" fmla="*/ 101 w 108"/>
                  <a:gd name="T43" fmla="*/ 16 h 74"/>
                  <a:gd name="T44" fmla="*/ 100 w 108"/>
                  <a:gd name="T45" fmla="*/ 21 h 74"/>
                  <a:gd name="T46" fmla="*/ 98 w 108"/>
                  <a:gd name="T47" fmla="*/ 22 h 74"/>
                  <a:gd name="T48" fmla="*/ 100 w 108"/>
                  <a:gd name="T49" fmla="*/ 24 h 74"/>
                  <a:gd name="T50" fmla="*/ 95 w 108"/>
                  <a:gd name="T51" fmla="*/ 38 h 74"/>
                  <a:gd name="T52" fmla="*/ 89 w 108"/>
                  <a:gd name="T53" fmla="*/ 51 h 74"/>
                  <a:gd name="T54" fmla="*/ 84 w 108"/>
                  <a:gd name="T55" fmla="*/ 64 h 74"/>
                  <a:gd name="T56" fmla="*/ 84 w 108"/>
                  <a:gd name="T57" fmla="*/ 64 h 74"/>
                  <a:gd name="T58" fmla="*/ 79 w 108"/>
                  <a:gd name="T59" fmla="*/ 67 h 74"/>
                  <a:gd name="T60" fmla="*/ 81 w 108"/>
                  <a:gd name="T61" fmla="*/ 69 h 74"/>
                  <a:gd name="T62" fmla="*/ 73 w 108"/>
                  <a:gd name="T63" fmla="*/ 74 h 74"/>
                  <a:gd name="T64" fmla="*/ 76 w 108"/>
                  <a:gd name="T65" fmla="*/ 69 h 74"/>
                  <a:gd name="T66" fmla="*/ 68 w 108"/>
                  <a:gd name="T67" fmla="*/ 63 h 74"/>
                  <a:gd name="T68" fmla="*/ 65 w 108"/>
                  <a:gd name="T69" fmla="*/ 59 h 74"/>
                  <a:gd name="T70" fmla="*/ 65 w 108"/>
                  <a:gd name="T71" fmla="*/ 55 h 74"/>
                  <a:gd name="T72" fmla="*/ 62 w 108"/>
                  <a:gd name="T7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8" h="74">
                    <a:moveTo>
                      <a:pt x="62" y="51"/>
                    </a:moveTo>
                    <a:lnTo>
                      <a:pt x="44" y="51"/>
                    </a:lnTo>
                    <a:lnTo>
                      <a:pt x="22" y="51"/>
                    </a:lnTo>
                    <a:lnTo>
                      <a:pt x="0" y="51"/>
                    </a:lnTo>
                    <a:lnTo>
                      <a:pt x="1" y="47"/>
                    </a:lnTo>
                    <a:lnTo>
                      <a:pt x="19" y="37"/>
                    </a:lnTo>
                    <a:lnTo>
                      <a:pt x="19" y="30"/>
                    </a:lnTo>
                    <a:lnTo>
                      <a:pt x="33" y="27"/>
                    </a:lnTo>
                    <a:lnTo>
                      <a:pt x="39" y="29"/>
                    </a:lnTo>
                    <a:lnTo>
                      <a:pt x="47" y="29"/>
                    </a:lnTo>
                    <a:lnTo>
                      <a:pt x="60" y="24"/>
                    </a:lnTo>
                    <a:lnTo>
                      <a:pt x="62" y="21"/>
                    </a:lnTo>
                    <a:lnTo>
                      <a:pt x="62" y="19"/>
                    </a:lnTo>
                    <a:lnTo>
                      <a:pt x="63" y="16"/>
                    </a:lnTo>
                    <a:lnTo>
                      <a:pt x="62" y="14"/>
                    </a:lnTo>
                    <a:lnTo>
                      <a:pt x="70" y="11"/>
                    </a:lnTo>
                    <a:lnTo>
                      <a:pt x="74" y="5"/>
                    </a:lnTo>
                    <a:lnTo>
                      <a:pt x="86" y="0"/>
                    </a:lnTo>
                    <a:lnTo>
                      <a:pt x="108" y="0"/>
                    </a:lnTo>
                    <a:lnTo>
                      <a:pt x="105" y="6"/>
                    </a:lnTo>
                    <a:lnTo>
                      <a:pt x="105" y="10"/>
                    </a:lnTo>
                    <a:lnTo>
                      <a:pt x="101" y="16"/>
                    </a:lnTo>
                    <a:lnTo>
                      <a:pt x="100" y="21"/>
                    </a:lnTo>
                    <a:lnTo>
                      <a:pt x="98" y="22"/>
                    </a:lnTo>
                    <a:lnTo>
                      <a:pt x="100" y="24"/>
                    </a:lnTo>
                    <a:lnTo>
                      <a:pt x="95" y="38"/>
                    </a:lnTo>
                    <a:lnTo>
                      <a:pt x="89" y="51"/>
                    </a:lnTo>
                    <a:lnTo>
                      <a:pt x="84" y="64"/>
                    </a:lnTo>
                    <a:lnTo>
                      <a:pt x="84" y="64"/>
                    </a:lnTo>
                    <a:lnTo>
                      <a:pt x="79" y="67"/>
                    </a:lnTo>
                    <a:lnTo>
                      <a:pt x="81" y="69"/>
                    </a:lnTo>
                    <a:lnTo>
                      <a:pt x="73" y="74"/>
                    </a:lnTo>
                    <a:lnTo>
                      <a:pt x="76" y="69"/>
                    </a:lnTo>
                    <a:lnTo>
                      <a:pt x="68" y="63"/>
                    </a:lnTo>
                    <a:lnTo>
                      <a:pt x="65" y="59"/>
                    </a:lnTo>
                    <a:lnTo>
                      <a:pt x="65" y="55"/>
                    </a:lnTo>
                    <a:lnTo>
                      <a:pt x="62" y="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2" name="Freeform 49"/>
              <p:cNvSpPr>
                <a:spLocks/>
              </p:cNvSpPr>
              <p:nvPr/>
            </p:nvSpPr>
            <p:spPr bwMode="auto">
              <a:xfrm>
                <a:off x="1484" y="834"/>
                <a:ext cx="329" cy="294"/>
              </a:xfrm>
              <a:custGeom>
                <a:avLst/>
                <a:gdLst>
                  <a:gd name="T0" fmla="*/ 267 w 329"/>
                  <a:gd name="T1" fmla="*/ 173 h 294"/>
                  <a:gd name="T2" fmla="*/ 240 w 329"/>
                  <a:gd name="T3" fmla="*/ 165 h 294"/>
                  <a:gd name="T4" fmla="*/ 246 w 329"/>
                  <a:gd name="T5" fmla="*/ 156 h 294"/>
                  <a:gd name="T6" fmla="*/ 237 w 329"/>
                  <a:gd name="T7" fmla="*/ 172 h 294"/>
                  <a:gd name="T8" fmla="*/ 230 w 329"/>
                  <a:gd name="T9" fmla="*/ 176 h 294"/>
                  <a:gd name="T10" fmla="*/ 213 w 329"/>
                  <a:gd name="T11" fmla="*/ 172 h 294"/>
                  <a:gd name="T12" fmla="*/ 210 w 329"/>
                  <a:gd name="T13" fmla="*/ 167 h 294"/>
                  <a:gd name="T14" fmla="*/ 213 w 329"/>
                  <a:gd name="T15" fmla="*/ 156 h 294"/>
                  <a:gd name="T16" fmla="*/ 205 w 329"/>
                  <a:gd name="T17" fmla="*/ 162 h 294"/>
                  <a:gd name="T18" fmla="*/ 203 w 329"/>
                  <a:gd name="T19" fmla="*/ 148 h 294"/>
                  <a:gd name="T20" fmla="*/ 213 w 329"/>
                  <a:gd name="T21" fmla="*/ 131 h 294"/>
                  <a:gd name="T22" fmla="*/ 219 w 329"/>
                  <a:gd name="T23" fmla="*/ 127 h 294"/>
                  <a:gd name="T24" fmla="*/ 225 w 329"/>
                  <a:gd name="T25" fmla="*/ 120 h 294"/>
                  <a:gd name="T26" fmla="*/ 252 w 329"/>
                  <a:gd name="T27" fmla="*/ 128 h 294"/>
                  <a:gd name="T28" fmla="*/ 271 w 329"/>
                  <a:gd name="T29" fmla="*/ 117 h 294"/>
                  <a:gd name="T30" fmla="*/ 268 w 329"/>
                  <a:gd name="T31" fmla="*/ 106 h 294"/>
                  <a:gd name="T32" fmla="*/ 270 w 329"/>
                  <a:gd name="T33" fmla="*/ 99 h 294"/>
                  <a:gd name="T34" fmla="*/ 278 w 329"/>
                  <a:gd name="T35" fmla="*/ 85 h 294"/>
                  <a:gd name="T36" fmla="*/ 276 w 329"/>
                  <a:gd name="T37" fmla="*/ 74 h 294"/>
                  <a:gd name="T38" fmla="*/ 284 w 329"/>
                  <a:gd name="T39" fmla="*/ 64 h 294"/>
                  <a:gd name="T40" fmla="*/ 278 w 329"/>
                  <a:gd name="T41" fmla="*/ 57 h 294"/>
                  <a:gd name="T42" fmla="*/ 279 w 329"/>
                  <a:gd name="T43" fmla="*/ 49 h 294"/>
                  <a:gd name="T44" fmla="*/ 291 w 329"/>
                  <a:gd name="T45" fmla="*/ 37 h 294"/>
                  <a:gd name="T46" fmla="*/ 268 w 329"/>
                  <a:gd name="T47" fmla="*/ 54 h 294"/>
                  <a:gd name="T48" fmla="*/ 260 w 329"/>
                  <a:gd name="T49" fmla="*/ 59 h 294"/>
                  <a:gd name="T50" fmla="*/ 251 w 329"/>
                  <a:gd name="T51" fmla="*/ 66 h 294"/>
                  <a:gd name="T52" fmla="*/ 227 w 329"/>
                  <a:gd name="T53" fmla="*/ 72 h 294"/>
                  <a:gd name="T54" fmla="*/ 208 w 329"/>
                  <a:gd name="T55" fmla="*/ 61 h 294"/>
                  <a:gd name="T56" fmla="*/ 222 w 329"/>
                  <a:gd name="T57" fmla="*/ 56 h 294"/>
                  <a:gd name="T58" fmla="*/ 222 w 329"/>
                  <a:gd name="T59" fmla="*/ 43 h 294"/>
                  <a:gd name="T60" fmla="*/ 233 w 329"/>
                  <a:gd name="T61" fmla="*/ 24 h 294"/>
                  <a:gd name="T62" fmla="*/ 217 w 329"/>
                  <a:gd name="T63" fmla="*/ 22 h 294"/>
                  <a:gd name="T64" fmla="*/ 213 w 329"/>
                  <a:gd name="T65" fmla="*/ 16 h 294"/>
                  <a:gd name="T66" fmla="*/ 206 w 329"/>
                  <a:gd name="T67" fmla="*/ 11 h 294"/>
                  <a:gd name="T68" fmla="*/ 183 w 329"/>
                  <a:gd name="T69" fmla="*/ 6 h 294"/>
                  <a:gd name="T70" fmla="*/ 173 w 329"/>
                  <a:gd name="T71" fmla="*/ 4 h 294"/>
                  <a:gd name="T72" fmla="*/ 138 w 329"/>
                  <a:gd name="T73" fmla="*/ 12 h 294"/>
                  <a:gd name="T74" fmla="*/ 129 w 329"/>
                  <a:gd name="T75" fmla="*/ 27 h 294"/>
                  <a:gd name="T76" fmla="*/ 129 w 329"/>
                  <a:gd name="T77" fmla="*/ 35 h 294"/>
                  <a:gd name="T78" fmla="*/ 129 w 329"/>
                  <a:gd name="T79" fmla="*/ 45 h 294"/>
                  <a:gd name="T80" fmla="*/ 119 w 329"/>
                  <a:gd name="T81" fmla="*/ 53 h 294"/>
                  <a:gd name="T82" fmla="*/ 111 w 329"/>
                  <a:gd name="T83" fmla="*/ 91 h 294"/>
                  <a:gd name="T84" fmla="*/ 103 w 329"/>
                  <a:gd name="T85" fmla="*/ 104 h 294"/>
                  <a:gd name="T86" fmla="*/ 51 w 329"/>
                  <a:gd name="T87" fmla="*/ 159 h 294"/>
                  <a:gd name="T88" fmla="*/ 55 w 329"/>
                  <a:gd name="T89" fmla="*/ 170 h 294"/>
                  <a:gd name="T90" fmla="*/ 38 w 329"/>
                  <a:gd name="T91" fmla="*/ 186 h 294"/>
                  <a:gd name="T92" fmla="*/ 28 w 329"/>
                  <a:gd name="T93" fmla="*/ 185 h 294"/>
                  <a:gd name="T94" fmla="*/ 1 w 329"/>
                  <a:gd name="T95" fmla="*/ 254 h 294"/>
                  <a:gd name="T96" fmla="*/ 22 w 329"/>
                  <a:gd name="T97" fmla="*/ 278 h 294"/>
                  <a:gd name="T98" fmla="*/ 48 w 329"/>
                  <a:gd name="T99" fmla="*/ 283 h 294"/>
                  <a:gd name="T100" fmla="*/ 81 w 329"/>
                  <a:gd name="T101" fmla="*/ 294 h 294"/>
                  <a:gd name="T102" fmla="*/ 114 w 329"/>
                  <a:gd name="T103" fmla="*/ 283 h 294"/>
                  <a:gd name="T104" fmla="*/ 141 w 329"/>
                  <a:gd name="T105" fmla="*/ 254 h 294"/>
                  <a:gd name="T106" fmla="*/ 165 w 329"/>
                  <a:gd name="T107" fmla="*/ 242 h 294"/>
                  <a:gd name="T108" fmla="*/ 192 w 329"/>
                  <a:gd name="T109" fmla="*/ 238 h 294"/>
                  <a:gd name="T110" fmla="*/ 217 w 329"/>
                  <a:gd name="T111" fmla="*/ 225 h 294"/>
                  <a:gd name="T112" fmla="*/ 135 w 329"/>
                  <a:gd name="T113" fmla="*/ 247 h 294"/>
                  <a:gd name="T114" fmla="*/ 144 w 329"/>
                  <a:gd name="T115" fmla="*/ 236 h 294"/>
                  <a:gd name="T116" fmla="*/ 190 w 329"/>
                  <a:gd name="T117" fmla="*/ 207 h 294"/>
                  <a:gd name="T118" fmla="*/ 260 w 329"/>
                  <a:gd name="T119" fmla="*/ 205 h 294"/>
                  <a:gd name="T120" fmla="*/ 291 w 329"/>
                  <a:gd name="T121" fmla="*/ 197 h 294"/>
                  <a:gd name="T122" fmla="*/ 325 w 329"/>
                  <a:gd name="T123" fmla="*/ 173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9" h="294">
                    <a:moveTo>
                      <a:pt x="325" y="173"/>
                    </a:moveTo>
                    <a:lnTo>
                      <a:pt x="314" y="173"/>
                    </a:lnTo>
                    <a:lnTo>
                      <a:pt x="302" y="173"/>
                    </a:lnTo>
                    <a:lnTo>
                      <a:pt x="289" y="173"/>
                    </a:lnTo>
                    <a:lnTo>
                      <a:pt x="278" y="173"/>
                    </a:lnTo>
                    <a:lnTo>
                      <a:pt x="267" y="173"/>
                    </a:lnTo>
                    <a:lnTo>
                      <a:pt x="254" y="173"/>
                    </a:lnTo>
                    <a:lnTo>
                      <a:pt x="241" y="173"/>
                    </a:lnTo>
                    <a:lnTo>
                      <a:pt x="241" y="172"/>
                    </a:lnTo>
                    <a:lnTo>
                      <a:pt x="243" y="173"/>
                    </a:lnTo>
                    <a:lnTo>
                      <a:pt x="244" y="168"/>
                    </a:lnTo>
                    <a:lnTo>
                      <a:pt x="240" y="165"/>
                    </a:lnTo>
                    <a:lnTo>
                      <a:pt x="244" y="164"/>
                    </a:lnTo>
                    <a:lnTo>
                      <a:pt x="251" y="162"/>
                    </a:lnTo>
                    <a:lnTo>
                      <a:pt x="249" y="160"/>
                    </a:lnTo>
                    <a:lnTo>
                      <a:pt x="251" y="157"/>
                    </a:lnTo>
                    <a:lnTo>
                      <a:pt x="249" y="156"/>
                    </a:lnTo>
                    <a:lnTo>
                      <a:pt x="246" y="156"/>
                    </a:lnTo>
                    <a:lnTo>
                      <a:pt x="244" y="159"/>
                    </a:lnTo>
                    <a:lnTo>
                      <a:pt x="241" y="159"/>
                    </a:lnTo>
                    <a:lnTo>
                      <a:pt x="240" y="164"/>
                    </a:lnTo>
                    <a:lnTo>
                      <a:pt x="240" y="167"/>
                    </a:lnTo>
                    <a:lnTo>
                      <a:pt x="238" y="172"/>
                    </a:lnTo>
                    <a:lnTo>
                      <a:pt x="237" y="172"/>
                    </a:lnTo>
                    <a:lnTo>
                      <a:pt x="233" y="175"/>
                    </a:lnTo>
                    <a:lnTo>
                      <a:pt x="233" y="176"/>
                    </a:lnTo>
                    <a:lnTo>
                      <a:pt x="233" y="178"/>
                    </a:lnTo>
                    <a:lnTo>
                      <a:pt x="229" y="181"/>
                    </a:lnTo>
                    <a:lnTo>
                      <a:pt x="227" y="178"/>
                    </a:lnTo>
                    <a:lnTo>
                      <a:pt x="230" y="176"/>
                    </a:lnTo>
                    <a:lnTo>
                      <a:pt x="225" y="170"/>
                    </a:lnTo>
                    <a:lnTo>
                      <a:pt x="221" y="170"/>
                    </a:lnTo>
                    <a:lnTo>
                      <a:pt x="217" y="173"/>
                    </a:lnTo>
                    <a:lnTo>
                      <a:pt x="216" y="172"/>
                    </a:lnTo>
                    <a:lnTo>
                      <a:pt x="214" y="173"/>
                    </a:lnTo>
                    <a:lnTo>
                      <a:pt x="213" y="172"/>
                    </a:lnTo>
                    <a:lnTo>
                      <a:pt x="213" y="170"/>
                    </a:lnTo>
                    <a:lnTo>
                      <a:pt x="211" y="168"/>
                    </a:lnTo>
                    <a:lnTo>
                      <a:pt x="208" y="172"/>
                    </a:lnTo>
                    <a:lnTo>
                      <a:pt x="208" y="170"/>
                    </a:lnTo>
                    <a:lnTo>
                      <a:pt x="208" y="168"/>
                    </a:lnTo>
                    <a:lnTo>
                      <a:pt x="210" y="167"/>
                    </a:lnTo>
                    <a:lnTo>
                      <a:pt x="211" y="162"/>
                    </a:lnTo>
                    <a:lnTo>
                      <a:pt x="213" y="162"/>
                    </a:lnTo>
                    <a:lnTo>
                      <a:pt x="213" y="160"/>
                    </a:lnTo>
                    <a:lnTo>
                      <a:pt x="214" y="159"/>
                    </a:lnTo>
                    <a:lnTo>
                      <a:pt x="214" y="157"/>
                    </a:lnTo>
                    <a:lnTo>
                      <a:pt x="213" y="156"/>
                    </a:lnTo>
                    <a:lnTo>
                      <a:pt x="211" y="157"/>
                    </a:lnTo>
                    <a:lnTo>
                      <a:pt x="210" y="157"/>
                    </a:lnTo>
                    <a:lnTo>
                      <a:pt x="208" y="162"/>
                    </a:lnTo>
                    <a:lnTo>
                      <a:pt x="206" y="162"/>
                    </a:lnTo>
                    <a:lnTo>
                      <a:pt x="206" y="160"/>
                    </a:lnTo>
                    <a:lnTo>
                      <a:pt x="205" y="162"/>
                    </a:lnTo>
                    <a:lnTo>
                      <a:pt x="203" y="162"/>
                    </a:lnTo>
                    <a:lnTo>
                      <a:pt x="205" y="157"/>
                    </a:lnTo>
                    <a:lnTo>
                      <a:pt x="210" y="151"/>
                    </a:lnTo>
                    <a:lnTo>
                      <a:pt x="208" y="151"/>
                    </a:lnTo>
                    <a:lnTo>
                      <a:pt x="208" y="148"/>
                    </a:lnTo>
                    <a:lnTo>
                      <a:pt x="203" y="148"/>
                    </a:lnTo>
                    <a:lnTo>
                      <a:pt x="206" y="144"/>
                    </a:lnTo>
                    <a:lnTo>
                      <a:pt x="203" y="139"/>
                    </a:lnTo>
                    <a:lnTo>
                      <a:pt x="208" y="136"/>
                    </a:lnTo>
                    <a:lnTo>
                      <a:pt x="208" y="135"/>
                    </a:lnTo>
                    <a:lnTo>
                      <a:pt x="210" y="131"/>
                    </a:lnTo>
                    <a:lnTo>
                      <a:pt x="213" y="131"/>
                    </a:lnTo>
                    <a:lnTo>
                      <a:pt x="217" y="130"/>
                    </a:lnTo>
                    <a:lnTo>
                      <a:pt x="214" y="130"/>
                    </a:lnTo>
                    <a:lnTo>
                      <a:pt x="214" y="122"/>
                    </a:lnTo>
                    <a:lnTo>
                      <a:pt x="217" y="122"/>
                    </a:lnTo>
                    <a:lnTo>
                      <a:pt x="216" y="123"/>
                    </a:lnTo>
                    <a:lnTo>
                      <a:pt x="219" y="127"/>
                    </a:lnTo>
                    <a:lnTo>
                      <a:pt x="222" y="128"/>
                    </a:lnTo>
                    <a:lnTo>
                      <a:pt x="224" y="127"/>
                    </a:lnTo>
                    <a:lnTo>
                      <a:pt x="222" y="125"/>
                    </a:lnTo>
                    <a:lnTo>
                      <a:pt x="224" y="123"/>
                    </a:lnTo>
                    <a:lnTo>
                      <a:pt x="224" y="122"/>
                    </a:lnTo>
                    <a:lnTo>
                      <a:pt x="225" y="120"/>
                    </a:lnTo>
                    <a:lnTo>
                      <a:pt x="224" y="119"/>
                    </a:lnTo>
                    <a:lnTo>
                      <a:pt x="225" y="119"/>
                    </a:lnTo>
                    <a:lnTo>
                      <a:pt x="230" y="123"/>
                    </a:lnTo>
                    <a:lnTo>
                      <a:pt x="233" y="125"/>
                    </a:lnTo>
                    <a:lnTo>
                      <a:pt x="235" y="128"/>
                    </a:lnTo>
                    <a:lnTo>
                      <a:pt x="252" y="128"/>
                    </a:lnTo>
                    <a:lnTo>
                      <a:pt x="259" y="130"/>
                    </a:lnTo>
                    <a:lnTo>
                      <a:pt x="265" y="123"/>
                    </a:lnTo>
                    <a:lnTo>
                      <a:pt x="264" y="123"/>
                    </a:lnTo>
                    <a:lnTo>
                      <a:pt x="265" y="120"/>
                    </a:lnTo>
                    <a:lnTo>
                      <a:pt x="271" y="119"/>
                    </a:lnTo>
                    <a:lnTo>
                      <a:pt x="271" y="117"/>
                    </a:lnTo>
                    <a:lnTo>
                      <a:pt x="273" y="115"/>
                    </a:lnTo>
                    <a:lnTo>
                      <a:pt x="270" y="114"/>
                    </a:lnTo>
                    <a:lnTo>
                      <a:pt x="268" y="109"/>
                    </a:lnTo>
                    <a:lnTo>
                      <a:pt x="268" y="107"/>
                    </a:lnTo>
                    <a:lnTo>
                      <a:pt x="273" y="107"/>
                    </a:lnTo>
                    <a:lnTo>
                      <a:pt x="268" y="106"/>
                    </a:lnTo>
                    <a:lnTo>
                      <a:pt x="268" y="106"/>
                    </a:lnTo>
                    <a:lnTo>
                      <a:pt x="265" y="106"/>
                    </a:lnTo>
                    <a:lnTo>
                      <a:pt x="268" y="104"/>
                    </a:lnTo>
                    <a:lnTo>
                      <a:pt x="265" y="103"/>
                    </a:lnTo>
                    <a:lnTo>
                      <a:pt x="265" y="101"/>
                    </a:lnTo>
                    <a:lnTo>
                      <a:pt x="270" y="99"/>
                    </a:lnTo>
                    <a:lnTo>
                      <a:pt x="268" y="96"/>
                    </a:lnTo>
                    <a:lnTo>
                      <a:pt x="273" y="93"/>
                    </a:lnTo>
                    <a:lnTo>
                      <a:pt x="275" y="90"/>
                    </a:lnTo>
                    <a:lnTo>
                      <a:pt x="276" y="86"/>
                    </a:lnTo>
                    <a:lnTo>
                      <a:pt x="275" y="86"/>
                    </a:lnTo>
                    <a:lnTo>
                      <a:pt x="278" y="85"/>
                    </a:lnTo>
                    <a:lnTo>
                      <a:pt x="279" y="82"/>
                    </a:lnTo>
                    <a:lnTo>
                      <a:pt x="283" y="78"/>
                    </a:lnTo>
                    <a:lnTo>
                      <a:pt x="281" y="80"/>
                    </a:lnTo>
                    <a:lnTo>
                      <a:pt x="279" y="78"/>
                    </a:lnTo>
                    <a:lnTo>
                      <a:pt x="276" y="78"/>
                    </a:lnTo>
                    <a:lnTo>
                      <a:pt x="276" y="74"/>
                    </a:lnTo>
                    <a:lnTo>
                      <a:pt x="275" y="74"/>
                    </a:lnTo>
                    <a:lnTo>
                      <a:pt x="279" y="69"/>
                    </a:lnTo>
                    <a:lnTo>
                      <a:pt x="284" y="67"/>
                    </a:lnTo>
                    <a:lnTo>
                      <a:pt x="284" y="66"/>
                    </a:lnTo>
                    <a:lnTo>
                      <a:pt x="283" y="66"/>
                    </a:lnTo>
                    <a:lnTo>
                      <a:pt x="284" y="64"/>
                    </a:lnTo>
                    <a:lnTo>
                      <a:pt x="291" y="62"/>
                    </a:lnTo>
                    <a:lnTo>
                      <a:pt x="289" y="61"/>
                    </a:lnTo>
                    <a:lnTo>
                      <a:pt x="283" y="62"/>
                    </a:lnTo>
                    <a:lnTo>
                      <a:pt x="283" y="61"/>
                    </a:lnTo>
                    <a:lnTo>
                      <a:pt x="275" y="59"/>
                    </a:lnTo>
                    <a:lnTo>
                      <a:pt x="278" y="57"/>
                    </a:lnTo>
                    <a:lnTo>
                      <a:pt x="283" y="57"/>
                    </a:lnTo>
                    <a:lnTo>
                      <a:pt x="281" y="56"/>
                    </a:lnTo>
                    <a:lnTo>
                      <a:pt x="283" y="51"/>
                    </a:lnTo>
                    <a:lnTo>
                      <a:pt x="286" y="51"/>
                    </a:lnTo>
                    <a:lnTo>
                      <a:pt x="281" y="51"/>
                    </a:lnTo>
                    <a:lnTo>
                      <a:pt x="279" y="49"/>
                    </a:lnTo>
                    <a:lnTo>
                      <a:pt x="283" y="45"/>
                    </a:lnTo>
                    <a:lnTo>
                      <a:pt x="286" y="43"/>
                    </a:lnTo>
                    <a:lnTo>
                      <a:pt x="283" y="41"/>
                    </a:lnTo>
                    <a:lnTo>
                      <a:pt x="287" y="40"/>
                    </a:lnTo>
                    <a:lnTo>
                      <a:pt x="286" y="38"/>
                    </a:lnTo>
                    <a:lnTo>
                      <a:pt x="291" y="37"/>
                    </a:lnTo>
                    <a:lnTo>
                      <a:pt x="286" y="37"/>
                    </a:lnTo>
                    <a:lnTo>
                      <a:pt x="273" y="46"/>
                    </a:lnTo>
                    <a:lnTo>
                      <a:pt x="276" y="49"/>
                    </a:lnTo>
                    <a:lnTo>
                      <a:pt x="270" y="54"/>
                    </a:lnTo>
                    <a:lnTo>
                      <a:pt x="268" y="53"/>
                    </a:lnTo>
                    <a:lnTo>
                      <a:pt x="268" y="54"/>
                    </a:lnTo>
                    <a:lnTo>
                      <a:pt x="267" y="57"/>
                    </a:lnTo>
                    <a:lnTo>
                      <a:pt x="265" y="57"/>
                    </a:lnTo>
                    <a:lnTo>
                      <a:pt x="264" y="59"/>
                    </a:lnTo>
                    <a:lnTo>
                      <a:pt x="265" y="59"/>
                    </a:lnTo>
                    <a:lnTo>
                      <a:pt x="262" y="61"/>
                    </a:lnTo>
                    <a:lnTo>
                      <a:pt x="260" y="59"/>
                    </a:lnTo>
                    <a:lnTo>
                      <a:pt x="262" y="62"/>
                    </a:lnTo>
                    <a:lnTo>
                      <a:pt x="257" y="67"/>
                    </a:lnTo>
                    <a:lnTo>
                      <a:pt x="260" y="64"/>
                    </a:lnTo>
                    <a:lnTo>
                      <a:pt x="260" y="62"/>
                    </a:lnTo>
                    <a:lnTo>
                      <a:pt x="256" y="61"/>
                    </a:lnTo>
                    <a:lnTo>
                      <a:pt x="251" y="66"/>
                    </a:lnTo>
                    <a:lnTo>
                      <a:pt x="237" y="70"/>
                    </a:lnTo>
                    <a:lnTo>
                      <a:pt x="233" y="72"/>
                    </a:lnTo>
                    <a:lnTo>
                      <a:pt x="237" y="67"/>
                    </a:lnTo>
                    <a:lnTo>
                      <a:pt x="233" y="69"/>
                    </a:lnTo>
                    <a:lnTo>
                      <a:pt x="235" y="64"/>
                    </a:lnTo>
                    <a:lnTo>
                      <a:pt x="227" y="72"/>
                    </a:lnTo>
                    <a:lnTo>
                      <a:pt x="227" y="72"/>
                    </a:lnTo>
                    <a:lnTo>
                      <a:pt x="230" y="67"/>
                    </a:lnTo>
                    <a:lnTo>
                      <a:pt x="230" y="59"/>
                    </a:lnTo>
                    <a:lnTo>
                      <a:pt x="221" y="61"/>
                    </a:lnTo>
                    <a:lnTo>
                      <a:pt x="213" y="64"/>
                    </a:lnTo>
                    <a:lnTo>
                      <a:pt x="208" y="61"/>
                    </a:lnTo>
                    <a:lnTo>
                      <a:pt x="213" y="61"/>
                    </a:lnTo>
                    <a:lnTo>
                      <a:pt x="213" y="57"/>
                    </a:lnTo>
                    <a:lnTo>
                      <a:pt x="214" y="57"/>
                    </a:lnTo>
                    <a:lnTo>
                      <a:pt x="216" y="61"/>
                    </a:lnTo>
                    <a:lnTo>
                      <a:pt x="222" y="57"/>
                    </a:lnTo>
                    <a:lnTo>
                      <a:pt x="222" y="56"/>
                    </a:lnTo>
                    <a:lnTo>
                      <a:pt x="221" y="54"/>
                    </a:lnTo>
                    <a:lnTo>
                      <a:pt x="225" y="53"/>
                    </a:lnTo>
                    <a:lnTo>
                      <a:pt x="219" y="53"/>
                    </a:lnTo>
                    <a:lnTo>
                      <a:pt x="225" y="48"/>
                    </a:lnTo>
                    <a:lnTo>
                      <a:pt x="225" y="45"/>
                    </a:lnTo>
                    <a:lnTo>
                      <a:pt x="222" y="43"/>
                    </a:lnTo>
                    <a:lnTo>
                      <a:pt x="224" y="41"/>
                    </a:lnTo>
                    <a:lnTo>
                      <a:pt x="229" y="40"/>
                    </a:lnTo>
                    <a:lnTo>
                      <a:pt x="229" y="35"/>
                    </a:lnTo>
                    <a:lnTo>
                      <a:pt x="230" y="30"/>
                    </a:lnTo>
                    <a:lnTo>
                      <a:pt x="235" y="29"/>
                    </a:lnTo>
                    <a:lnTo>
                      <a:pt x="233" y="24"/>
                    </a:lnTo>
                    <a:lnTo>
                      <a:pt x="232" y="25"/>
                    </a:lnTo>
                    <a:lnTo>
                      <a:pt x="232" y="25"/>
                    </a:lnTo>
                    <a:lnTo>
                      <a:pt x="227" y="27"/>
                    </a:lnTo>
                    <a:lnTo>
                      <a:pt x="225" y="24"/>
                    </a:lnTo>
                    <a:lnTo>
                      <a:pt x="217" y="25"/>
                    </a:lnTo>
                    <a:lnTo>
                      <a:pt x="217" y="22"/>
                    </a:lnTo>
                    <a:lnTo>
                      <a:pt x="211" y="24"/>
                    </a:lnTo>
                    <a:lnTo>
                      <a:pt x="213" y="22"/>
                    </a:lnTo>
                    <a:lnTo>
                      <a:pt x="210" y="20"/>
                    </a:lnTo>
                    <a:lnTo>
                      <a:pt x="210" y="19"/>
                    </a:lnTo>
                    <a:lnTo>
                      <a:pt x="214" y="16"/>
                    </a:lnTo>
                    <a:lnTo>
                      <a:pt x="213" y="16"/>
                    </a:lnTo>
                    <a:lnTo>
                      <a:pt x="206" y="17"/>
                    </a:lnTo>
                    <a:lnTo>
                      <a:pt x="206" y="16"/>
                    </a:lnTo>
                    <a:lnTo>
                      <a:pt x="210" y="16"/>
                    </a:lnTo>
                    <a:lnTo>
                      <a:pt x="208" y="12"/>
                    </a:lnTo>
                    <a:lnTo>
                      <a:pt x="210" y="11"/>
                    </a:lnTo>
                    <a:lnTo>
                      <a:pt x="206" y="11"/>
                    </a:lnTo>
                    <a:lnTo>
                      <a:pt x="205" y="12"/>
                    </a:lnTo>
                    <a:lnTo>
                      <a:pt x="202" y="12"/>
                    </a:lnTo>
                    <a:lnTo>
                      <a:pt x="206" y="9"/>
                    </a:lnTo>
                    <a:lnTo>
                      <a:pt x="206" y="8"/>
                    </a:lnTo>
                    <a:lnTo>
                      <a:pt x="195" y="3"/>
                    </a:lnTo>
                    <a:lnTo>
                      <a:pt x="183" y="6"/>
                    </a:lnTo>
                    <a:lnTo>
                      <a:pt x="181" y="6"/>
                    </a:lnTo>
                    <a:lnTo>
                      <a:pt x="178" y="8"/>
                    </a:lnTo>
                    <a:lnTo>
                      <a:pt x="178" y="6"/>
                    </a:lnTo>
                    <a:lnTo>
                      <a:pt x="178" y="4"/>
                    </a:lnTo>
                    <a:lnTo>
                      <a:pt x="171" y="6"/>
                    </a:lnTo>
                    <a:lnTo>
                      <a:pt x="173" y="4"/>
                    </a:lnTo>
                    <a:lnTo>
                      <a:pt x="165" y="3"/>
                    </a:lnTo>
                    <a:lnTo>
                      <a:pt x="152" y="1"/>
                    </a:lnTo>
                    <a:lnTo>
                      <a:pt x="152" y="0"/>
                    </a:lnTo>
                    <a:lnTo>
                      <a:pt x="140" y="6"/>
                    </a:lnTo>
                    <a:lnTo>
                      <a:pt x="138" y="9"/>
                    </a:lnTo>
                    <a:lnTo>
                      <a:pt x="138" y="12"/>
                    </a:lnTo>
                    <a:lnTo>
                      <a:pt x="141" y="16"/>
                    </a:lnTo>
                    <a:lnTo>
                      <a:pt x="146" y="14"/>
                    </a:lnTo>
                    <a:lnTo>
                      <a:pt x="143" y="16"/>
                    </a:lnTo>
                    <a:lnTo>
                      <a:pt x="138" y="19"/>
                    </a:lnTo>
                    <a:lnTo>
                      <a:pt x="136" y="20"/>
                    </a:lnTo>
                    <a:lnTo>
                      <a:pt x="129" y="27"/>
                    </a:lnTo>
                    <a:lnTo>
                      <a:pt x="129" y="29"/>
                    </a:lnTo>
                    <a:lnTo>
                      <a:pt x="129" y="30"/>
                    </a:lnTo>
                    <a:lnTo>
                      <a:pt x="135" y="30"/>
                    </a:lnTo>
                    <a:lnTo>
                      <a:pt x="132" y="30"/>
                    </a:lnTo>
                    <a:lnTo>
                      <a:pt x="132" y="32"/>
                    </a:lnTo>
                    <a:lnTo>
                      <a:pt x="129" y="35"/>
                    </a:lnTo>
                    <a:lnTo>
                      <a:pt x="130" y="38"/>
                    </a:lnTo>
                    <a:lnTo>
                      <a:pt x="130" y="40"/>
                    </a:lnTo>
                    <a:lnTo>
                      <a:pt x="127" y="40"/>
                    </a:lnTo>
                    <a:lnTo>
                      <a:pt x="125" y="41"/>
                    </a:lnTo>
                    <a:lnTo>
                      <a:pt x="133" y="41"/>
                    </a:lnTo>
                    <a:lnTo>
                      <a:pt x="129" y="45"/>
                    </a:lnTo>
                    <a:lnTo>
                      <a:pt x="127" y="46"/>
                    </a:lnTo>
                    <a:lnTo>
                      <a:pt x="130" y="48"/>
                    </a:lnTo>
                    <a:lnTo>
                      <a:pt x="125" y="49"/>
                    </a:lnTo>
                    <a:lnTo>
                      <a:pt x="122" y="48"/>
                    </a:lnTo>
                    <a:lnTo>
                      <a:pt x="121" y="49"/>
                    </a:lnTo>
                    <a:lnTo>
                      <a:pt x="119" y="53"/>
                    </a:lnTo>
                    <a:lnTo>
                      <a:pt x="105" y="56"/>
                    </a:lnTo>
                    <a:lnTo>
                      <a:pt x="103" y="61"/>
                    </a:lnTo>
                    <a:lnTo>
                      <a:pt x="102" y="61"/>
                    </a:lnTo>
                    <a:lnTo>
                      <a:pt x="108" y="67"/>
                    </a:lnTo>
                    <a:lnTo>
                      <a:pt x="113" y="69"/>
                    </a:lnTo>
                    <a:lnTo>
                      <a:pt x="111" y="91"/>
                    </a:lnTo>
                    <a:lnTo>
                      <a:pt x="106" y="103"/>
                    </a:lnTo>
                    <a:lnTo>
                      <a:pt x="111" y="98"/>
                    </a:lnTo>
                    <a:lnTo>
                      <a:pt x="111" y="103"/>
                    </a:lnTo>
                    <a:lnTo>
                      <a:pt x="113" y="103"/>
                    </a:lnTo>
                    <a:lnTo>
                      <a:pt x="108" y="106"/>
                    </a:lnTo>
                    <a:lnTo>
                      <a:pt x="103" y="104"/>
                    </a:lnTo>
                    <a:lnTo>
                      <a:pt x="87" y="117"/>
                    </a:lnTo>
                    <a:lnTo>
                      <a:pt x="82" y="120"/>
                    </a:lnTo>
                    <a:lnTo>
                      <a:pt x="54" y="131"/>
                    </a:lnTo>
                    <a:lnTo>
                      <a:pt x="57" y="133"/>
                    </a:lnTo>
                    <a:lnTo>
                      <a:pt x="59" y="141"/>
                    </a:lnTo>
                    <a:lnTo>
                      <a:pt x="51" y="159"/>
                    </a:lnTo>
                    <a:lnTo>
                      <a:pt x="52" y="160"/>
                    </a:lnTo>
                    <a:lnTo>
                      <a:pt x="51" y="162"/>
                    </a:lnTo>
                    <a:lnTo>
                      <a:pt x="49" y="165"/>
                    </a:lnTo>
                    <a:lnTo>
                      <a:pt x="52" y="170"/>
                    </a:lnTo>
                    <a:lnTo>
                      <a:pt x="59" y="168"/>
                    </a:lnTo>
                    <a:lnTo>
                      <a:pt x="55" y="170"/>
                    </a:lnTo>
                    <a:lnTo>
                      <a:pt x="52" y="170"/>
                    </a:lnTo>
                    <a:lnTo>
                      <a:pt x="43" y="176"/>
                    </a:lnTo>
                    <a:lnTo>
                      <a:pt x="40" y="176"/>
                    </a:lnTo>
                    <a:lnTo>
                      <a:pt x="43" y="181"/>
                    </a:lnTo>
                    <a:lnTo>
                      <a:pt x="40" y="185"/>
                    </a:lnTo>
                    <a:lnTo>
                      <a:pt x="38" y="186"/>
                    </a:lnTo>
                    <a:lnTo>
                      <a:pt x="36" y="186"/>
                    </a:lnTo>
                    <a:lnTo>
                      <a:pt x="38" y="183"/>
                    </a:lnTo>
                    <a:lnTo>
                      <a:pt x="35" y="180"/>
                    </a:lnTo>
                    <a:lnTo>
                      <a:pt x="32" y="180"/>
                    </a:lnTo>
                    <a:lnTo>
                      <a:pt x="30" y="183"/>
                    </a:lnTo>
                    <a:lnTo>
                      <a:pt x="28" y="185"/>
                    </a:lnTo>
                    <a:lnTo>
                      <a:pt x="25" y="193"/>
                    </a:lnTo>
                    <a:lnTo>
                      <a:pt x="19" y="209"/>
                    </a:lnTo>
                    <a:lnTo>
                      <a:pt x="11" y="225"/>
                    </a:lnTo>
                    <a:lnTo>
                      <a:pt x="5" y="239"/>
                    </a:lnTo>
                    <a:lnTo>
                      <a:pt x="0" y="250"/>
                    </a:lnTo>
                    <a:lnTo>
                      <a:pt x="1" y="254"/>
                    </a:lnTo>
                    <a:lnTo>
                      <a:pt x="0" y="257"/>
                    </a:lnTo>
                    <a:lnTo>
                      <a:pt x="1" y="262"/>
                    </a:lnTo>
                    <a:lnTo>
                      <a:pt x="3" y="267"/>
                    </a:lnTo>
                    <a:lnTo>
                      <a:pt x="5" y="270"/>
                    </a:lnTo>
                    <a:lnTo>
                      <a:pt x="19" y="273"/>
                    </a:lnTo>
                    <a:lnTo>
                      <a:pt x="22" y="278"/>
                    </a:lnTo>
                    <a:lnTo>
                      <a:pt x="28" y="278"/>
                    </a:lnTo>
                    <a:lnTo>
                      <a:pt x="28" y="283"/>
                    </a:lnTo>
                    <a:lnTo>
                      <a:pt x="32" y="286"/>
                    </a:lnTo>
                    <a:lnTo>
                      <a:pt x="35" y="284"/>
                    </a:lnTo>
                    <a:lnTo>
                      <a:pt x="38" y="286"/>
                    </a:lnTo>
                    <a:lnTo>
                      <a:pt x="48" y="283"/>
                    </a:lnTo>
                    <a:lnTo>
                      <a:pt x="55" y="283"/>
                    </a:lnTo>
                    <a:lnTo>
                      <a:pt x="59" y="284"/>
                    </a:lnTo>
                    <a:lnTo>
                      <a:pt x="55" y="287"/>
                    </a:lnTo>
                    <a:lnTo>
                      <a:pt x="57" y="289"/>
                    </a:lnTo>
                    <a:lnTo>
                      <a:pt x="51" y="294"/>
                    </a:lnTo>
                    <a:lnTo>
                      <a:pt x="81" y="294"/>
                    </a:lnTo>
                    <a:lnTo>
                      <a:pt x="95" y="294"/>
                    </a:lnTo>
                    <a:lnTo>
                      <a:pt x="98" y="289"/>
                    </a:lnTo>
                    <a:lnTo>
                      <a:pt x="103" y="289"/>
                    </a:lnTo>
                    <a:lnTo>
                      <a:pt x="109" y="287"/>
                    </a:lnTo>
                    <a:lnTo>
                      <a:pt x="111" y="284"/>
                    </a:lnTo>
                    <a:lnTo>
                      <a:pt x="114" y="283"/>
                    </a:lnTo>
                    <a:lnTo>
                      <a:pt x="117" y="275"/>
                    </a:lnTo>
                    <a:lnTo>
                      <a:pt x="124" y="267"/>
                    </a:lnTo>
                    <a:lnTo>
                      <a:pt x="127" y="262"/>
                    </a:lnTo>
                    <a:lnTo>
                      <a:pt x="136" y="252"/>
                    </a:lnTo>
                    <a:lnTo>
                      <a:pt x="140" y="252"/>
                    </a:lnTo>
                    <a:lnTo>
                      <a:pt x="141" y="254"/>
                    </a:lnTo>
                    <a:lnTo>
                      <a:pt x="149" y="252"/>
                    </a:lnTo>
                    <a:lnTo>
                      <a:pt x="152" y="249"/>
                    </a:lnTo>
                    <a:lnTo>
                      <a:pt x="156" y="242"/>
                    </a:lnTo>
                    <a:lnTo>
                      <a:pt x="159" y="242"/>
                    </a:lnTo>
                    <a:lnTo>
                      <a:pt x="159" y="241"/>
                    </a:lnTo>
                    <a:lnTo>
                      <a:pt x="165" y="242"/>
                    </a:lnTo>
                    <a:lnTo>
                      <a:pt x="168" y="244"/>
                    </a:lnTo>
                    <a:lnTo>
                      <a:pt x="175" y="244"/>
                    </a:lnTo>
                    <a:lnTo>
                      <a:pt x="176" y="242"/>
                    </a:lnTo>
                    <a:lnTo>
                      <a:pt x="184" y="241"/>
                    </a:lnTo>
                    <a:lnTo>
                      <a:pt x="190" y="242"/>
                    </a:lnTo>
                    <a:lnTo>
                      <a:pt x="192" y="238"/>
                    </a:lnTo>
                    <a:lnTo>
                      <a:pt x="200" y="241"/>
                    </a:lnTo>
                    <a:lnTo>
                      <a:pt x="214" y="233"/>
                    </a:lnTo>
                    <a:lnTo>
                      <a:pt x="216" y="230"/>
                    </a:lnTo>
                    <a:lnTo>
                      <a:pt x="216" y="228"/>
                    </a:lnTo>
                    <a:lnTo>
                      <a:pt x="217" y="228"/>
                    </a:lnTo>
                    <a:lnTo>
                      <a:pt x="217" y="225"/>
                    </a:lnTo>
                    <a:lnTo>
                      <a:pt x="208" y="220"/>
                    </a:lnTo>
                    <a:lnTo>
                      <a:pt x="202" y="220"/>
                    </a:lnTo>
                    <a:lnTo>
                      <a:pt x="187" y="222"/>
                    </a:lnTo>
                    <a:lnTo>
                      <a:pt x="152" y="234"/>
                    </a:lnTo>
                    <a:lnTo>
                      <a:pt x="140" y="242"/>
                    </a:lnTo>
                    <a:lnTo>
                      <a:pt x="135" y="247"/>
                    </a:lnTo>
                    <a:lnTo>
                      <a:pt x="119" y="258"/>
                    </a:lnTo>
                    <a:lnTo>
                      <a:pt x="113" y="262"/>
                    </a:lnTo>
                    <a:lnTo>
                      <a:pt x="129" y="250"/>
                    </a:lnTo>
                    <a:lnTo>
                      <a:pt x="138" y="242"/>
                    </a:lnTo>
                    <a:lnTo>
                      <a:pt x="138" y="238"/>
                    </a:lnTo>
                    <a:lnTo>
                      <a:pt x="144" y="236"/>
                    </a:lnTo>
                    <a:lnTo>
                      <a:pt x="156" y="226"/>
                    </a:lnTo>
                    <a:lnTo>
                      <a:pt x="163" y="222"/>
                    </a:lnTo>
                    <a:lnTo>
                      <a:pt x="168" y="218"/>
                    </a:lnTo>
                    <a:lnTo>
                      <a:pt x="179" y="218"/>
                    </a:lnTo>
                    <a:lnTo>
                      <a:pt x="186" y="210"/>
                    </a:lnTo>
                    <a:lnTo>
                      <a:pt x="190" y="207"/>
                    </a:lnTo>
                    <a:lnTo>
                      <a:pt x="192" y="205"/>
                    </a:lnTo>
                    <a:lnTo>
                      <a:pt x="195" y="205"/>
                    </a:lnTo>
                    <a:lnTo>
                      <a:pt x="198" y="204"/>
                    </a:lnTo>
                    <a:lnTo>
                      <a:pt x="222" y="202"/>
                    </a:lnTo>
                    <a:lnTo>
                      <a:pt x="257" y="202"/>
                    </a:lnTo>
                    <a:lnTo>
                      <a:pt x="260" y="205"/>
                    </a:lnTo>
                    <a:lnTo>
                      <a:pt x="278" y="202"/>
                    </a:lnTo>
                    <a:lnTo>
                      <a:pt x="281" y="199"/>
                    </a:lnTo>
                    <a:lnTo>
                      <a:pt x="279" y="202"/>
                    </a:lnTo>
                    <a:lnTo>
                      <a:pt x="281" y="204"/>
                    </a:lnTo>
                    <a:lnTo>
                      <a:pt x="289" y="199"/>
                    </a:lnTo>
                    <a:lnTo>
                      <a:pt x="291" y="197"/>
                    </a:lnTo>
                    <a:lnTo>
                      <a:pt x="300" y="189"/>
                    </a:lnTo>
                    <a:lnTo>
                      <a:pt x="302" y="189"/>
                    </a:lnTo>
                    <a:lnTo>
                      <a:pt x="310" y="185"/>
                    </a:lnTo>
                    <a:lnTo>
                      <a:pt x="325" y="183"/>
                    </a:lnTo>
                    <a:lnTo>
                      <a:pt x="329" y="173"/>
                    </a:lnTo>
                    <a:lnTo>
                      <a:pt x="325"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3" name="Freeform 50"/>
              <p:cNvSpPr>
                <a:spLocks/>
              </p:cNvSpPr>
              <p:nvPr/>
            </p:nvSpPr>
            <p:spPr bwMode="auto">
              <a:xfrm>
                <a:off x="1552" y="1123"/>
                <a:ext cx="35" cy="43"/>
              </a:xfrm>
              <a:custGeom>
                <a:avLst/>
                <a:gdLst>
                  <a:gd name="T0" fmla="*/ 27 w 35"/>
                  <a:gd name="T1" fmla="*/ 37 h 43"/>
                  <a:gd name="T2" fmla="*/ 26 w 35"/>
                  <a:gd name="T3" fmla="*/ 32 h 43"/>
                  <a:gd name="T4" fmla="*/ 29 w 35"/>
                  <a:gd name="T5" fmla="*/ 16 h 43"/>
                  <a:gd name="T6" fmla="*/ 35 w 35"/>
                  <a:gd name="T7" fmla="*/ 0 h 43"/>
                  <a:gd name="T8" fmla="*/ 30 w 35"/>
                  <a:gd name="T9" fmla="*/ 0 h 43"/>
                  <a:gd name="T10" fmla="*/ 27 w 35"/>
                  <a:gd name="T11" fmla="*/ 5 h 43"/>
                  <a:gd name="T12" fmla="*/ 27 w 35"/>
                  <a:gd name="T13" fmla="*/ 6 h 43"/>
                  <a:gd name="T14" fmla="*/ 24 w 35"/>
                  <a:gd name="T15" fmla="*/ 8 h 43"/>
                  <a:gd name="T16" fmla="*/ 22 w 35"/>
                  <a:gd name="T17" fmla="*/ 13 h 43"/>
                  <a:gd name="T18" fmla="*/ 16 w 35"/>
                  <a:gd name="T19" fmla="*/ 16 h 43"/>
                  <a:gd name="T20" fmla="*/ 13 w 35"/>
                  <a:gd name="T21" fmla="*/ 23 h 43"/>
                  <a:gd name="T22" fmla="*/ 7 w 35"/>
                  <a:gd name="T23" fmla="*/ 29 h 43"/>
                  <a:gd name="T24" fmla="*/ 0 w 35"/>
                  <a:gd name="T25" fmla="*/ 42 h 43"/>
                  <a:gd name="T26" fmla="*/ 0 w 35"/>
                  <a:gd name="T27" fmla="*/ 43 h 43"/>
                  <a:gd name="T28" fmla="*/ 16 w 35"/>
                  <a:gd name="T29" fmla="*/ 43 h 43"/>
                  <a:gd name="T30" fmla="*/ 22 w 35"/>
                  <a:gd name="T31" fmla="*/ 40 h 43"/>
                  <a:gd name="T32" fmla="*/ 24 w 35"/>
                  <a:gd name="T33" fmla="*/ 40 h 43"/>
                  <a:gd name="T34" fmla="*/ 27 w 35"/>
                  <a:gd name="T35" fmla="*/ 3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 h="43">
                    <a:moveTo>
                      <a:pt x="27" y="37"/>
                    </a:moveTo>
                    <a:lnTo>
                      <a:pt x="26" y="32"/>
                    </a:lnTo>
                    <a:lnTo>
                      <a:pt x="29" y="16"/>
                    </a:lnTo>
                    <a:lnTo>
                      <a:pt x="35" y="0"/>
                    </a:lnTo>
                    <a:lnTo>
                      <a:pt x="30" y="0"/>
                    </a:lnTo>
                    <a:lnTo>
                      <a:pt x="27" y="5"/>
                    </a:lnTo>
                    <a:lnTo>
                      <a:pt x="27" y="6"/>
                    </a:lnTo>
                    <a:lnTo>
                      <a:pt x="24" y="8"/>
                    </a:lnTo>
                    <a:lnTo>
                      <a:pt x="22" y="13"/>
                    </a:lnTo>
                    <a:lnTo>
                      <a:pt x="16" y="16"/>
                    </a:lnTo>
                    <a:lnTo>
                      <a:pt x="13" y="23"/>
                    </a:lnTo>
                    <a:lnTo>
                      <a:pt x="7" y="29"/>
                    </a:lnTo>
                    <a:lnTo>
                      <a:pt x="0" y="42"/>
                    </a:lnTo>
                    <a:lnTo>
                      <a:pt x="0" y="43"/>
                    </a:lnTo>
                    <a:lnTo>
                      <a:pt x="16" y="43"/>
                    </a:lnTo>
                    <a:lnTo>
                      <a:pt x="22" y="40"/>
                    </a:lnTo>
                    <a:lnTo>
                      <a:pt x="24" y="40"/>
                    </a:lnTo>
                    <a:lnTo>
                      <a:pt x="2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4" name="Freeform 51"/>
              <p:cNvSpPr>
                <a:spLocks/>
              </p:cNvSpPr>
              <p:nvPr/>
            </p:nvSpPr>
            <p:spPr bwMode="auto">
              <a:xfrm>
                <a:off x="1578" y="1086"/>
                <a:ext cx="65" cy="74"/>
              </a:xfrm>
              <a:custGeom>
                <a:avLst/>
                <a:gdLst>
                  <a:gd name="T0" fmla="*/ 3 w 65"/>
                  <a:gd name="T1" fmla="*/ 53 h 74"/>
                  <a:gd name="T2" fmla="*/ 9 w 65"/>
                  <a:gd name="T3" fmla="*/ 37 h 74"/>
                  <a:gd name="T4" fmla="*/ 15 w 65"/>
                  <a:gd name="T5" fmla="*/ 35 h 74"/>
                  <a:gd name="T6" fmla="*/ 17 w 65"/>
                  <a:gd name="T7" fmla="*/ 32 h 74"/>
                  <a:gd name="T8" fmla="*/ 20 w 65"/>
                  <a:gd name="T9" fmla="*/ 31 h 74"/>
                  <a:gd name="T10" fmla="*/ 23 w 65"/>
                  <a:gd name="T11" fmla="*/ 23 h 74"/>
                  <a:gd name="T12" fmla="*/ 30 w 65"/>
                  <a:gd name="T13" fmla="*/ 15 h 74"/>
                  <a:gd name="T14" fmla="*/ 33 w 65"/>
                  <a:gd name="T15" fmla="*/ 10 h 74"/>
                  <a:gd name="T16" fmla="*/ 42 w 65"/>
                  <a:gd name="T17" fmla="*/ 0 h 74"/>
                  <a:gd name="T18" fmla="*/ 46 w 65"/>
                  <a:gd name="T19" fmla="*/ 0 h 74"/>
                  <a:gd name="T20" fmla="*/ 47 w 65"/>
                  <a:gd name="T21" fmla="*/ 2 h 74"/>
                  <a:gd name="T22" fmla="*/ 47 w 65"/>
                  <a:gd name="T23" fmla="*/ 3 h 74"/>
                  <a:gd name="T24" fmla="*/ 50 w 65"/>
                  <a:gd name="T25" fmla="*/ 5 h 74"/>
                  <a:gd name="T26" fmla="*/ 60 w 65"/>
                  <a:gd name="T27" fmla="*/ 2 h 74"/>
                  <a:gd name="T28" fmla="*/ 65 w 65"/>
                  <a:gd name="T29" fmla="*/ 6 h 74"/>
                  <a:gd name="T30" fmla="*/ 60 w 65"/>
                  <a:gd name="T31" fmla="*/ 18 h 74"/>
                  <a:gd name="T32" fmla="*/ 57 w 65"/>
                  <a:gd name="T33" fmla="*/ 31 h 74"/>
                  <a:gd name="T34" fmla="*/ 60 w 65"/>
                  <a:gd name="T35" fmla="*/ 31 h 74"/>
                  <a:gd name="T36" fmla="*/ 58 w 65"/>
                  <a:gd name="T37" fmla="*/ 35 h 74"/>
                  <a:gd name="T38" fmla="*/ 60 w 65"/>
                  <a:gd name="T39" fmla="*/ 39 h 74"/>
                  <a:gd name="T40" fmla="*/ 63 w 65"/>
                  <a:gd name="T41" fmla="*/ 39 h 74"/>
                  <a:gd name="T42" fmla="*/ 65 w 65"/>
                  <a:gd name="T43" fmla="*/ 39 h 74"/>
                  <a:gd name="T44" fmla="*/ 63 w 65"/>
                  <a:gd name="T45" fmla="*/ 42 h 74"/>
                  <a:gd name="T46" fmla="*/ 62 w 65"/>
                  <a:gd name="T47" fmla="*/ 43 h 74"/>
                  <a:gd name="T48" fmla="*/ 63 w 65"/>
                  <a:gd name="T49" fmla="*/ 43 h 74"/>
                  <a:gd name="T50" fmla="*/ 63 w 65"/>
                  <a:gd name="T51" fmla="*/ 45 h 74"/>
                  <a:gd name="T52" fmla="*/ 50 w 65"/>
                  <a:gd name="T53" fmla="*/ 50 h 74"/>
                  <a:gd name="T54" fmla="*/ 41 w 65"/>
                  <a:gd name="T55" fmla="*/ 55 h 74"/>
                  <a:gd name="T56" fmla="*/ 38 w 65"/>
                  <a:gd name="T57" fmla="*/ 53 h 74"/>
                  <a:gd name="T58" fmla="*/ 38 w 65"/>
                  <a:gd name="T59" fmla="*/ 50 h 74"/>
                  <a:gd name="T60" fmla="*/ 36 w 65"/>
                  <a:gd name="T61" fmla="*/ 50 h 74"/>
                  <a:gd name="T62" fmla="*/ 30 w 65"/>
                  <a:gd name="T63" fmla="*/ 58 h 74"/>
                  <a:gd name="T64" fmla="*/ 27 w 65"/>
                  <a:gd name="T65" fmla="*/ 58 h 74"/>
                  <a:gd name="T66" fmla="*/ 23 w 65"/>
                  <a:gd name="T67" fmla="*/ 61 h 74"/>
                  <a:gd name="T68" fmla="*/ 22 w 65"/>
                  <a:gd name="T69" fmla="*/ 60 h 74"/>
                  <a:gd name="T70" fmla="*/ 19 w 65"/>
                  <a:gd name="T71" fmla="*/ 63 h 74"/>
                  <a:gd name="T72" fmla="*/ 19 w 65"/>
                  <a:gd name="T73" fmla="*/ 61 h 74"/>
                  <a:gd name="T74" fmla="*/ 15 w 65"/>
                  <a:gd name="T75" fmla="*/ 63 h 74"/>
                  <a:gd name="T76" fmla="*/ 6 w 65"/>
                  <a:gd name="T77" fmla="*/ 72 h 74"/>
                  <a:gd name="T78" fmla="*/ 1 w 65"/>
                  <a:gd name="T79" fmla="*/ 74 h 74"/>
                  <a:gd name="T80" fmla="*/ 0 w 65"/>
                  <a:gd name="T81" fmla="*/ 69 h 74"/>
                  <a:gd name="T82" fmla="*/ 3 w 65"/>
                  <a:gd name="T83" fmla="*/ 53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 h="74">
                    <a:moveTo>
                      <a:pt x="3" y="53"/>
                    </a:moveTo>
                    <a:lnTo>
                      <a:pt x="9" y="37"/>
                    </a:lnTo>
                    <a:lnTo>
                      <a:pt x="15" y="35"/>
                    </a:lnTo>
                    <a:lnTo>
                      <a:pt x="17" y="32"/>
                    </a:lnTo>
                    <a:lnTo>
                      <a:pt x="20" y="31"/>
                    </a:lnTo>
                    <a:lnTo>
                      <a:pt x="23" y="23"/>
                    </a:lnTo>
                    <a:lnTo>
                      <a:pt x="30" y="15"/>
                    </a:lnTo>
                    <a:lnTo>
                      <a:pt x="33" y="10"/>
                    </a:lnTo>
                    <a:lnTo>
                      <a:pt x="42" y="0"/>
                    </a:lnTo>
                    <a:lnTo>
                      <a:pt x="46" y="0"/>
                    </a:lnTo>
                    <a:lnTo>
                      <a:pt x="47" y="2"/>
                    </a:lnTo>
                    <a:lnTo>
                      <a:pt x="47" y="3"/>
                    </a:lnTo>
                    <a:lnTo>
                      <a:pt x="50" y="5"/>
                    </a:lnTo>
                    <a:lnTo>
                      <a:pt x="60" y="2"/>
                    </a:lnTo>
                    <a:lnTo>
                      <a:pt x="65" y="6"/>
                    </a:lnTo>
                    <a:lnTo>
                      <a:pt x="60" y="18"/>
                    </a:lnTo>
                    <a:lnTo>
                      <a:pt x="57" y="31"/>
                    </a:lnTo>
                    <a:lnTo>
                      <a:pt x="60" y="31"/>
                    </a:lnTo>
                    <a:lnTo>
                      <a:pt x="58" y="35"/>
                    </a:lnTo>
                    <a:lnTo>
                      <a:pt x="60" y="39"/>
                    </a:lnTo>
                    <a:lnTo>
                      <a:pt x="63" y="39"/>
                    </a:lnTo>
                    <a:lnTo>
                      <a:pt x="65" y="39"/>
                    </a:lnTo>
                    <a:lnTo>
                      <a:pt x="63" y="42"/>
                    </a:lnTo>
                    <a:lnTo>
                      <a:pt x="62" y="43"/>
                    </a:lnTo>
                    <a:lnTo>
                      <a:pt x="63" y="43"/>
                    </a:lnTo>
                    <a:lnTo>
                      <a:pt x="63" y="45"/>
                    </a:lnTo>
                    <a:lnTo>
                      <a:pt x="50" y="50"/>
                    </a:lnTo>
                    <a:lnTo>
                      <a:pt x="41" y="55"/>
                    </a:lnTo>
                    <a:lnTo>
                      <a:pt x="38" y="53"/>
                    </a:lnTo>
                    <a:lnTo>
                      <a:pt x="38" y="50"/>
                    </a:lnTo>
                    <a:lnTo>
                      <a:pt x="36" y="50"/>
                    </a:lnTo>
                    <a:lnTo>
                      <a:pt x="30" y="58"/>
                    </a:lnTo>
                    <a:lnTo>
                      <a:pt x="27" y="58"/>
                    </a:lnTo>
                    <a:lnTo>
                      <a:pt x="23" y="61"/>
                    </a:lnTo>
                    <a:lnTo>
                      <a:pt x="22" y="60"/>
                    </a:lnTo>
                    <a:lnTo>
                      <a:pt x="19" y="63"/>
                    </a:lnTo>
                    <a:lnTo>
                      <a:pt x="19" y="61"/>
                    </a:lnTo>
                    <a:lnTo>
                      <a:pt x="15" y="63"/>
                    </a:lnTo>
                    <a:lnTo>
                      <a:pt x="6" y="72"/>
                    </a:lnTo>
                    <a:lnTo>
                      <a:pt x="1" y="74"/>
                    </a:lnTo>
                    <a:lnTo>
                      <a:pt x="0" y="69"/>
                    </a:lnTo>
                    <a:lnTo>
                      <a:pt x="3"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5" name="Freeform 52"/>
              <p:cNvSpPr>
                <a:spLocks/>
              </p:cNvSpPr>
              <p:nvPr/>
            </p:nvSpPr>
            <p:spPr bwMode="auto">
              <a:xfrm>
                <a:off x="1625" y="1075"/>
                <a:ext cx="67" cy="50"/>
              </a:xfrm>
              <a:custGeom>
                <a:avLst/>
                <a:gdLst>
                  <a:gd name="T0" fmla="*/ 65 w 67"/>
                  <a:gd name="T1" fmla="*/ 34 h 50"/>
                  <a:gd name="T2" fmla="*/ 67 w 67"/>
                  <a:gd name="T3" fmla="*/ 34 h 50"/>
                  <a:gd name="T4" fmla="*/ 67 w 67"/>
                  <a:gd name="T5" fmla="*/ 32 h 50"/>
                  <a:gd name="T6" fmla="*/ 57 w 67"/>
                  <a:gd name="T7" fmla="*/ 30 h 50"/>
                  <a:gd name="T8" fmla="*/ 56 w 67"/>
                  <a:gd name="T9" fmla="*/ 22 h 50"/>
                  <a:gd name="T10" fmla="*/ 57 w 67"/>
                  <a:gd name="T11" fmla="*/ 16 h 50"/>
                  <a:gd name="T12" fmla="*/ 53 w 67"/>
                  <a:gd name="T13" fmla="*/ 16 h 50"/>
                  <a:gd name="T14" fmla="*/ 57 w 67"/>
                  <a:gd name="T15" fmla="*/ 13 h 50"/>
                  <a:gd name="T16" fmla="*/ 62 w 67"/>
                  <a:gd name="T17" fmla="*/ 6 h 50"/>
                  <a:gd name="T18" fmla="*/ 62 w 67"/>
                  <a:gd name="T19" fmla="*/ 5 h 50"/>
                  <a:gd name="T20" fmla="*/ 59 w 67"/>
                  <a:gd name="T21" fmla="*/ 1 h 50"/>
                  <a:gd name="T22" fmla="*/ 51 w 67"/>
                  <a:gd name="T23" fmla="*/ 5 h 50"/>
                  <a:gd name="T24" fmla="*/ 49 w 67"/>
                  <a:gd name="T25" fmla="*/ 1 h 50"/>
                  <a:gd name="T26" fmla="*/ 43 w 67"/>
                  <a:gd name="T27" fmla="*/ 0 h 50"/>
                  <a:gd name="T28" fmla="*/ 35 w 67"/>
                  <a:gd name="T29" fmla="*/ 1 h 50"/>
                  <a:gd name="T30" fmla="*/ 34 w 67"/>
                  <a:gd name="T31" fmla="*/ 3 h 50"/>
                  <a:gd name="T32" fmla="*/ 27 w 67"/>
                  <a:gd name="T33" fmla="*/ 3 h 50"/>
                  <a:gd name="T34" fmla="*/ 24 w 67"/>
                  <a:gd name="T35" fmla="*/ 1 h 50"/>
                  <a:gd name="T36" fmla="*/ 18 w 67"/>
                  <a:gd name="T37" fmla="*/ 0 h 50"/>
                  <a:gd name="T38" fmla="*/ 18 w 67"/>
                  <a:gd name="T39" fmla="*/ 1 h 50"/>
                  <a:gd name="T40" fmla="*/ 15 w 67"/>
                  <a:gd name="T41" fmla="*/ 1 h 50"/>
                  <a:gd name="T42" fmla="*/ 11 w 67"/>
                  <a:gd name="T43" fmla="*/ 8 h 50"/>
                  <a:gd name="T44" fmla="*/ 8 w 67"/>
                  <a:gd name="T45" fmla="*/ 11 h 50"/>
                  <a:gd name="T46" fmla="*/ 0 w 67"/>
                  <a:gd name="T47" fmla="*/ 13 h 50"/>
                  <a:gd name="T48" fmla="*/ 0 w 67"/>
                  <a:gd name="T49" fmla="*/ 14 h 50"/>
                  <a:gd name="T50" fmla="*/ 3 w 67"/>
                  <a:gd name="T51" fmla="*/ 16 h 50"/>
                  <a:gd name="T52" fmla="*/ 13 w 67"/>
                  <a:gd name="T53" fmla="*/ 13 h 50"/>
                  <a:gd name="T54" fmla="*/ 18 w 67"/>
                  <a:gd name="T55" fmla="*/ 17 h 50"/>
                  <a:gd name="T56" fmla="*/ 13 w 67"/>
                  <a:gd name="T57" fmla="*/ 29 h 50"/>
                  <a:gd name="T58" fmla="*/ 10 w 67"/>
                  <a:gd name="T59" fmla="*/ 42 h 50"/>
                  <a:gd name="T60" fmla="*/ 13 w 67"/>
                  <a:gd name="T61" fmla="*/ 42 h 50"/>
                  <a:gd name="T62" fmla="*/ 11 w 67"/>
                  <a:gd name="T63" fmla="*/ 46 h 50"/>
                  <a:gd name="T64" fmla="*/ 13 w 67"/>
                  <a:gd name="T65" fmla="*/ 50 h 50"/>
                  <a:gd name="T66" fmla="*/ 16 w 67"/>
                  <a:gd name="T67" fmla="*/ 50 h 50"/>
                  <a:gd name="T68" fmla="*/ 18 w 67"/>
                  <a:gd name="T69" fmla="*/ 50 h 50"/>
                  <a:gd name="T70" fmla="*/ 22 w 67"/>
                  <a:gd name="T71" fmla="*/ 50 h 50"/>
                  <a:gd name="T72" fmla="*/ 27 w 67"/>
                  <a:gd name="T73" fmla="*/ 50 h 50"/>
                  <a:gd name="T74" fmla="*/ 30 w 67"/>
                  <a:gd name="T75" fmla="*/ 50 h 50"/>
                  <a:gd name="T76" fmla="*/ 32 w 67"/>
                  <a:gd name="T77" fmla="*/ 46 h 50"/>
                  <a:gd name="T78" fmla="*/ 37 w 67"/>
                  <a:gd name="T79" fmla="*/ 48 h 50"/>
                  <a:gd name="T80" fmla="*/ 53 w 67"/>
                  <a:gd name="T81" fmla="*/ 40 h 50"/>
                  <a:gd name="T82" fmla="*/ 56 w 67"/>
                  <a:gd name="T83" fmla="*/ 37 h 50"/>
                  <a:gd name="T84" fmla="*/ 56 w 67"/>
                  <a:gd name="T85" fmla="*/ 38 h 50"/>
                  <a:gd name="T86" fmla="*/ 57 w 67"/>
                  <a:gd name="T87" fmla="*/ 38 h 50"/>
                  <a:gd name="T88" fmla="*/ 61 w 67"/>
                  <a:gd name="T89" fmla="*/ 35 h 50"/>
                  <a:gd name="T90" fmla="*/ 65 w 67"/>
                  <a:gd name="T91" fmla="*/ 3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7" h="50">
                    <a:moveTo>
                      <a:pt x="65" y="34"/>
                    </a:moveTo>
                    <a:lnTo>
                      <a:pt x="67" y="34"/>
                    </a:lnTo>
                    <a:lnTo>
                      <a:pt x="67" y="32"/>
                    </a:lnTo>
                    <a:lnTo>
                      <a:pt x="57" y="30"/>
                    </a:lnTo>
                    <a:lnTo>
                      <a:pt x="56" y="22"/>
                    </a:lnTo>
                    <a:lnTo>
                      <a:pt x="57" y="16"/>
                    </a:lnTo>
                    <a:lnTo>
                      <a:pt x="53" y="16"/>
                    </a:lnTo>
                    <a:lnTo>
                      <a:pt x="57" y="13"/>
                    </a:lnTo>
                    <a:lnTo>
                      <a:pt x="62" y="6"/>
                    </a:lnTo>
                    <a:lnTo>
                      <a:pt x="62" y="5"/>
                    </a:lnTo>
                    <a:lnTo>
                      <a:pt x="59" y="1"/>
                    </a:lnTo>
                    <a:lnTo>
                      <a:pt x="51" y="5"/>
                    </a:lnTo>
                    <a:lnTo>
                      <a:pt x="49" y="1"/>
                    </a:lnTo>
                    <a:lnTo>
                      <a:pt x="43" y="0"/>
                    </a:lnTo>
                    <a:lnTo>
                      <a:pt x="35" y="1"/>
                    </a:lnTo>
                    <a:lnTo>
                      <a:pt x="34" y="3"/>
                    </a:lnTo>
                    <a:lnTo>
                      <a:pt x="27" y="3"/>
                    </a:lnTo>
                    <a:lnTo>
                      <a:pt x="24" y="1"/>
                    </a:lnTo>
                    <a:lnTo>
                      <a:pt x="18" y="0"/>
                    </a:lnTo>
                    <a:lnTo>
                      <a:pt x="18" y="1"/>
                    </a:lnTo>
                    <a:lnTo>
                      <a:pt x="15" y="1"/>
                    </a:lnTo>
                    <a:lnTo>
                      <a:pt x="11" y="8"/>
                    </a:lnTo>
                    <a:lnTo>
                      <a:pt x="8" y="11"/>
                    </a:lnTo>
                    <a:lnTo>
                      <a:pt x="0" y="13"/>
                    </a:lnTo>
                    <a:lnTo>
                      <a:pt x="0" y="14"/>
                    </a:lnTo>
                    <a:lnTo>
                      <a:pt x="3" y="16"/>
                    </a:lnTo>
                    <a:lnTo>
                      <a:pt x="13" y="13"/>
                    </a:lnTo>
                    <a:lnTo>
                      <a:pt x="18" y="17"/>
                    </a:lnTo>
                    <a:lnTo>
                      <a:pt x="13" y="29"/>
                    </a:lnTo>
                    <a:lnTo>
                      <a:pt x="10" y="42"/>
                    </a:lnTo>
                    <a:lnTo>
                      <a:pt x="13" y="42"/>
                    </a:lnTo>
                    <a:lnTo>
                      <a:pt x="11" y="46"/>
                    </a:lnTo>
                    <a:lnTo>
                      <a:pt x="13" y="50"/>
                    </a:lnTo>
                    <a:lnTo>
                      <a:pt x="16" y="50"/>
                    </a:lnTo>
                    <a:lnTo>
                      <a:pt x="18" y="50"/>
                    </a:lnTo>
                    <a:lnTo>
                      <a:pt x="22" y="50"/>
                    </a:lnTo>
                    <a:lnTo>
                      <a:pt x="27" y="50"/>
                    </a:lnTo>
                    <a:lnTo>
                      <a:pt x="30" y="50"/>
                    </a:lnTo>
                    <a:lnTo>
                      <a:pt x="32" y="46"/>
                    </a:lnTo>
                    <a:lnTo>
                      <a:pt x="37" y="48"/>
                    </a:lnTo>
                    <a:lnTo>
                      <a:pt x="53" y="40"/>
                    </a:lnTo>
                    <a:lnTo>
                      <a:pt x="56" y="37"/>
                    </a:lnTo>
                    <a:lnTo>
                      <a:pt x="56" y="38"/>
                    </a:lnTo>
                    <a:lnTo>
                      <a:pt x="57" y="38"/>
                    </a:lnTo>
                    <a:lnTo>
                      <a:pt x="61" y="35"/>
                    </a:lnTo>
                    <a:lnTo>
                      <a:pt x="65"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6" name="Freeform 53"/>
              <p:cNvSpPr>
                <a:spLocks/>
              </p:cNvSpPr>
              <p:nvPr/>
            </p:nvSpPr>
            <p:spPr bwMode="auto">
              <a:xfrm>
                <a:off x="1649" y="1109"/>
                <a:ext cx="78" cy="45"/>
              </a:xfrm>
              <a:custGeom>
                <a:avLst/>
                <a:gdLst>
                  <a:gd name="T0" fmla="*/ 75 w 78"/>
                  <a:gd name="T1" fmla="*/ 8 h 45"/>
                  <a:gd name="T2" fmla="*/ 73 w 78"/>
                  <a:gd name="T3" fmla="*/ 6 h 45"/>
                  <a:gd name="T4" fmla="*/ 67 w 78"/>
                  <a:gd name="T5" fmla="*/ 6 h 45"/>
                  <a:gd name="T6" fmla="*/ 68 w 78"/>
                  <a:gd name="T7" fmla="*/ 4 h 45"/>
                  <a:gd name="T8" fmla="*/ 67 w 78"/>
                  <a:gd name="T9" fmla="*/ 3 h 45"/>
                  <a:gd name="T10" fmla="*/ 62 w 78"/>
                  <a:gd name="T11" fmla="*/ 6 h 45"/>
                  <a:gd name="T12" fmla="*/ 56 w 78"/>
                  <a:gd name="T13" fmla="*/ 6 h 45"/>
                  <a:gd name="T14" fmla="*/ 56 w 78"/>
                  <a:gd name="T15" fmla="*/ 4 h 45"/>
                  <a:gd name="T16" fmla="*/ 40 w 78"/>
                  <a:gd name="T17" fmla="*/ 1 h 45"/>
                  <a:gd name="T18" fmla="*/ 41 w 78"/>
                  <a:gd name="T19" fmla="*/ 0 h 45"/>
                  <a:gd name="T20" fmla="*/ 37 w 78"/>
                  <a:gd name="T21" fmla="*/ 1 h 45"/>
                  <a:gd name="T22" fmla="*/ 33 w 78"/>
                  <a:gd name="T23" fmla="*/ 4 h 45"/>
                  <a:gd name="T24" fmla="*/ 25 w 78"/>
                  <a:gd name="T25" fmla="*/ 9 h 45"/>
                  <a:gd name="T26" fmla="*/ 25 w 78"/>
                  <a:gd name="T27" fmla="*/ 12 h 45"/>
                  <a:gd name="T28" fmla="*/ 32 w 78"/>
                  <a:gd name="T29" fmla="*/ 11 h 45"/>
                  <a:gd name="T30" fmla="*/ 46 w 78"/>
                  <a:gd name="T31" fmla="*/ 11 h 45"/>
                  <a:gd name="T32" fmla="*/ 45 w 78"/>
                  <a:gd name="T33" fmla="*/ 12 h 45"/>
                  <a:gd name="T34" fmla="*/ 38 w 78"/>
                  <a:gd name="T35" fmla="*/ 12 h 45"/>
                  <a:gd name="T36" fmla="*/ 33 w 78"/>
                  <a:gd name="T37" fmla="*/ 16 h 45"/>
                  <a:gd name="T38" fmla="*/ 30 w 78"/>
                  <a:gd name="T39" fmla="*/ 12 h 45"/>
                  <a:gd name="T40" fmla="*/ 13 w 78"/>
                  <a:gd name="T41" fmla="*/ 22 h 45"/>
                  <a:gd name="T42" fmla="*/ 13 w 78"/>
                  <a:gd name="T43" fmla="*/ 22 h 45"/>
                  <a:gd name="T44" fmla="*/ 8 w 78"/>
                  <a:gd name="T45" fmla="*/ 24 h 45"/>
                  <a:gd name="T46" fmla="*/ 2 w 78"/>
                  <a:gd name="T47" fmla="*/ 29 h 45"/>
                  <a:gd name="T48" fmla="*/ 6 w 78"/>
                  <a:gd name="T49" fmla="*/ 25 h 45"/>
                  <a:gd name="T50" fmla="*/ 2 w 78"/>
                  <a:gd name="T51" fmla="*/ 29 h 45"/>
                  <a:gd name="T52" fmla="*/ 0 w 78"/>
                  <a:gd name="T53" fmla="*/ 35 h 45"/>
                  <a:gd name="T54" fmla="*/ 0 w 78"/>
                  <a:gd name="T55" fmla="*/ 38 h 45"/>
                  <a:gd name="T56" fmla="*/ 2 w 78"/>
                  <a:gd name="T57" fmla="*/ 38 h 45"/>
                  <a:gd name="T58" fmla="*/ 3 w 78"/>
                  <a:gd name="T59" fmla="*/ 43 h 45"/>
                  <a:gd name="T60" fmla="*/ 6 w 78"/>
                  <a:gd name="T61" fmla="*/ 45 h 45"/>
                  <a:gd name="T62" fmla="*/ 10 w 78"/>
                  <a:gd name="T63" fmla="*/ 41 h 45"/>
                  <a:gd name="T64" fmla="*/ 13 w 78"/>
                  <a:gd name="T65" fmla="*/ 41 h 45"/>
                  <a:gd name="T66" fmla="*/ 27 w 78"/>
                  <a:gd name="T67" fmla="*/ 30 h 45"/>
                  <a:gd name="T68" fmla="*/ 30 w 78"/>
                  <a:gd name="T69" fmla="*/ 25 h 45"/>
                  <a:gd name="T70" fmla="*/ 30 w 78"/>
                  <a:gd name="T71" fmla="*/ 27 h 45"/>
                  <a:gd name="T72" fmla="*/ 33 w 78"/>
                  <a:gd name="T73" fmla="*/ 24 h 45"/>
                  <a:gd name="T74" fmla="*/ 35 w 78"/>
                  <a:gd name="T75" fmla="*/ 27 h 45"/>
                  <a:gd name="T76" fmla="*/ 38 w 78"/>
                  <a:gd name="T77" fmla="*/ 27 h 45"/>
                  <a:gd name="T78" fmla="*/ 38 w 78"/>
                  <a:gd name="T79" fmla="*/ 22 h 45"/>
                  <a:gd name="T80" fmla="*/ 41 w 78"/>
                  <a:gd name="T81" fmla="*/ 24 h 45"/>
                  <a:gd name="T82" fmla="*/ 49 w 78"/>
                  <a:gd name="T83" fmla="*/ 22 h 45"/>
                  <a:gd name="T84" fmla="*/ 68 w 78"/>
                  <a:gd name="T85" fmla="*/ 14 h 45"/>
                  <a:gd name="T86" fmla="*/ 75 w 78"/>
                  <a:gd name="T87" fmla="*/ 14 h 45"/>
                  <a:gd name="T88" fmla="*/ 78 w 78"/>
                  <a:gd name="T89" fmla="*/ 12 h 45"/>
                  <a:gd name="T90" fmla="*/ 76 w 78"/>
                  <a:gd name="T91" fmla="*/ 12 h 45"/>
                  <a:gd name="T92" fmla="*/ 73 w 78"/>
                  <a:gd name="T93" fmla="*/ 11 h 45"/>
                  <a:gd name="T94" fmla="*/ 75 w 78"/>
                  <a:gd name="T95" fmla="*/ 9 h 45"/>
                  <a:gd name="T96" fmla="*/ 75 w 78"/>
                  <a:gd name="T97"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8" h="45">
                    <a:moveTo>
                      <a:pt x="75" y="8"/>
                    </a:moveTo>
                    <a:lnTo>
                      <a:pt x="73" y="6"/>
                    </a:lnTo>
                    <a:lnTo>
                      <a:pt x="67" y="6"/>
                    </a:lnTo>
                    <a:lnTo>
                      <a:pt x="68" y="4"/>
                    </a:lnTo>
                    <a:lnTo>
                      <a:pt x="67" y="3"/>
                    </a:lnTo>
                    <a:lnTo>
                      <a:pt x="62" y="6"/>
                    </a:lnTo>
                    <a:lnTo>
                      <a:pt x="56" y="6"/>
                    </a:lnTo>
                    <a:lnTo>
                      <a:pt x="56" y="4"/>
                    </a:lnTo>
                    <a:lnTo>
                      <a:pt x="40" y="1"/>
                    </a:lnTo>
                    <a:lnTo>
                      <a:pt x="41" y="0"/>
                    </a:lnTo>
                    <a:lnTo>
                      <a:pt x="37" y="1"/>
                    </a:lnTo>
                    <a:lnTo>
                      <a:pt x="33" y="4"/>
                    </a:lnTo>
                    <a:lnTo>
                      <a:pt x="25" y="9"/>
                    </a:lnTo>
                    <a:lnTo>
                      <a:pt x="25" y="12"/>
                    </a:lnTo>
                    <a:lnTo>
                      <a:pt x="32" y="11"/>
                    </a:lnTo>
                    <a:lnTo>
                      <a:pt x="46" y="11"/>
                    </a:lnTo>
                    <a:lnTo>
                      <a:pt x="45" y="12"/>
                    </a:lnTo>
                    <a:lnTo>
                      <a:pt x="38" y="12"/>
                    </a:lnTo>
                    <a:lnTo>
                      <a:pt x="33" y="16"/>
                    </a:lnTo>
                    <a:lnTo>
                      <a:pt x="30" y="12"/>
                    </a:lnTo>
                    <a:lnTo>
                      <a:pt x="13" y="22"/>
                    </a:lnTo>
                    <a:lnTo>
                      <a:pt x="13" y="22"/>
                    </a:lnTo>
                    <a:lnTo>
                      <a:pt x="8" y="24"/>
                    </a:lnTo>
                    <a:lnTo>
                      <a:pt x="2" y="29"/>
                    </a:lnTo>
                    <a:lnTo>
                      <a:pt x="6" y="25"/>
                    </a:lnTo>
                    <a:lnTo>
                      <a:pt x="2" y="29"/>
                    </a:lnTo>
                    <a:lnTo>
                      <a:pt x="0" y="35"/>
                    </a:lnTo>
                    <a:lnTo>
                      <a:pt x="0" y="38"/>
                    </a:lnTo>
                    <a:lnTo>
                      <a:pt x="2" y="38"/>
                    </a:lnTo>
                    <a:lnTo>
                      <a:pt x="3" y="43"/>
                    </a:lnTo>
                    <a:lnTo>
                      <a:pt x="6" y="45"/>
                    </a:lnTo>
                    <a:lnTo>
                      <a:pt x="10" y="41"/>
                    </a:lnTo>
                    <a:lnTo>
                      <a:pt x="13" y="41"/>
                    </a:lnTo>
                    <a:lnTo>
                      <a:pt x="27" y="30"/>
                    </a:lnTo>
                    <a:lnTo>
                      <a:pt x="30" y="25"/>
                    </a:lnTo>
                    <a:lnTo>
                      <a:pt x="30" y="27"/>
                    </a:lnTo>
                    <a:lnTo>
                      <a:pt x="33" y="24"/>
                    </a:lnTo>
                    <a:lnTo>
                      <a:pt x="35" y="27"/>
                    </a:lnTo>
                    <a:lnTo>
                      <a:pt x="38" y="27"/>
                    </a:lnTo>
                    <a:lnTo>
                      <a:pt x="38" y="22"/>
                    </a:lnTo>
                    <a:lnTo>
                      <a:pt x="41" y="24"/>
                    </a:lnTo>
                    <a:lnTo>
                      <a:pt x="49" y="22"/>
                    </a:lnTo>
                    <a:lnTo>
                      <a:pt x="68" y="14"/>
                    </a:lnTo>
                    <a:lnTo>
                      <a:pt x="75" y="14"/>
                    </a:lnTo>
                    <a:lnTo>
                      <a:pt x="78" y="12"/>
                    </a:lnTo>
                    <a:lnTo>
                      <a:pt x="76" y="12"/>
                    </a:lnTo>
                    <a:lnTo>
                      <a:pt x="73" y="11"/>
                    </a:lnTo>
                    <a:lnTo>
                      <a:pt x="75" y="9"/>
                    </a:lnTo>
                    <a:lnTo>
                      <a:pt x="7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7" name="Freeform 54"/>
              <p:cNvSpPr>
                <a:spLocks/>
              </p:cNvSpPr>
              <p:nvPr/>
            </p:nvSpPr>
            <p:spPr bwMode="auto">
              <a:xfrm>
                <a:off x="1541" y="1128"/>
                <a:ext cx="38" cy="38"/>
              </a:xfrm>
              <a:custGeom>
                <a:avLst/>
                <a:gdLst>
                  <a:gd name="T0" fmla="*/ 11 w 38"/>
                  <a:gd name="T1" fmla="*/ 38 h 38"/>
                  <a:gd name="T2" fmla="*/ 11 w 38"/>
                  <a:gd name="T3" fmla="*/ 37 h 38"/>
                  <a:gd name="T4" fmla="*/ 18 w 38"/>
                  <a:gd name="T5" fmla="*/ 24 h 38"/>
                  <a:gd name="T6" fmla="*/ 24 w 38"/>
                  <a:gd name="T7" fmla="*/ 18 h 38"/>
                  <a:gd name="T8" fmla="*/ 27 w 38"/>
                  <a:gd name="T9" fmla="*/ 11 h 38"/>
                  <a:gd name="T10" fmla="*/ 33 w 38"/>
                  <a:gd name="T11" fmla="*/ 8 h 38"/>
                  <a:gd name="T12" fmla="*/ 35 w 38"/>
                  <a:gd name="T13" fmla="*/ 3 h 38"/>
                  <a:gd name="T14" fmla="*/ 38 w 38"/>
                  <a:gd name="T15" fmla="*/ 1 h 38"/>
                  <a:gd name="T16" fmla="*/ 38 w 38"/>
                  <a:gd name="T17" fmla="*/ 0 h 38"/>
                  <a:gd name="T18" fmla="*/ 24 w 38"/>
                  <a:gd name="T19" fmla="*/ 0 h 38"/>
                  <a:gd name="T20" fmla="*/ 13 w 38"/>
                  <a:gd name="T21" fmla="*/ 0 h 38"/>
                  <a:gd name="T22" fmla="*/ 10 w 38"/>
                  <a:gd name="T23" fmla="*/ 6 h 38"/>
                  <a:gd name="T24" fmla="*/ 10 w 38"/>
                  <a:gd name="T25" fmla="*/ 10 h 38"/>
                  <a:gd name="T26" fmla="*/ 6 w 38"/>
                  <a:gd name="T27" fmla="*/ 16 h 38"/>
                  <a:gd name="T28" fmla="*/ 5 w 38"/>
                  <a:gd name="T29" fmla="*/ 21 h 38"/>
                  <a:gd name="T30" fmla="*/ 3 w 38"/>
                  <a:gd name="T31" fmla="*/ 22 h 38"/>
                  <a:gd name="T32" fmla="*/ 5 w 38"/>
                  <a:gd name="T33" fmla="*/ 24 h 38"/>
                  <a:gd name="T34" fmla="*/ 0 w 38"/>
                  <a:gd name="T35" fmla="*/ 38 h 38"/>
                  <a:gd name="T36" fmla="*/ 11 w 38"/>
                  <a:gd name="T37"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38">
                    <a:moveTo>
                      <a:pt x="11" y="38"/>
                    </a:moveTo>
                    <a:lnTo>
                      <a:pt x="11" y="37"/>
                    </a:lnTo>
                    <a:lnTo>
                      <a:pt x="18" y="24"/>
                    </a:lnTo>
                    <a:lnTo>
                      <a:pt x="24" y="18"/>
                    </a:lnTo>
                    <a:lnTo>
                      <a:pt x="27" y="11"/>
                    </a:lnTo>
                    <a:lnTo>
                      <a:pt x="33" y="8"/>
                    </a:lnTo>
                    <a:lnTo>
                      <a:pt x="35" y="3"/>
                    </a:lnTo>
                    <a:lnTo>
                      <a:pt x="38" y="1"/>
                    </a:lnTo>
                    <a:lnTo>
                      <a:pt x="38" y="0"/>
                    </a:lnTo>
                    <a:lnTo>
                      <a:pt x="24" y="0"/>
                    </a:lnTo>
                    <a:lnTo>
                      <a:pt x="13" y="0"/>
                    </a:lnTo>
                    <a:lnTo>
                      <a:pt x="10" y="6"/>
                    </a:lnTo>
                    <a:lnTo>
                      <a:pt x="10" y="10"/>
                    </a:lnTo>
                    <a:lnTo>
                      <a:pt x="6" y="16"/>
                    </a:lnTo>
                    <a:lnTo>
                      <a:pt x="5" y="21"/>
                    </a:lnTo>
                    <a:lnTo>
                      <a:pt x="3" y="22"/>
                    </a:lnTo>
                    <a:lnTo>
                      <a:pt x="5" y="24"/>
                    </a:lnTo>
                    <a:lnTo>
                      <a:pt x="0" y="38"/>
                    </a:lnTo>
                    <a:lnTo>
                      <a:pt x="11"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8" name="Freeform 55"/>
              <p:cNvSpPr>
                <a:spLocks/>
              </p:cNvSpPr>
              <p:nvPr/>
            </p:nvSpPr>
            <p:spPr bwMode="auto">
              <a:xfrm>
                <a:off x="1492" y="1191"/>
                <a:ext cx="30" cy="41"/>
              </a:xfrm>
              <a:custGeom>
                <a:avLst/>
                <a:gdLst>
                  <a:gd name="T0" fmla="*/ 0 w 30"/>
                  <a:gd name="T1" fmla="*/ 30 h 41"/>
                  <a:gd name="T2" fmla="*/ 3 w 30"/>
                  <a:gd name="T3" fmla="*/ 35 h 41"/>
                  <a:gd name="T4" fmla="*/ 8 w 30"/>
                  <a:gd name="T5" fmla="*/ 37 h 41"/>
                  <a:gd name="T6" fmla="*/ 8 w 30"/>
                  <a:gd name="T7" fmla="*/ 41 h 41"/>
                  <a:gd name="T8" fmla="*/ 9 w 30"/>
                  <a:gd name="T9" fmla="*/ 40 h 41"/>
                  <a:gd name="T10" fmla="*/ 20 w 30"/>
                  <a:gd name="T11" fmla="*/ 29 h 41"/>
                  <a:gd name="T12" fmla="*/ 22 w 30"/>
                  <a:gd name="T13" fmla="*/ 24 h 41"/>
                  <a:gd name="T14" fmla="*/ 24 w 30"/>
                  <a:gd name="T15" fmla="*/ 24 h 41"/>
                  <a:gd name="T16" fmla="*/ 27 w 30"/>
                  <a:gd name="T17" fmla="*/ 19 h 41"/>
                  <a:gd name="T18" fmla="*/ 25 w 30"/>
                  <a:gd name="T19" fmla="*/ 14 h 41"/>
                  <a:gd name="T20" fmla="*/ 27 w 30"/>
                  <a:gd name="T21" fmla="*/ 11 h 41"/>
                  <a:gd name="T22" fmla="*/ 30 w 30"/>
                  <a:gd name="T23" fmla="*/ 6 h 41"/>
                  <a:gd name="T24" fmla="*/ 22 w 30"/>
                  <a:gd name="T25" fmla="*/ 0 h 41"/>
                  <a:gd name="T26" fmla="*/ 19 w 30"/>
                  <a:gd name="T27" fmla="*/ 1 h 41"/>
                  <a:gd name="T28" fmla="*/ 13 w 30"/>
                  <a:gd name="T29" fmla="*/ 6 h 41"/>
                  <a:gd name="T30" fmla="*/ 14 w 30"/>
                  <a:gd name="T31" fmla="*/ 8 h 41"/>
                  <a:gd name="T32" fmla="*/ 11 w 30"/>
                  <a:gd name="T33" fmla="*/ 9 h 41"/>
                  <a:gd name="T34" fmla="*/ 11 w 30"/>
                  <a:gd name="T35" fmla="*/ 14 h 41"/>
                  <a:gd name="T36" fmla="*/ 11 w 30"/>
                  <a:gd name="T37" fmla="*/ 14 h 41"/>
                  <a:gd name="T38" fmla="*/ 11 w 30"/>
                  <a:gd name="T39" fmla="*/ 16 h 41"/>
                  <a:gd name="T40" fmla="*/ 14 w 30"/>
                  <a:gd name="T41" fmla="*/ 20 h 41"/>
                  <a:gd name="T42" fmla="*/ 8 w 30"/>
                  <a:gd name="T43" fmla="*/ 25 h 41"/>
                  <a:gd name="T44" fmla="*/ 3 w 30"/>
                  <a:gd name="T45" fmla="*/ 27 h 41"/>
                  <a:gd name="T46" fmla="*/ 0 w 30"/>
                  <a:gd name="T47" fmla="*/ 30 h 41"/>
                  <a:gd name="T48" fmla="*/ 0 w 30"/>
                  <a:gd name="T49"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0" h="41">
                    <a:moveTo>
                      <a:pt x="0" y="30"/>
                    </a:moveTo>
                    <a:lnTo>
                      <a:pt x="3" y="35"/>
                    </a:lnTo>
                    <a:lnTo>
                      <a:pt x="8" y="37"/>
                    </a:lnTo>
                    <a:lnTo>
                      <a:pt x="8" y="41"/>
                    </a:lnTo>
                    <a:lnTo>
                      <a:pt x="9" y="40"/>
                    </a:lnTo>
                    <a:lnTo>
                      <a:pt x="20" y="29"/>
                    </a:lnTo>
                    <a:lnTo>
                      <a:pt x="22" y="24"/>
                    </a:lnTo>
                    <a:lnTo>
                      <a:pt x="24" y="24"/>
                    </a:lnTo>
                    <a:lnTo>
                      <a:pt x="27" y="19"/>
                    </a:lnTo>
                    <a:lnTo>
                      <a:pt x="25" y="14"/>
                    </a:lnTo>
                    <a:lnTo>
                      <a:pt x="27" y="11"/>
                    </a:lnTo>
                    <a:lnTo>
                      <a:pt x="30" y="6"/>
                    </a:lnTo>
                    <a:lnTo>
                      <a:pt x="22" y="0"/>
                    </a:lnTo>
                    <a:lnTo>
                      <a:pt x="19" y="1"/>
                    </a:lnTo>
                    <a:lnTo>
                      <a:pt x="13" y="6"/>
                    </a:lnTo>
                    <a:lnTo>
                      <a:pt x="14" y="8"/>
                    </a:lnTo>
                    <a:lnTo>
                      <a:pt x="11" y="9"/>
                    </a:lnTo>
                    <a:lnTo>
                      <a:pt x="11" y="14"/>
                    </a:lnTo>
                    <a:lnTo>
                      <a:pt x="11" y="14"/>
                    </a:lnTo>
                    <a:lnTo>
                      <a:pt x="11" y="16"/>
                    </a:lnTo>
                    <a:lnTo>
                      <a:pt x="14" y="20"/>
                    </a:lnTo>
                    <a:lnTo>
                      <a:pt x="8" y="25"/>
                    </a:lnTo>
                    <a:lnTo>
                      <a:pt x="3" y="27"/>
                    </a:lnTo>
                    <a:lnTo>
                      <a:pt x="0" y="30"/>
                    </a:lnTo>
                    <a:lnTo>
                      <a:pt x="0"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9" name="Freeform 56"/>
              <p:cNvSpPr>
                <a:spLocks/>
              </p:cNvSpPr>
              <p:nvPr/>
            </p:nvSpPr>
            <p:spPr bwMode="auto">
              <a:xfrm>
                <a:off x="1535" y="1163"/>
                <a:ext cx="49" cy="24"/>
              </a:xfrm>
              <a:custGeom>
                <a:avLst/>
                <a:gdLst>
                  <a:gd name="T0" fmla="*/ 0 w 49"/>
                  <a:gd name="T1" fmla="*/ 16 h 24"/>
                  <a:gd name="T2" fmla="*/ 6 w 49"/>
                  <a:gd name="T3" fmla="*/ 3 h 24"/>
                  <a:gd name="T4" fmla="*/ 33 w 49"/>
                  <a:gd name="T5" fmla="*/ 3 h 24"/>
                  <a:gd name="T6" fmla="*/ 39 w 49"/>
                  <a:gd name="T7" fmla="*/ 0 h 24"/>
                  <a:gd name="T8" fmla="*/ 41 w 49"/>
                  <a:gd name="T9" fmla="*/ 0 h 24"/>
                  <a:gd name="T10" fmla="*/ 43 w 49"/>
                  <a:gd name="T11" fmla="*/ 7 h 24"/>
                  <a:gd name="T12" fmla="*/ 36 w 49"/>
                  <a:gd name="T13" fmla="*/ 12 h 24"/>
                  <a:gd name="T14" fmla="*/ 39 w 49"/>
                  <a:gd name="T15" fmla="*/ 13 h 24"/>
                  <a:gd name="T16" fmla="*/ 41 w 49"/>
                  <a:gd name="T17" fmla="*/ 20 h 24"/>
                  <a:gd name="T18" fmla="*/ 43 w 49"/>
                  <a:gd name="T19" fmla="*/ 21 h 24"/>
                  <a:gd name="T20" fmla="*/ 47 w 49"/>
                  <a:gd name="T21" fmla="*/ 21 h 24"/>
                  <a:gd name="T22" fmla="*/ 49 w 49"/>
                  <a:gd name="T23" fmla="*/ 18 h 24"/>
                  <a:gd name="T24" fmla="*/ 47 w 49"/>
                  <a:gd name="T25" fmla="*/ 18 h 24"/>
                  <a:gd name="T26" fmla="*/ 49 w 49"/>
                  <a:gd name="T27" fmla="*/ 18 h 24"/>
                  <a:gd name="T28" fmla="*/ 49 w 49"/>
                  <a:gd name="T29" fmla="*/ 21 h 24"/>
                  <a:gd name="T30" fmla="*/ 44 w 49"/>
                  <a:gd name="T31" fmla="*/ 23 h 24"/>
                  <a:gd name="T32" fmla="*/ 39 w 49"/>
                  <a:gd name="T33" fmla="*/ 24 h 24"/>
                  <a:gd name="T34" fmla="*/ 38 w 49"/>
                  <a:gd name="T35" fmla="*/ 23 h 24"/>
                  <a:gd name="T36" fmla="*/ 31 w 49"/>
                  <a:gd name="T37" fmla="*/ 24 h 24"/>
                  <a:gd name="T38" fmla="*/ 30 w 49"/>
                  <a:gd name="T39" fmla="*/ 21 h 24"/>
                  <a:gd name="T40" fmla="*/ 28 w 49"/>
                  <a:gd name="T41" fmla="*/ 20 h 24"/>
                  <a:gd name="T42" fmla="*/ 28 w 49"/>
                  <a:gd name="T43" fmla="*/ 16 h 24"/>
                  <a:gd name="T44" fmla="*/ 0 w 49"/>
                  <a:gd name="T45" fmla="*/ 16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 h="24">
                    <a:moveTo>
                      <a:pt x="0" y="16"/>
                    </a:moveTo>
                    <a:lnTo>
                      <a:pt x="6" y="3"/>
                    </a:lnTo>
                    <a:lnTo>
                      <a:pt x="33" y="3"/>
                    </a:lnTo>
                    <a:lnTo>
                      <a:pt x="39" y="0"/>
                    </a:lnTo>
                    <a:lnTo>
                      <a:pt x="41" y="0"/>
                    </a:lnTo>
                    <a:lnTo>
                      <a:pt x="43" y="7"/>
                    </a:lnTo>
                    <a:lnTo>
                      <a:pt x="36" y="12"/>
                    </a:lnTo>
                    <a:lnTo>
                      <a:pt x="39" y="13"/>
                    </a:lnTo>
                    <a:lnTo>
                      <a:pt x="41" y="20"/>
                    </a:lnTo>
                    <a:lnTo>
                      <a:pt x="43" y="21"/>
                    </a:lnTo>
                    <a:lnTo>
                      <a:pt x="47" y="21"/>
                    </a:lnTo>
                    <a:lnTo>
                      <a:pt x="49" y="18"/>
                    </a:lnTo>
                    <a:lnTo>
                      <a:pt x="47" y="18"/>
                    </a:lnTo>
                    <a:lnTo>
                      <a:pt x="49" y="18"/>
                    </a:lnTo>
                    <a:lnTo>
                      <a:pt x="49" y="21"/>
                    </a:lnTo>
                    <a:lnTo>
                      <a:pt x="44" y="23"/>
                    </a:lnTo>
                    <a:lnTo>
                      <a:pt x="39" y="24"/>
                    </a:lnTo>
                    <a:lnTo>
                      <a:pt x="38" y="23"/>
                    </a:lnTo>
                    <a:lnTo>
                      <a:pt x="31" y="24"/>
                    </a:lnTo>
                    <a:lnTo>
                      <a:pt x="30" y="21"/>
                    </a:lnTo>
                    <a:lnTo>
                      <a:pt x="28" y="20"/>
                    </a:lnTo>
                    <a:lnTo>
                      <a:pt x="28" y="16"/>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0" name="Freeform 57"/>
              <p:cNvSpPr>
                <a:spLocks/>
              </p:cNvSpPr>
              <p:nvPr/>
            </p:nvSpPr>
            <p:spPr bwMode="auto">
              <a:xfrm>
                <a:off x="1554" y="1179"/>
                <a:ext cx="11" cy="12"/>
              </a:xfrm>
              <a:custGeom>
                <a:avLst/>
                <a:gdLst>
                  <a:gd name="T0" fmla="*/ 0 w 11"/>
                  <a:gd name="T1" fmla="*/ 12 h 12"/>
                  <a:gd name="T2" fmla="*/ 8 w 11"/>
                  <a:gd name="T3" fmla="*/ 10 h 12"/>
                  <a:gd name="T4" fmla="*/ 11 w 11"/>
                  <a:gd name="T5" fmla="*/ 5 h 12"/>
                  <a:gd name="T6" fmla="*/ 9 w 11"/>
                  <a:gd name="T7" fmla="*/ 4 h 12"/>
                  <a:gd name="T8" fmla="*/ 9 w 11"/>
                  <a:gd name="T9" fmla="*/ 0 h 12"/>
                  <a:gd name="T10" fmla="*/ 5 w 11"/>
                  <a:gd name="T11" fmla="*/ 0 h 12"/>
                  <a:gd name="T12" fmla="*/ 0 w 11"/>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0" y="12"/>
                    </a:moveTo>
                    <a:lnTo>
                      <a:pt x="8" y="10"/>
                    </a:lnTo>
                    <a:lnTo>
                      <a:pt x="11" y="5"/>
                    </a:lnTo>
                    <a:lnTo>
                      <a:pt x="9" y="4"/>
                    </a:lnTo>
                    <a:lnTo>
                      <a:pt x="9" y="0"/>
                    </a:lnTo>
                    <a:lnTo>
                      <a:pt x="5"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1" name="Freeform 58"/>
              <p:cNvSpPr>
                <a:spLocks/>
              </p:cNvSpPr>
              <p:nvPr/>
            </p:nvSpPr>
            <p:spPr bwMode="auto">
              <a:xfrm>
                <a:off x="1525" y="1179"/>
                <a:ext cx="34" cy="18"/>
              </a:xfrm>
              <a:custGeom>
                <a:avLst/>
                <a:gdLst>
                  <a:gd name="T0" fmla="*/ 2 w 34"/>
                  <a:gd name="T1" fmla="*/ 18 h 18"/>
                  <a:gd name="T2" fmla="*/ 11 w 34"/>
                  <a:gd name="T3" fmla="*/ 15 h 18"/>
                  <a:gd name="T4" fmla="*/ 14 w 34"/>
                  <a:gd name="T5" fmla="*/ 13 h 18"/>
                  <a:gd name="T6" fmla="*/ 21 w 34"/>
                  <a:gd name="T7" fmla="*/ 13 h 18"/>
                  <a:gd name="T8" fmla="*/ 29 w 34"/>
                  <a:gd name="T9" fmla="*/ 12 h 18"/>
                  <a:gd name="T10" fmla="*/ 34 w 34"/>
                  <a:gd name="T11" fmla="*/ 0 h 18"/>
                  <a:gd name="T12" fmla="*/ 10 w 34"/>
                  <a:gd name="T13" fmla="*/ 0 h 18"/>
                  <a:gd name="T14" fmla="*/ 5 w 34"/>
                  <a:gd name="T15" fmla="*/ 13 h 18"/>
                  <a:gd name="T16" fmla="*/ 5 w 34"/>
                  <a:gd name="T17" fmla="*/ 13 h 18"/>
                  <a:gd name="T18" fmla="*/ 0 w 34"/>
                  <a:gd name="T19" fmla="*/ 16 h 18"/>
                  <a:gd name="T20" fmla="*/ 2 w 34"/>
                  <a:gd name="T21"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18">
                    <a:moveTo>
                      <a:pt x="2" y="18"/>
                    </a:moveTo>
                    <a:lnTo>
                      <a:pt x="11" y="15"/>
                    </a:lnTo>
                    <a:lnTo>
                      <a:pt x="14" y="13"/>
                    </a:lnTo>
                    <a:lnTo>
                      <a:pt x="21" y="13"/>
                    </a:lnTo>
                    <a:lnTo>
                      <a:pt x="29" y="12"/>
                    </a:lnTo>
                    <a:lnTo>
                      <a:pt x="34" y="0"/>
                    </a:lnTo>
                    <a:lnTo>
                      <a:pt x="10" y="0"/>
                    </a:lnTo>
                    <a:lnTo>
                      <a:pt x="5" y="13"/>
                    </a:lnTo>
                    <a:lnTo>
                      <a:pt x="5" y="13"/>
                    </a:lnTo>
                    <a:lnTo>
                      <a:pt x="0" y="16"/>
                    </a:lnTo>
                    <a:lnTo>
                      <a:pt x="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2" name="Freeform 59"/>
              <p:cNvSpPr>
                <a:spLocks/>
              </p:cNvSpPr>
              <p:nvPr/>
            </p:nvSpPr>
            <p:spPr bwMode="auto">
              <a:xfrm>
                <a:off x="1466" y="1232"/>
                <a:ext cx="4" cy="4"/>
              </a:xfrm>
              <a:custGeom>
                <a:avLst/>
                <a:gdLst>
                  <a:gd name="T0" fmla="*/ 0 w 4"/>
                  <a:gd name="T1" fmla="*/ 4 h 4"/>
                  <a:gd name="T2" fmla="*/ 0 w 4"/>
                  <a:gd name="T3" fmla="*/ 0 h 4"/>
                  <a:gd name="T4" fmla="*/ 2 w 4"/>
                  <a:gd name="T5" fmla="*/ 0 h 4"/>
                  <a:gd name="T6" fmla="*/ 4 w 4"/>
                  <a:gd name="T7" fmla="*/ 2 h 4"/>
                  <a:gd name="T8" fmla="*/ 0 w 4"/>
                  <a:gd name="T9" fmla="*/ 4 h 4"/>
                </a:gdLst>
                <a:ahLst/>
                <a:cxnLst>
                  <a:cxn ang="0">
                    <a:pos x="T0" y="T1"/>
                  </a:cxn>
                  <a:cxn ang="0">
                    <a:pos x="T2" y="T3"/>
                  </a:cxn>
                  <a:cxn ang="0">
                    <a:pos x="T4" y="T5"/>
                  </a:cxn>
                  <a:cxn ang="0">
                    <a:pos x="T6" y="T7"/>
                  </a:cxn>
                  <a:cxn ang="0">
                    <a:pos x="T8" y="T9"/>
                  </a:cxn>
                </a:cxnLst>
                <a:rect l="0" t="0" r="r" b="b"/>
                <a:pathLst>
                  <a:path w="4" h="4">
                    <a:moveTo>
                      <a:pt x="0" y="4"/>
                    </a:moveTo>
                    <a:lnTo>
                      <a:pt x="0" y="0"/>
                    </a:lnTo>
                    <a:lnTo>
                      <a:pt x="2" y="0"/>
                    </a:lnTo>
                    <a:lnTo>
                      <a:pt x="4" y="2"/>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3" name="Freeform 60"/>
              <p:cNvSpPr>
                <a:spLocks/>
              </p:cNvSpPr>
              <p:nvPr/>
            </p:nvSpPr>
            <p:spPr bwMode="auto">
              <a:xfrm>
                <a:off x="1384" y="1203"/>
                <a:ext cx="76" cy="60"/>
              </a:xfrm>
              <a:custGeom>
                <a:avLst/>
                <a:gdLst>
                  <a:gd name="T0" fmla="*/ 1 w 76"/>
                  <a:gd name="T1" fmla="*/ 39 h 60"/>
                  <a:gd name="T2" fmla="*/ 5 w 76"/>
                  <a:gd name="T3" fmla="*/ 39 h 60"/>
                  <a:gd name="T4" fmla="*/ 13 w 76"/>
                  <a:gd name="T5" fmla="*/ 28 h 60"/>
                  <a:gd name="T6" fmla="*/ 14 w 76"/>
                  <a:gd name="T7" fmla="*/ 29 h 60"/>
                  <a:gd name="T8" fmla="*/ 14 w 76"/>
                  <a:gd name="T9" fmla="*/ 31 h 60"/>
                  <a:gd name="T10" fmla="*/ 16 w 76"/>
                  <a:gd name="T11" fmla="*/ 29 h 60"/>
                  <a:gd name="T12" fmla="*/ 16 w 76"/>
                  <a:gd name="T13" fmla="*/ 28 h 60"/>
                  <a:gd name="T14" fmla="*/ 19 w 76"/>
                  <a:gd name="T15" fmla="*/ 25 h 60"/>
                  <a:gd name="T16" fmla="*/ 24 w 76"/>
                  <a:gd name="T17" fmla="*/ 21 h 60"/>
                  <a:gd name="T18" fmla="*/ 24 w 76"/>
                  <a:gd name="T19" fmla="*/ 23 h 60"/>
                  <a:gd name="T20" fmla="*/ 27 w 76"/>
                  <a:gd name="T21" fmla="*/ 21 h 60"/>
                  <a:gd name="T22" fmla="*/ 33 w 76"/>
                  <a:gd name="T23" fmla="*/ 18 h 60"/>
                  <a:gd name="T24" fmla="*/ 41 w 76"/>
                  <a:gd name="T25" fmla="*/ 5 h 60"/>
                  <a:gd name="T26" fmla="*/ 41 w 76"/>
                  <a:gd name="T27" fmla="*/ 0 h 60"/>
                  <a:gd name="T28" fmla="*/ 43 w 76"/>
                  <a:gd name="T29" fmla="*/ 0 h 60"/>
                  <a:gd name="T30" fmla="*/ 38 w 76"/>
                  <a:gd name="T31" fmla="*/ 17 h 60"/>
                  <a:gd name="T32" fmla="*/ 52 w 76"/>
                  <a:gd name="T33" fmla="*/ 17 h 60"/>
                  <a:gd name="T34" fmla="*/ 49 w 76"/>
                  <a:gd name="T35" fmla="*/ 25 h 60"/>
                  <a:gd name="T36" fmla="*/ 57 w 76"/>
                  <a:gd name="T37" fmla="*/ 20 h 60"/>
                  <a:gd name="T38" fmla="*/ 59 w 76"/>
                  <a:gd name="T39" fmla="*/ 21 h 60"/>
                  <a:gd name="T40" fmla="*/ 62 w 76"/>
                  <a:gd name="T41" fmla="*/ 18 h 60"/>
                  <a:gd name="T42" fmla="*/ 65 w 76"/>
                  <a:gd name="T43" fmla="*/ 20 h 60"/>
                  <a:gd name="T44" fmla="*/ 67 w 76"/>
                  <a:gd name="T45" fmla="*/ 20 h 60"/>
                  <a:gd name="T46" fmla="*/ 67 w 76"/>
                  <a:gd name="T47" fmla="*/ 18 h 60"/>
                  <a:gd name="T48" fmla="*/ 71 w 76"/>
                  <a:gd name="T49" fmla="*/ 17 h 60"/>
                  <a:gd name="T50" fmla="*/ 76 w 76"/>
                  <a:gd name="T51" fmla="*/ 18 h 60"/>
                  <a:gd name="T52" fmla="*/ 76 w 76"/>
                  <a:gd name="T53" fmla="*/ 23 h 60"/>
                  <a:gd name="T54" fmla="*/ 73 w 76"/>
                  <a:gd name="T55" fmla="*/ 26 h 60"/>
                  <a:gd name="T56" fmla="*/ 68 w 76"/>
                  <a:gd name="T57" fmla="*/ 21 h 60"/>
                  <a:gd name="T58" fmla="*/ 65 w 76"/>
                  <a:gd name="T59" fmla="*/ 26 h 60"/>
                  <a:gd name="T60" fmla="*/ 57 w 76"/>
                  <a:gd name="T61" fmla="*/ 33 h 60"/>
                  <a:gd name="T62" fmla="*/ 55 w 76"/>
                  <a:gd name="T63" fmla="*/ 31 h 60"/>
                  <a:gd name="T64" fmla="*/ 49 w 76"/>
                  <a:gd name="T65" fmla="*/ 39 h 60"/>
                  <a:gd name="T66" fmla="*/ 44 w 76"/>
                  <a:gd name="T67" fmla="*/ 36 h 60"/>
                  <a:gd name="T68" fmla="*/ 41 w 76"/>
                  <a:gd name="T69" fmla="*/ 42 h 60"/>
                  <a:gd name="T70" fmla="*/ 30 w 76"/>
                  <a:gd name="T71" fmla="*/ 52 h 60"/>
                  <a:gd name="T72" fmla="*/ 32 w 76"/>
                  <a:gd name="T73" fmla="*/ 54 h 60"/>
                  <a:gd name="T74" fmla="*/ 30 w 76"/>
                  <a:gd name="T75" fmla="*/ 55 h 60"/>
                  <a:gd name="T76" fmla="*/ 27 w 76"/>
                  <a:gd name="T77" fmla="*/ 57 h 60"/>
                  <a:gd name="T78" fmla="*/ 20 w 76"/>
                  <a:gd name="T79" fmla="*/ 57 h 60"/>
                  <a:gd name="T80" fmla="*/ 19 w 76"/>
                  <a:gd name="T81" fmla="*/ 58 h 60"/>
                  <a:gd name="T82" fmla="*/ 14 w 76"/>
                  <a:gd name="T83" fmla="*/ 60 h 60"/>
                  <a:gd name="T84" fmla="*/ 13 w 76"/>
                  <a:gd name="T85" fmla="*/ 58 h 60"/>
                  <a:gd name="T86" fmla="*/ 9 w 76"/>
                  <a:gd name="T87" fmla="*/ 60 h 60"/>
                  <a:gd name="T88" fmla="*/ 6 w 76"/>
                  <a:gd name="T89" fmla="*/ 58 h 60"/>
                  <a:gd name="T90" fmla="*/ 5 w 76"/>
                  <a:gd name="T91" fmla="*/ 57 h 60"/>
                  <a:gd name="T92" fmla="*/ 6 w 76"/>
                  <a:gd name="T93" fmla="*/ 54 h 60"/>
                  <a:gd name="T94" fmla="*/ 1 w 76"/>
                  <a:gd name="T95" fmla="*/ 52 h 60"/>
                  <a:gd name="T96" fmla="*/ 0 w 76"/>
                  <a:gd name="T97" fmla="*/ 44 h 60"/>
                  <a:gd name="T98" fmla="*/ 1 w 76"/>
                  <a:gd name="T99" fmla="*/ 3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 h="60">
                    <a:moveTo>
                      <a:pt x="1" y="39"/>
                    </a:moveTo>
                    <a:lnTo>
                      <a:pt x="5" y="39"/>
                    </a:lnTo>
                    <a:lnTo>
                      <a:pt x="13" y="28"/>
                    </a:lnTo>
                    <a:lnTo>
                      <a:pt x="14" y="29"/>
                    </a:lnTo>
                    <a:lnTo>
                      <a:pt x="14" y="31"/>
                    </a:lnTo>
                    <a:lnTo>
                      <a:pt x="16" y="29"/>
                    </a:lnTo>
                    <a:lnTo>
                      <a:pt x="16" y="28"/>
                    </a:lnTo>
                    <a:lnTo>
                      <a:pt x="19" y="25"/>
                    </a:lnTo>
                    <a:lnTo>
                      <a:pt x="24" y="21"/>
                    </a:lnTo>
                    <a:lnTo>
                      <a:pt x="24" y="23"/>
                    </a:lnTo>
                    <a:lnTo>
                      <a:pt x="27" y="21"/>
                    </a:lnTo>
                    <a:lnTo>
                      <a:pt x="33" y="18"/>
                    </a:lnTo>
                    <a:lnTo>
                      <a:pt x="41" y="5"/>
                    </a:lnTo>
                    <a:lnTo>
                      <a:pt x="41" y="0"/>
                    </a:lnTo>
                    <a:lnTo>
                      <a:pt x="43" y="0"/>
                    </a:lnTo>
                    <a:lnTo>
                      <a:pt x="38" y="17"/>
                    </a:lnTo>
                    <a:lnTo>
                      <a:pt x="52" y="17"/>
                    </a:lnTo>
                    <a:lnTo>
                      <a:pt x="49" y="25"/>
                    </a:lnTo>
                    <a:lnTo>
                      <a:pt x="57" y="20"/>
                    </a:lnTo>
                    <a:lnTo>
                      <a:pt x="59" y="21"/>
                    </a:lnTo>
                    <a:lnTo>
                      <a:pt x="62" y="18"/>
                    </a:lnTo>
                    <a:lnTo>
                      <a:pt x="65" y="20"/>
                    </a:lnTo>
                    <a:lnTo>
                      <a:pt x="67" y="20"/>
                    </a:lnTo>
                    <a:lnTo>
                      <a:pt x="67" y="18"/>
                    </a:lnTo>
                    <a:lnTo>
                      <a:pt x="71" y="17"/>
                    </a:lnTo>
                    <a:lnTo>
                      <a:pt x="76" y="18"/>
                    </a:lnTo>
                    <a:lnTo>
                      <a:pt x="76" y="23"/>
                    </a:lnTo>
                    <a:lnTo>
                      <a:pt x="73" y="26"/>
                    </a:lnTo>
                    <a:lnTo>
                      <a:pt x="68" y="21"/>
                    </a:lnTo>
                    <a:lnTo>
                      <a:pt x="65" y="26"/>
                    </a:lnTo>
                    <a:lnTo>
                      <a:pt x="57" y="33"/>
                    </a:lnTo>
                    <a:lnTo>
                      <a:pt x="55" y="31"/>
                    </a:lnTo>
                    <a:lnTo>
                      <a:pt x="49" y="39"/>
                    </a:lnTo>
                    <a:lnTo>
                      <a:pt x="44" y="36"/>
                    </a:lnTo>
                    <a:lnTo>
                      <a:pt x="41" y="42"/>
                    </a:lnTo>
                    <a:lnTo>
                      <a:pt x="30" y="52"/>
                    </a:lnTo>
                    <a:lnTo>
                      <a:pt x="32" y="54"/>
                    </a:lnTo>
                    <a:lnTo>
                      <a:pt x="30" y="55"/>
                    </a:lnTo>
                    <a:lnTo>
                      <a:pt x="27" y="57"/>
                    </a:lnTo>
                    <a:lnTo>
                      <a:pt x="20" y="57"/>
                    </a:lnTo>
                    <a:lnTo>
                      <a:pt x="19" y="58"/>
                    </a:lnTo>
                    <a:lnTo>
                      <a:pt x="14" y="60"/>
                    </a:lnTo>
                    <a:lnTo>
                      <a:pt x="13" y="58"/>
                    </a:lnTo>
                    <a:lnTo>
                      <a:pt x="9" y="60"/>
                    </a:lnTo>
                    <a:lnTo>
                      <a:pt x="6" y="58"/>
                    </a:lnTo>
                    <a:lnTo>
                      <a:pt x="5" y="57"/>
                    </a:lnTo>
                    <a:lnTo>
                      <a:pt x="6" y="54"/>
                    </a:lnTo>
                    <a:lnTo>
                      <a:pt x="1" y="52"/>
                    </a:lnTo>
                    <a:lnTo>
                      <a:pt x="0" y="44"/>
                    </a:lnTo>
                    <a:lnTo>
                      <a:pt x="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4" name="Freeform 61"/>
              <p:cNvSpPr>
                <a:spLocks/>
              </p:cNvSpPr>
              <p:nvPr/>
            </p:nvSpPr>
            <p:spPr bwMode="auto">
              <a:xfrm>
                <a:off x="1358" y="1179"/>
                <a:ext cx="78" cy="63"/>
              </a:xfrm>
              <a:custGeom>
                <a:avLst/>
                <a:gdLst>
                  <a:gd name="T0" fmla="*/ 0 w 78"/>
                  <a:gd name="T1" fmla="*/ 50 h 63"/>
                  <a:gd name="T2" fmla="*/ 0 w 78"/>
                  <a:gd name="T3" fmla="*/ 50 h 63"/>
                  <a:gd name="T4" fmla="*/ 8 w 78"/>
                  <a:gd name="T5" fmla="*/ 28 h 63"/>
                  <a:gd name="T6" fmla="*/ 16 w 78"/>
                  <a:gd name="T7" fmla="*/ 5 h 63"/>
                  <a:gd name="T8" fmla="*/ 35 w 78"/>
                  <a:gd name="T9" fmla="*/ 5 h 63"/>
                  <a:gd name="T10" fmla="*/ 48 w 78"/>
                  <a:gd name="T11" fmla="*/ 10 h 63"/>
                  <a:gd name="T12" fmla="*/ 58 w 78"/>
                  <a:gd name="T13" fmla="*/ 8 h 63"/>
                  <a:gd name="T14" fmla="*/ 67 w 78"/>
                  <a:gd name="T15" fmla="*/ 4 h 63"/>
                  <a:gd name="T16" fmla="*/ 78 w 78"/>
                  <a:gd name="T17" fmla="*/ 0 h 63"/>
                  <a:gd name="T18" fmla="*/ 69 w 78"/>
                  <a:gd name="T19" fmla="*/ 24 h 63"/>
                  <a:gd name="T20" fmla="*/ 67 w 78"/>
                  <a:gd name="T21" fmla="*/ 24 h 63"/>
                  <a:gd name="T22" fmla="*/ 67 w 78"/>
                  <a:gd name="T23" fmla="*/ 29 h 63"/>
                  <a:gd name="T24" fmla="*/ 59 w 78"/>
                  <a:gd name="T25" fmla="*/ 42 h 63"/>
                  <a:gd name="T26" fmla="*/ 53 w 78"/>
                  <a:gd name="T27" fmla="*/ 45 h 63"/>
                  <a:gd name="T28" fmla="*/ 50 w 78"/>
                  <a:gd name="T29" fmla="*/ 47 h 63"/>
                  <a:gd name="T30" fmla="*/ 50 w 78"/>
                  <a:gd name="T31" fmla="*/ 45 h 63"/>
                  <a:gd name="T32" fmla="*/ 45 w 78"/>
                  <a:gd name="T33" fmla="*/ 49 h 63"/>
                  <a:gd name="T34" fmla="*/ 42 w 78"/>
                  <a:gd name="T35" fmla="*/ 52 h 63"/>
                  <a:gd name="T36" fmla="*/ 42 w 78"/>
                  <a:gd name="T37" fmla="*/ 53 h 63"/>
                  <a:gd name="T38" fmla="*/ 40 w 78"/>
                  <a:gd name="T39" fmla="*/ 55 h 63"/>
                  <a:gd name="T40" fmla="*/ 40 w 78"/>
                  <a:gd name="T41" fmla="*/ 53 h 63"/>
                  <a:gd name="T42" fmla="*/ 39 w 78"/>
                  <a:gd name="T43" fmla="*/ 52 h 63"/>
                  <a:gd name="T44" fmla="*/ 31 w 78"/>
                  <a:gd name="T45" fmla="*/ 63 h 63"/>
                  <a:gd name="T46" fmla="*/ 27 w 78"/>
                  <a:gd name="T47" fmla="*/ 63 h 63"/>
                  <a:gd name="T48" fmla="*/ 24 w 78"/>
                  <a:gd name="T49" fmla="*/ 60 h 63"/>
                  <a:gd name="T50" fmla="*/ 24 w 78"/>
                  <a:gd name="T51" fmla="*/ 57 h 63"/>
                  <a:gd name="T52" fmla="*/ 21 w 78"/>
                  <a:gd name="T53" fmla="*/ 60 h 63"/>
                  <a:gd name="T54" fmla="*/ 18 w 78"/>
                  <a:gd name="T55" fmla="*/ 60 h 63"/>
                  <a:gd name="T56" fmla="*/ 16 w 78"/>
                  <a:gd name="T57" fmla="*/ 58 h 63"/>
                  <a:gd name="T58" fmla="*/ 13 w 78"/>
                  <a:gd name="T59" fmla="*/ 60 h 63"/>
                  <a:gd name="T60" fmla="*/ 12 w 78"/>
                  <a:gd name="T61" fmla="*/ 58 h 63"/>
                  <a:gd name="T62" fmla="*/ 12 w 78"/>
                  <a:gd name="T63" fmla="*/ 57 h 63"/>
                  <a:gd name="T64" fmla="*/ 7 w 78"/>
                  <a:gd name="T65" fmla="*/ 57 h 63"/>
                  <a:gd name="T66" fmla="*/ 5 w 78"/>
                  <a:gd name="T67" fmla="*/ 50 h 63"/>
                  <a:gd name="T68" fmla="*/ 0 w 78"/>
                  <a:gd name="T69" fmla="*/ 5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8" h="63">
                    <a:moveTo>
                      <a:pt x="0" y="50"/>
                    </a:moveTo>
                    <a:lnTo>
                      <a:pt x="0" y="50"/>
                    </a:lnTo>
                    <a:lnTo>
                      <a:pt x="8" y="28"/>
                    </a:lnTo>
                    <a:lnTo>
                      <a:pt x="16" y="5"/>
                    </a:lnTo>
                    <a:lnTo>
                      <a:pt x="35" y="5"/>
                    </a:lnTo>
                    <a:lnTo>
                      <a:pt x="48" y="10"/>
                    </a:lnTo>
                    <a:lnTo>
                      <a:pt x="58" y="8"/>
                    </a:lnTo>
                    <a:lnTo>
                      <a:pt x="67" y="4"/>
                    </a:lnTo>
                    <a:lnTo>
                      <a:pt x="78" y="0"/>
                    </a:lnTo>
                    <a:lnTo>
                      <a:pt x="69" y="24"/>
                    </a:lnTo>
                    <a:lnTo>
                      <a:pt x="67" y="24"/>
                    </a:lnTo>
                    <a:lnTo>
                      <a:pt x="67" y="29"/>
                    </a:lnTo>
                    <a:lnTo>
                      <a:pt x="59" y="42"/>
                    </a:lnTo>
                    <a:lnTo>
                      <a:pt x="53" y="45"/>
                    </a:lnTo>
                    <a:lnTo>
                      <a:pt x="50" y="47"/>
                    </a:lnTo>
                    <a:lnTo>
                      <a:pt x="50" y="45"/>
                    </a:lnTo>
                    <a:lnTo>
                      <a:pt x="45" y="49"/>
                    </a:lnTo>
                    <a:lnTo>
                      <a:pt x="42" y="52"/>
                    </a:lnTo>
                    <a:lnTo>
                      <a:pt x="42" y="53"/>
                    </a:lnTo>
                    <a:lnTo>
                      <a:pt x="40" y="55"/>
                    </a:lnTo>
                    <a:lnTo>
                      <a:pt x="40" y="53"/>
                    </a:lnTo>
                    <a:lnTo>
                      <a:pt x="39" y="52"/>
                    </a:lnTo>
                    <a:lnTo>
                      <a:pt x="31" y="63"/>
                    </a:lnTo>
                    <a:lnTo>
                      <a:pt x="27" y="63"/>
                    </a:lnTo>
                    <a:lnTo>
                      <a:pt x="24" y="60"/>
                    </a:lnTo>
                    <a:lnTo>
                      <a:pt x="24" y="57"/>
                    </a:lnTo>
                    <a:lnTo>
                      <a:pt x="21" y="60"/>
                    </a:lnTo>
                    <a:lnTo>
                      <a:pt x="18" y="60"/>
                    </a:lnTo>
                    <a:lnTo>
                      <a:pt x="16" y="58"/>
                    </a:lnTo>
                    <a:lnTo>
                      <a:pt x="13" y="60"/>
                    </a:lnTo>
                    <a:lnTo>
                      <a:pt x="12" y="58"/>
                    </a:lnTo>
                    <a:lnTo>
                      <a:pt x="12" y="57"/>
                    </a:lnTo>
                    <a:lnTo>
                      <a:pt x="7" y="57"/>
                    </a:lnTo>
                    <a:lnTo>
                      <a:pt x="5" y="50"/>
                    </a:lnTo>
                    <a:lnTo>
                      <a:pt x="0"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5" name="Freeform 62"/>
              <p:cNvSpPr>
                <a:spLocks/>
              </p:cNvSpPr>
              <p:nvPr/>
            </p:nvSpPr>
            <p:spPr bwMode="auto">
              <a:xfrm>
                <a:off x="1331" y="1084"/>
                <a:ext cx="83" cy="42"/>
              </a:xfrm>
              <a:custGeom>
                <a:avLst/>
                <a:gdLst>
                  <a:gd name="T0" fmla="*/ 0 w 83"/>
                  <a:gd name="T1" fmla="*/ 17 h 42"/>
                  <a:gd name="T2" fmla="*/ 16 w 83"/>
                  <a:gd name="T3" fmla="*/ 12 h 42"/>
                  <a:gd name="T4" fmla="*/ 32 w 83"/>
                  <a:gd name="T5" fmla="*/ 2 h 42"/>
                  <a:gd name="T6" fmla="*/ 42 w 83"/>
                  <a:gd name="T7" fmla="*/ 0 h 42"/>
                  <a:gd name="T8" fmla="*/ 42 w 83"/>
                  <a:gd name="T9" fmla="*/ 2 h 42"/>
                  <a:gd name="T10" fmla="*/ 29 w 83"/>
                  <a:gd name="T11" fmla="*/ 10 h 42"/>
                  <a:gd name="T12" fmla="*/ 27 w 83"/>
                  <a:gd name="T13" fmla="*/ 13 h 42"/>
                  <a:gd name="T14" fmla="*/ 31 w 83"/>
                  <a:gd name="T15" fmla="*/ 12 h 42"/>
                  <a:gd name="T16" fmla="*/ 35 w 83"/>
                  <a:gd name="T17" fmla="*/ 12 h 42"/>
                  <a:gd name="T18" fmla="*/ 39 w 83"/>
                  <a:gd name="T19" fmla="*/ 13 h 42"/>
                  <a:gd name="T20" fmla="*/ 42 w 83"/>
                  <a:gd name="T21" fmla="*/ 18 h 42"/>
                  <a:gd name="T22" fmla="*/ 50 w 83"/>
                  <a:gd name="T23" fmla="*/ 18 h 42"/>
                  <a:gd name="T24" fmla="*/ 59 w 83"/>
                  <a:gd name="T25" fmla="*/ 15 h 42"/>
                  <a:gd name="T26" fmla="*/ 73 w 83"/>
                  <a:gd name="T27" fmla="*/ 13 h 42"/>
                  <a:gd name="T28" fmla="*/ 73 w 83"/>
                  <a:gd name="T29" fmla="*/ 17 h 42"/>
                  <a:gd name="T30" fmla="*/ 75 w 83"/>
                  <a:gd name="T31" fmla="*/ 18 h 42"/>
                  <a:gd name="T32" fmla="*/ 80 w 83"/>
                  <a:gd name="T33" fmla="*/ 18 h 42"/>
                  <a:gd name="T34" fmla="*/ 81 w 83"/>
                  <a:gd name="T35" fmla="*/ 18 h 42"/>
                  <a:gd name="T36" fmla="*/ 81 w 83"/>
                  <a:gd name="T37" fmla="*/ 23 h 42"/>
                  <a:gd name="T38" fmla="*/ 83 w 83"/>
                  <a:gd name="T39" fmla="*/ 26 h 42"/>
                  <a:gd name="T40" fmla="*/ 77 w 83"/>
                  <a:gd name="T41" fmla="*/ 28 h 42"/>
                  <a:gd name="T42" fmla="*/ 75 w 83"/>
                  <a:gd name="T43" fmla="*/ 26 h 42"/>
                  <a:gd name="T44" fmla="*/ 73 w 83"/>
                  <a:gd name="T45" fmla="*/ 28 h 42"/>
                  <a:gd name="T46" fmla="*/ 72 w 83"/>
                  <a:gd name="T47" fmla="*/ 28 h 42"/>
                  <a:gd name="T48" fmla="*/ 66 w 83"/>
                  <a:gd name="T49" fmla="*/ 25 h 42"/>
                  <a:gd name="T50" fmla="*/ 51 w 83"/>
                  <a:gd name="T51" fmla="*/ 28 h 42"/>
                  <a:gd name="T52" fmla="*/ 45 w 83"/>
                  <a:gd name="T53" fmla="*/ 33 h 42"/>
                  <a:gd name="T54" fmla="*/ 46 w 83"/>
                  <a:gd name="T55" fmla="*/ 28 h 42"/>
                  <a:gd name="T56" fmla="*/ 42 w 83"/>
                  <a:gd name="T57" fmla="*/ 31 h 42"/>
                  <a:gd name="T58" fmla="*/ 27 w 83"/>
                  <a:gd name="T59" fmla="*/ 42 h 42"/>
                  <a:gd name="T60" fmla="*/ 26 w 83"/>
                  <a:gd name="T61" fmla="*/ 41 h 42"/>
                  <a:gd name="T62" fmla="*/ 29 w 83"/>
                  <a:gd name="T63" fmla="*/ 36 h 42"/>
                  <a:gd name="T64" fmla="*/ 26 w 83"/>
                  <a:gd name="T65" fmla="*/ 37 h 42"/>
                  <a:gd name="T66" fmla="*/ 29 w 83"/>
                  <a:gd name="T67" fmla="*/ 31 h 42"/>
                  <a:gd name="T68" fmla="*/ 26 w 83"/>
                  <a:gd name="T69" fmla="*/ 29 h 42"/>
                  <a:gd name="T70" fmla="*/ 26 w 83"/>
                  <a:gd name="T71" fmla="*/ 28 h 42"/>
                  <a:gd name="T72" fmla="*/ 2 w 83"/>
                  <a:gd name="T73" fmla="*/ 20 h 42"/>
                  <a:gd name="T74" fmla="*/ 2 w 83"/>
                  <a:gd name="T75" fmla="*/ 17 h 42"/>
                  <a:gd name="T76" fmla="*/ 0 w 83"/>
                  <a:gd name="T77"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42">
                    <a:moveTo>
                      <a:pt x="0" y="17"/>
                    </a:moveTo>
                    <a:lnTo>
                      <a:pt x="16" y="12"/>
                    </a:lnTo>
                    <a:lnTo>
                      <a:pt x="32" y="2"/>
                    </a:lnTo>
                    <a:lnTo>
                      <a:pt x="42" y="0"/>
                    </a:lnTo>
                    <a:lnTo>
                      <a:pt x="42" y="2"/>
                    </a:lnTo>
                    <a:lnTo>
                      <a:pt x="29" y="10"/>
                    </a:lnTo>
                    <a:lnTo>
                      <a:pt x="27" y="13"/>
                    </a:lnTo>
                    <a:lnTo>
                      <a:pt x="31" y="12"/>
                    </a:lnTo>
                    <a:lnTo>
                      <a:pt x="35" y="12"/>
                    </a:lnTo>
                    <a:lnTo>
                      <a:pt x="39" y="13"/>
                    </a:lnTo>
                    <a:lnTo>
                      <a:pt x="42" y="18"/>
                    </a:lnTo>
                    <a:lnTo>
                      <a:pt x="50" y="18"/>
                    </a:lnTo>
                    <a:lnTo>
                      <a:pt x="59" y="15"/>
                    </a:lnTo>
                    <a:lnTo>
                      <a:pt x="73" y="13"/>
                    </a:lnTo>
                    <a:lnTo>
                      <a:pt x="73" y="17"/>
                    </a:lnTo>
                    <a:lnTo>
                      <a:pt x="75" y="18"/>
                    </a:lnTo>
                    <a:lnTo>
                      <a:pt x="80" y="18"/>
                    </a:lnTo>
                    <a:lnTo>
                      <a:pt x="81" y="18"/>
                    </a:lnTo>
                    <a:lnTo>
                      <a:pt x="81" y="23"/>
                    </a:lnTo>
                    <a:lnTo>
                      <a:pt x="83" y="26"/>
                    </a:lnTo>
                    <a:lnTo>
                      <a:pt x="77" y="28"/>
                    </a:lnTo>
                    <a:lnTo>
                      <a:pt x="75" y="26"/>
                    </a:lnTo>
                    <a:lnTo>
                      <a:pt x="73" y="28"/>
                    </a:lnTo>
                    <a:lnTo>
                      <a:pt x="72" y="28"/>
                    </a:lnTo>
                    <a:lnTo>
                      <a:pt x="66" y="25"/>
                    </a:lnTo>
                    <a:lnTo>
                      <a:pt x="51" y="28"/>
                    </a:lnTo>
                    <a:lnTo>
                      <a:pt x="45" y="33"/>
                    </a:lnTo>
                    <a:lnTo>
                      <a:pt x="46" y="28"/>
                    </a:lnTo>
                    <a:lnTo>
                      <a:pt x="42" y="31"/>
                    </a:lnTo>
                    <a:lnTo>
                      <a:pt x="27" y="42"/>
                    </a:lnTo>
                    <a:lnTo>
                      <a:pt x="26" y="41"/>
                    </a:lnTo>
                    <a:lnTo>
                      <a:pt x="29" y="36"/>
                    </a:lnTo>
                    <a:lnTo>
                      <a:pt x="26" y="37"/>
                    </a:lnTo>
                    <a:lnTo>
                      <a:pt x="29" y="31"/>
                    </a:lnTo>
                    <a:lnTo>
                      <a:pt x="26" y="29"/>
                    </a:lnTo>
                    <a:lnTo>
                      <a:pt x="26" y="28"/>
                    </a:lnTo>
                    <a:lnTo>
                      <a:pt x="2" y="20"/>
                    </a:lnTo>
                    <a:lnTo>
                      <a:pt x="2" y="17"/>
                    </a:lnTo>
                    <a:lnTo>
                      <a:pt x="0"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6" name="Freeform 63"/>
              <p:cNvSpPr>
                <a:spLocks/>
              </p:cNvSpPr>
              <p:nvPr/>
            </p:nvSpPr>
            <p:spPr bwMode="auto">
              <a:xfrm>
                <a:off x="1344" y="1115"/>
                <a:ext cx="73" cy="69"/>
              </a:xfrm>
              <a:custGeom>
                <a:avLst/>
                <a:gdLst>
                  <a:gd name="T0" fmla="*/ 72 w 73"/>
                  <a:gd name="T1" fmla="*/ 45 h 69"/>
                  <a:gd name="T2" fmla="*/ 72 w 73"/>
                  <a:gd name="T3" fmla="*/ 43 h 69"/>
                  <a:gd name="T4" fmla="*/ 73 w 73"/>
                  <a:gd name="T5" fmla="*/ 32 h 69"/>
                  <a:gd name="T6" fmla="*/ 72 w 73"/>
                  <a:gd name="T7" fmla="*/ 29 h 69"/>
                  <a:gd name="T8" fmla="*/ 65 w 73"/>
                  <a:gd name="T9" fmla="*/ 31 h 69"/>
                  <a:gd name="T10" fmla="*/ 59 w 73"/>
                  <a:gd name="T11" fmla="*/ 35 h 69"/>
                  <a:gd name="T12" fmla="*/ 56 w 73"/>
                  <a:gd name="T13" fmla="*/ 35 h 69"/>
                  <a:gd name="T14" fmla="*/ 56 w 73"/>
                  <a:gd name="T15" fmla="*/ 34 h 69"/>
                  <a:gd name="T16" fmla="*/ 59 w 73"/>
                  <a:gd name="T17" fmla="*/ 31 h 69"/>
                  <a:gd name="T18" fmla="*/ 64 w 73"/>
                  <a:gd name="T19" fmla="*/ 27 h 69"/>
                  <a:gd name="T20" fmla="*/ 68 w 73"/>
                  <a:gd name="T21" fmla="*/ 23 h 69"/>
                  <a:gd name="T22" fmla="*/ 72 w 73"/>
                  <a:gd name="T23" fmla="*/ 11 h 69"/>
                  <a:gd name="T24" fmla="*/ 73 w 73"/>
                  <a:gd name="T25" fmla="*/ 11 h 69"/>
                  <a:gd name="T26" fmla="*/ 72 w 73"/>
                  <a:gd name="T27" fmla="*/ 8 h 69"/>
                  <a:gd name="T28" fmla="*/ 64 w 73"/>
                  <a:gd name="T29" fmla="*/ 2 h 69"/>
                  <a:gd name="T30" fmla="*/ 54 w 73"/>
                  <a:gd name="T31" fmla="*/ 0 h 69"/>
                  <a:gd name="T32" fmla="*/ 53 w 73"/>
                  <a:gd name="T33" fmla="*/ 3 h 69"/>
                  <a:gd name="T34" fmla="*/ 53 w 73"/>
                  <a:gd name="T35" fmla="*/ 5 h 69"/>
                  <a:gd name="T36" fmla="*/ 46 w 73"/>
                  <a:gd name="T37" fmla="*/ 8 h 69"/>
                  <a:gd name="T38" fmla="*/ 43 w 73"/>
                  <a:gd name="T39" fmla="*/ 13 h 69"/>
                  <a:gd name="T40" fmla="*/ 40 w 73"/>
                  <a:gd name="T41" fmla="*/ 14 h 69"/>
                  <a:gd name="T42" fmla="*/ 41 w 73"/>
                  <a:gd name="T43" fmla="*/ 10 h 69"/>
                  <a:gd name="T44" fmla="*/ 33 w 73"/>
                  <a:gd name="T45" fmla="*/ 14 h 69"/>
                  <a:gd name="T46" fmla="*/ 30 w 73"/>
                  <a:gd name="T47" fmla="*/ 18 h 69"/>
                  <a:gd name="T48" fmla="*/ 27 w 73"/>
                  <a:gd name="T49" fmla="*/ 26 h 69"/>
                  <a:gd name="T50" fmla="*/ 24 w 73"/>
                  <a:gd name="T51" fmla="*/ 26 h 69"/>
                  <a:gd name="T52" fmla="*/ 19 w 73"/>
                  <a:gd name="T53" fmla="*/ 35 h 69"/>
                  <a:gd name="T54" fmla="*/ 19 w 73"/>
                  <a:gd name="T55" fmla="*/ 43 h 69"/>
                  <a:gd name="T56" fmla="*/ 19 w 73"/>
                  <a:gd name="T57" fmla="*/ 45 h 69"/>
                  <a:gd name="T58" fmla="*/ 16 w 73"/>
                  <a:gd name="T59" fmla="*/ 53 h 69"/>
                  <a:gd name="T60" fmla="*/ 5 w 73"/>
                  <a:gd name="T61" fmla="*/ 66 h 69"/>
                  <a:gd name="T62" fmla="*/ 0 w 73"/>
                  <a:gd name="T63" fmla="*/ 69 h 69"/>
                  <a:gd name="T64" fmla="*/ 30 w 73"/>
                  <a:gd name="T65" fmla="*/ 69 h 69"/>
                  <a:gd name="T66" fmla="*/ 30 w 73"/>
                  <a:gd name="T67" fmla="*/ 69 h 69"/>
                  <a:gd name="T68" fmla="*/ 49 w 73"/>
                  <a:gd name="T69" fmla="*/ 69 h 69"/>
                  <a:gd name="T70" fmla="*/ 56 w 73"/>
                  <a:gd name="T71" fmla="*/ 64 h 69"/>
                  <a:gd name="T72" fmla="*/ 57 w 73"/>
                  <a:gd name="T73" fmla="*/ 61 h 69"/>
                  <a:gd name="T74" fmla="*/ 60 w 73"/>
                  <a:gd name="T75" fmla="*/ 58 h 69"/>
                  <a:gd name="T76" fmla="*/ 62 w 73"/>
                  <a:gd name="T77" fmla="*/ 55 h 69"/>
                  <a:gd name="T78" fmla="*/ 67 w 73"/>
                  <a:gd name="T79" fmla="*/ 53 h 69"/>
                  <a:gd name="T80" fmla="*/ 72 w 73"/>
                  <a:gd name="T81" fmla="*/ 4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3" h="69">
                    <a:moveTo>
                      <a:pt x="72" y="45"/>
                    </a:moveTo>
                    <a:lnTo>
                      <a:pt x="72" y="43"/>
                    </a:lnTo>
                    <a:lnTo>
                      <a:pt x="73" y="32"/>
                    </a:lnTo>
                    <a:lnTo>
                      <a:pt x="72" y="29"/>
                    </a:lnTo>
                    <a:lnTo>
                      <a:pt x="65" y="31"/>
                    </a:lnTo>
                    <a:lnTo>
                      <a:pt x="59" y="35"/>
                    </a:lnTo>
                    <a:lnTo>
                      <a:pt x="56" y="35"/>
                    </a:lnTo>
                    <a:lnTo>
                      <a:pt x="56" y="34"/>
                    </a:lnTo>
                    <a:lnTo>
                      <a:pt x="59" y="31"/>
                    </a:lnTo>
                    <a:lnTo>
                      <a:pt x="64" y="27"/>
                    </a:lnTo>
                    <a:lnTo>
                      <a:pt x="68" y="23"/>
                    </a:lnTo>
                    <a:lnTo>
                      <a:pt x="72" y="11"/>
                    </a:lnTo>
                    <a:lnTo>
                      <a:pt x="73" y="11"/>
                    </a:lnTo>
                    <a:lnTo>
                      <a:pt x="72" y="8"/>
                    </a:lnTo>
                    <a:lnTo>
                      <a:pt x="64" y="2"/>
                    </a:lnTo>
                    <a:lnTo>
                      <a:pt x="54" y="0"/>
                    </a:lnTo>
                    <a:lnTo>
                      <a:pt x="53" y="3"/>
                    </a:lnTo>
                    <a:lnTo>
                      <a:pt x="53" y="5"/>
                    </a:lnTo>
                    <a:lnTo>
                      <a:pt x="46" y="8"/>
                    </a:lnTo>
                    <a:lnTo>
                      <a:pt x="43" y="13"/>
                    </a:lnTo>
                    <a:lnTo>
                      <a:pt x="40" y="14"/>
                    </a:lnTo>
                    <a:lnTo>
                      <a:pt x="41" y="10"/>
                    </a:lnTo>
                    <a:lnTo>
                      <a:pt x="33" y="14"/>
                    </a:lnTo>
                    <a:lnTo>
                      <a:pt x="30" y="18"/>
                    </a:lnTo>
                    <a:lnTo>
                      <a:pt x="27" y="26"/>
                    </a:lnTo>
                    <a:lnTo>
                      <a:pt x="24" y="26"/>
                    </a:lnTo>
                    <a:lnTo>
                      <a:pt x="19" y="35"/>
                    </a:lnTo>
                    <a:lnTo>
                      <a:pt x="19" y="43"/>
                    </a:lnTo>
                    <a:lnTo>
                      <a:pt x="19" y="45"/>
                    </a:lnTo>
                    <a:lnTo>
                      <a:pt x="16" y="53"/>
                    </a:lnTo>
                    <a:lnTo>
                      <a:pt x="5" y="66"/>
                    </a:lnTo>
                    <a:lnTo>
                      <a:pt x="0" y="69"/>
                    </a:lnTo>
                    <a:lnTo>
                      <a:pt x="30" y="69"/>
                    </a:lnTo>
                    <a:lnTo>
                      <a:pt x="30" y="69"/>
                    </a:lnTo>
                    <a:lnTo>
                      <a:pt x="49" y="69"/>
                    </a:lnTo>
                    <a:lnTo>
                      <a:pt x="56" y="64"/>
                    </a:lnTo>
                    <a:lnTo>
                      <a:pt x="57" y="61"/>
                    </a:lnTo>
                    <a:lnTo>
                      <a:pt x="60" y="58"/>
                    </a:lnTo>
                    <a:lnTo>
                      <a:pt x="62" y="55"/>
                    </a:lnTo>
                    <a:lnTo>
                      <a:pt x="67" y="53"/>
                    </a:lnTo>
                    <a:lnTo>
                      <a:pt x="72"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7" name="Freeform 64"/>
              <p:cNvSpPr>
                <a:spLocks/>
              </p:cNvSpPr>
              <p:nvPr/>
            </p:nvSpPr>
            <p:spPr bwMode="auto">
              <a:xfrm>
                <a:off x="1355" y="1298"/>
                <a:ext cx="65" cy="57"/>
              </a:xfrm>
              <a:custGeom>
                <a:avLst/>
                <a:gdLst>
                  <a:gd name="T0" fmla="*/ 24 w 65"/>
                  <a:gd name="T1" fmla="*/ 57 h 57"/>
                  <a:gd name="T2" fmla="*/ 24 w 65"/>
                  <a:gd name="T3" fmla="*/ 53 h 57"/>
                  <a:gd name="T4" fmla="*/ 29 w 65"/>
                  <a:gd name="T5" fmla="*/ 52 h 57"/>
                  <a:gd name="T6" fmla="*/ 29 w 65"/>
                  <a:gd name="T7" fmla="*/ 47 h 57"/>
                  <a:gd name="T8" fmla="*/ 38 w 65"/>
                  <a:gd name="T9" fmla="*/ 47 h 57"/>
                  <a:gd name="T10" fmla="*/ 54 w 65"/>
                  <a:gd name="T11" fmla="*/ 36 h 57"/>
                  <a:gd name="T12" fmla="*/ 54 w 65"/>
                  <a:gd name="T13" fmla="*/ 32 h 57"/>
                  <a:gd name="T14" fmla="*/ 65 w 65"/>
                  <a:gd name="T15" fmla="*/ 24 h 57"/>
                  <a:gd name="T16" fmla="*/ 54 w 65"/>
                  <a:gd name="T17" fmla="*/ 7 h 57"/>
                  <a:gd name="T18" fmla="*/ 38 w 65"/>
                  <a:gd name="T19" fmla="*/ 7 h 57"/>
                  <a:gd name="T20" fmla="*/ 38 w 65"/>
                  <a:gd name="T21" fmla="*/ 5 h 57"/>
                  <a:gd name="T22" fmla="*/ 37 w 65"/>
                  <a:gd name="T23" fmla="*/ 2 h 57"/>
                  <a:gd name="T24" fmla="*/ 35 w 65"/>
                  <a:gd name="T25" fmla="*/ 4 h 57"/>
                  <a:gd name="T26" fmla="*/ 35 w 65"/>
                  <a:gd name="T27" fmla="*/ 0 h 57"/>
                  <a:gd name="T28" fmla="*/ 16 w 65"/>
                  <a:gd name="T29" fmla="*/ 0 h 57"/>
                  <a:gd name="T30" fmla="*/ 5 w 65"/>
                  <a:gd name="T31" fmla="*/ 4 h 57"/>
                  <a:gd name="T32" fmla="*/ 0 w 65"/>
                  <a:gd name="T33" fmla="*/ 8 h 57"/>
                  <a:gd name="T34" fmla="*/ 3 w 65"/>
                  <a:gd name="T35" fmla="*/ 13 h 57"/>
                  <a:gd name="T36" fmla="*/ 7 w 65"/>
                  <a:gd name="T37" fmla="*/ 13 h 57"/>
                  <a:gd name="T38" fmla="*/ 8 w 65"/>
                  <a:gd name="T39" fmla="*/ 23 h 57"/>
                  <a:gd name="T40" fmla="*/ 15 w 65"/>
                  <a:gd name="T41" fmla="*/ 31 h 57"/>
                  <a:gd name="T42" fmla="*/ 15 w 65"/>
                  <a:gd name="T43" fmla="*/ 32 h 57"/>
                  <a:gd name="T44" fmla="*/ 16 w 65"/>
                  <a:gd name="T45" fmla="*/ 36 h 57"/>
                  <a:gd name="T46" fmla="*/ 19 w 65"/>
                  <a:gd name="T47" fmla="*/ 39 h 57"/>
                  <a:gd name="T48" fmla="*/ 19 w 65"/>
                  <a:gd name="T49" fmla="*/ 45 h 57"/>
                  <a:gd name="T50" fmla="*/ 21 w 65"/>
                  <a:gd name="T51" fmla="*/ 47 h 57"/>
                  <a:gd name="T52" fmla="*/ 21 w 65"/>
                  <a:gd name="T53" fmla="*/ 50 h 57"/>
                  <a:gd name="T54" fmla="*/ 21 w 65"/>
                  <a:gd name="T55" fmla="*/ 55 h 57"/>
                  <a:gd name="T56" fmla="*/ 24 w 65"/>
                  <a:gd name="T57" fmla="*/ 5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 h="57">
                    <a:moveTo>
                      <a:pt x="24" y="57"/>
                    </a:moveTo>
                    <a:lnTo>
                      <a:pt x="24" y="53"/>
                    </a:lnTo>
                    <a:lnTo>
                      <a:pt x="29" y="52"/>
                    </a:lnTo>
                    <a:lnTo>
                      <a:pt x="29" y="47"/>
                    </a:lnTo>
                    <a:lnTo>
                      <a:pt x="38" y="47"/>
                    </a:lnTo>
                    <a:lnTo>
                      <a:pt x="54" y="36"/>
                    </a:lnTo>
                    <a:lnTo>
                      <a:pt x="54" y="32"/>
                    </a:lnTo>
                    <a:lnTo>
                      <a:pt x="65" y="24"/>
                    </a:lnTo>
                    <a:lnTo>
                      <a:pt x="54" y="7"/>
                    </a:lnTo>
                    <a:lnTo>
                      <a:pt x="38" y="7"/>
                    </a:lnTo>
                    <a:lnTo>
                      <a:pt x="38" y="5"/>
                    </a:lnTo>
                    <a:lnTo>
                      <a:pt x="37" y="2"/>
                    </a:lnTo>
                    <a:lnTo>
                      <a:pt x="35" y="4"/>
                    </a:lnTo>
                    <a:lnTo>
                      <a:pt x="35" y="0"/>
                    </a:lnTo>
                    <a:lnTo>
                      <a:pt x="16" y="0"/>
                    </a:lnTo>
                    <a:lnTo>
                      <a:pt x="5" y="4"/>
                    </a:lnTo>
                    <a:lnTo>
                      <a:pt x="0" y="8"/>
                    </a:lnTo>
                    <a:lnTo>
                      <a:pt x="3" y="13"/>
                    </a:lnTo>
                    <a:lnTo>
                      <a:pt x="7" y="13"/>
                    </a:lnTo>
                    <a:lnTo>
                      <a:pt x="8" y="23"/>
                    </a:lnTo>
                    <a:lnTo>
                      <a:pt x="15" y="31"/>
                    </a:lnTo>
                    <a:lnTo>
                      <a:pt x="15" y="32"/>
                    </a:lnTo>
                    <a:lnTo>
                      <a:pt x="16" y="36"/>
                    </a:lnTo>
                    <a:lnTo>
                      <a:pt x="19" y="39"/>
                    </a:lnTo>
                    <a:lnTo>
                      <a:pt x="19" y="45"/>
                    </a:lnTo>
                    <a:lnTo>
                      <a:pt x="21" y="47"/>
                    </a:lnTo>
                    <a:lnTo>
                      <a:pt x="21" y="50"/>
                    </a:lnTo>
                    <a:lnTo>
                      <a:pt x="21" y="55"/>
                    </a:lnTo>
                    <a:lnTo>
                      <a:pt x="24"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8" name="Freeform 65"/>
              <p:cNvSpPr>
                <a:spLocks/>
              </p:cNvSpPr>
              <p:nvPr/>
            </p:nvSpPr>
            <p:spPr bwMode="auto">
              <a:xfrm>
                <a:off x="1484" y="1216"/>
                <a:ext cx="11" cy="26"/>
              </a:xfrm>
              <a:custGeom>
                <a:avLst/>
                <a:gdLst>
                  <a:gd name="T0" fmla="*/ 5 w 11"/>
                  <a:gd name="T1" fmla="*/ 4 h 26"/>
                  <a:gd name="T2" fmla="*/ 8 w 11"/>
                  <a:gd name="T3" fmla="*/ 0 h 26"/>
                  <a:gd name="T4" fmla="*/ 11 w 11"/>
                  <a:gd name="T5" fmla="*/ 2 h 26"/>
                  <a:gd name="T6" fmla="*/ 8 w 11"/>
                  <a:gd name="T7" fmla="*/ 5 h 26"/>
                  <a:gd name="T8" fmla="*/ 8 w 11"/>
                  <a:gd name="T9" fmla="*/ 8 h 26"/>
                  <a:gd name="T10" fmla="*/ 11 w 11"/>
                  <a:gd name="T11" fmla="*/ 20 h 26"/>
                  <a:gd name="T12" fmla="*/ 11 w 11"/>
                  <a:gd name="T13" fmla="*/ 24 h 26"/>
                  <a:gd name="T14" fmla="*/ 9 w 11"/>
                  <a:gd name="T15" fmla="*/ 26 h 26"/>
                  <a:gd name="T16" fmla="*/ 0 w 11"/>
                  <a:gd name="T17" fmla="*/ 24 h 26"/>
                  <a:gd name="T18" fmla="*/ 5 w 11"/>
                  <a:gd name="T19"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6">
                    <a:moveTo>
                      <a:pt x="5" y="4"/>
                    </a:moveTo>
                    <a:lnTo>
                      <a:pt x="8" y="0"/>
                    </a:lnTo>
                    <a:lnTo>
                      <a:pt x="11" y="2"/>
                    </a:lnTo>
                    <a:lnTo>
                      <a:pt x="8" y="5"/>
                    </a:lnTo>
                    <a:lnTo>
                      <a:pt x="8" y="8"/>
                    </a:lnTo>
                    <a:lnTo>
                      <a:pt x="11" y="20"/>
                    </a:lnTo>
                    <a:lnTo>
                      <a:pt x="11" y="24"/>
                    </a:lnTo>
                    <a:lnTo>
                      <a:pt x="9" y="26"/>
                    </a:lnTo>
                    <a:lnTo>
                      <a:pt x="0" y="24"/>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9" name="Freeform 66"/>
              <p:cNvSpPr>
                <a:spLocks/>
              </p:cNvSpPr>
              <p:nvPr/>
            </p:nvSpPr>
            <p:spPr bwMode="auto">
              <a:xfrm>
                <a:off x="1474" y="1248"/>
                <a:ext cx="15" cy="17"/>
              </a:xfrm>
              <a:custGeom>
                <a:avLst/>
                <a:gdLst>
                  <a:gd name="T0" fmla="*/ 7 w 15"/>
                  <a:gd name="T1" fmla="*/ 2 h 17"/>
                  <a:gd name="T2" fmla="*/ 8 w 15"/>
                  <a:gd name="T3" fmla="*/ 2 h 17"/>
                  <a:gd name="T4" fmla="*/ 8 w 15"/>
                  <a:gd name="T5" fmla="*/ 4 h 17"/>
                  <a:gd name="T6" fmla="*/ 2 w 15"/>
                  <a:gd name="T7" fmla="*/ 10 h 17"/>
                  <a:gd name="T8" fmla="*/ 0 w 15"/>
                  <a:gd name="T9" fmla="*/ 17 h 17"/>
                  <a:gd name="T10" fmla="*/ 5 w 15"/>
                  <a:gd name="T11" fmla="*/ 15 h 17"/>
                  <a:gd name="T12" fmla="*/ 8 w 15"/>
                  <a:gd name="T13" fmla="*/ 9 h 17"/>
                  <a:gd name="T14" fmla="*/ 15 w 15"/>
                  <a:gd name="T15" fmla="*/ 0 h 17"/>
                  <a:gd name="T16" fmla="*/ 7 w 15"/>
                  <a:gd name="T17"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7">
                    <a:moveTo>
                      <a:pt x="7" y="2"/>
                    </a:moveTo>
                    <a:lnTo>
                      <a:pt x="8" y="2"/>
                    </a:lnTo>
                    <a:lnTo>
                      <a:pt x="8" y="4"/>
                    </a:lnTo>
                    <a:lnTo>
                      <a:pt x="2" y="10"/>
                    </a:lnTo>
                    <a:lnTo>
                      <a:pt x="0" y="17"/>
                    </a:lnTo>
                    <a:lnTo>
                      <a:pt x="5" y="15"/>
                    </a:lnTo>
                    <a:lnTo>
                      <a:pt x="8" y="9"/>
                    </a:lnTo>
                    <a:lnTo>
                      <a:pt x="15" y="0"/>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0" name="Freeform 67"/>
              <p:cNvSpPr>
                <a:spLocks/>
              </p:cNvSpPr>
              <p:nvPr/>
            </p:nvSpPr>
            <p:spPr bwMode="auto">
              <a:xfrm>
                <a:off x="469" y="702"/>
                <a:ext cx="534" cy="257"/>
              </a:xfrm>
              <a:custGeom>
                <a:avLst/>
                <a:gdLst>
                  <a:gd name="T0" fmla="*/ 378 w 534"/>
                  <a:gd name="T1" fmla="*/ 169 h 257"/>
                  <a:gd name="T2" fmla="*/ 419 w 534"/>
                  <a:gd name="T3" fmla="*/ 122 h 257"/>
                  <a:gd name="T4" fmla="*/ 492 w 534"/>
                  <a:gd name="T5" fmla="*/ 58 h 257"/>
                  <a:gd name="T6" fmla="*/ 518 w 534"/>
                  <a:gd name="T7" fmla="*/ 17 h 257"/>
                  <a:gd name="T8" fmla="*/ 457 w 534"/>
                  <a:gd name="T9" fmla="*/ 13 h 257"/>
                  <a:gd name="T10" fmla="*/ 429 w 534"/>
                  <a:gd name="T11" fmla="*/ 9 h 257"/>
                  <a:gd name="T12" fmla="*/ 407 w 534"/>
                  <a:gd name="T13" fmla="*/ 6 h 257"/>
                  <a:gd name="T14" fmla="*/ 395 w 534"/>
                  <a:gd name="T15" fmla="*/ 8 h 257"/>
                  <a:gd name="T16" fmla="*/ 387 w 534"/>
                  <a:gd name="T17" fmla="*/ 1 h 257"/>
                  <a:gd name="T18" fmla="*/ 351 w 534"/>
                  <a:gd name="T19" fmla="*/ 8 h 257"/>
                  <a:gd name="T20" fmla="*/ 337 w 534"/>
                  <a:gd name="T21" fmla="*/ 14 h 257"/>
                  <a:gd name="T22" fmla="*/ 306 w 534"/>
                  <a:gd name="T23" fmla="*/ 17 h 257"/>
                  <a:gd name="T24" fmla="*/ 264 w 534"/>
                  <a:gd name="T25" fmla="*/ 33 h 257"/>
                  <a:gd name="T26" fmla="*/ 229 w 534"/>
                  <a:gd name="T27" fmla="*/ 62 h 257"/>
                  <a:gd name="T28" fmla="*/ 251 w 534"/>
                  <a:gd name="T29" fmla="*/ 64 h 257"/>
                  <a:gd name="T30" fmla="*/ 265 w 534"/>
                  <a:gd name="T31" fmla="*/ 70 h 257"/>
                  <a:gd name="T32" fmla="*/ 233 w 534"/>
                  <a:gd name="T33" fmla="*/ 75 h 257"/>
                  <a:gd name="T34" fmla="*/ 225 w 534"/>
                  <a:gd name="T35" fmla="*/ 79 h 257"/>
                  <a:gd name="T36" fmla="*/ 187 w 534"/>
                  <a:gd name="T37" fmla="*/ 75 h 257"/>
                  <a:gd name="T38" fmla="*/ 151 w 534"/>
                  <a:gd name="T39" fmla="*/ 88 h 257"/>
                  <a:gd name="T40" fmla="*/ 148 w 534"/>
                  <a:gd name="T41" fmla="*/ 101 h 257"/>
                  <a:gd name="T42" fmla="*/ 186 w 534"/>
                  <a:gd name="T43" fmla="*/ 103 h 257"/>
                  <a:gd name="T44" fmla="*/ 208 w 534"/>
                  <a:gd name="T45" fmla="*/ 103 h 257"/>
                  <a:gd name="T46" fmla="*/ 171 w 534"/>
                  <a:gd name="T47" fmla="*/ 120 h 257"/>
                  <a:gd name="T48" fmla="*/ 135 w 534"/>
                  <a:gd name="T49" fmla="*/ 130 h 257"/>
                  <a:gd name="T50" fmla="*/ 89 w 534"/>
                  <a:gd name="T51" fmla="*/ 148 h 257"/>
                  <a:gd name="T52" fmla="*/ 94 w 534"/>
                  <a:gd name="T53" fmla="*/ 151 h 257"/>
                  <a:gd name="T54" fmla="*/ 94 w 534"/>
                  <a:gd name="T55" fmla="*/ 161 h 257"/>
                  <a:gd name="T56" fmla="*/ 83 w 534"/>
                  <a:gd name="T57" fmla="*/ 173 h 257"/>
                  <a:gd name="T58" fmla="*/ 130 w 534"/>
                  <a:gd name="T59" fmla="*/ 161 h 257"/>
                  <a:gd name="T60" fmla="*/ 90 w 534"/>
                  <a:gd name="T61" fmla="*/ 191 h 257"/>
                  <a:gd name="T62" fmla="*/ 111 w 534"/>
                  <a:gd name="T63" fmla="*/ 193 h 257"/>
                  <a:gd name="T64" fmla="*/ 129 w 534"/>
                  <a:gd name="T65" fmla="*/ 193 h 257"/>
                  <a:gd name="T66" fmla="*/ 135 w 534"/>
                  <a:gd name="T67" fmla="*/ 201 h 257"/>
                  <a:gd name="T68" fmla="*/ 89 w 534"/>
                  <a:gd name="T69" fmla="*/ 225 h 257"/>
                  <a:gd name="T70" fmla="*/ 44 w 534"/>
                  <a:gd name="T71" fmla="*/ 238 h 257"/>
                  <a:gd name="T72" fmla="*/ 5 w 534"/>
                  <a:gd name="T73" fmla="*/ 252 h 257"/>
                  <a:gd name="T74" fmla="*/ 36 w 534"/>
                  <a:gd name="T75" fmla="*/ 244 h 257"/>
                  <a:gd name="T76" fmla="*/ 57 w 534"/>
                  <a:gd name="T77" fmla="*/ 246 h 257"/>
                  <a:gd name="T78" fmla="*/ 95 w 534"/>
                  <a:gd name="T79" fmla="*/ 230 h 257"/>
                  <a:gd name="T80" fmla="*/ 124 w 534"/>
                  <a:gd name="T81" fmla="*/ 220 h 257"/>
                  <a:gd name="T82" fmla="*/ 157 w 534"/>
                  <a:gd name="T83" fmla="*/ 206 h 257"/>
                  <a:gd name="T84" fmla="*/ 192 w 534"/>
                  <a:gd name="T85" fmla="*/ 189 h 257"/>
                  <a:gd name="T86" fmla="*/ 214 w 534"/>
                  <a:gd name="T87" fmla="*/ 177 h 257"/>
                  <a:gd name="T88" fmla="*/ 249 w 534"/>
                  <a:gd name="T89" fmla="*/ 159 h 257"/>
                  <a:gd name="T90" fmla="*/ 275 w 534"/>
                  <a:gd name="T91" fmla="*/ 149 h 257"/>
                  <a:gd name="T92" fmla="*/ 283 w 534"/>
                  <a:gd name="T93" fmla="*/ 159 h 257"/>
                  <a:gd name="T94" fmla="*/ 229 w 534"/>
                  <a:gd name="T95" fmla="*/ 177 h 257"/>
                  <a:gd name="T96" fmla="*/ 218 w 534"/>
                  <a:gd name="T97" fmla="*/ 185 h 257"/>
                  <a:gd name="T98" fmla="*/ 238 w 534"/>
                  <a:gd name="T99" fmla="*/ 183 h 257"/>
                  <a:gd name="T100" fmla="*/ 273 w 534"/>
                  <a:gd name="T101" fmla="*/ 173 h 257"/>
                  <a:gd name="T102" fmla="*/ 281 w 534"/>
                  <a:gd name="T103" fmla="*/ 164 h 257"/>
                  <a:gd name="T104" fmla="*/ 295 w 534"/>
                  <a:gd name="T105" fmla="*/ 156 h 257"/>
                  <a:gd name="T106" fmla="*/ 300 w 534"/>
                  <a:gd name="T107" fmla="*/ 157 h 257"/>
                  <a:gd name="T108" fmla="*/ 318 w 534"/>
                  <a:gd name="T109" fmla="*/ 162 h 257"/>
                  <a:gd name="T110" fmla="*/ 343 w 534"/>
                  <a:gd name="T111" fmla="*/ 172 h 257"/>
                  <a:gd name="T112" fmla="*/ 375 w 534"/>
                  <a:gd name="T113" fmla="*/ 177 h 257"/>
                  <a:gd name="T114" fmla="*/ 376 w 534"/>
                  <a:gd name="T115" fmla="*/ 180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4" h="257">
                    <a:moveTo>
                      <a:pt x="391" y="183"/>
                    </a:moveTo>
                    <a:lnTo>
                      <a:pt x="389" y="173"/>
                    </a:lnTo>
                    <a:lnTo>
                      <a:pt x="389" y="173"/>
                    </a:lnTo>
                    <a:lnTo>
                      <a:pt x="394" y="169"/>
                    </a:lnTo>
                    <a:lnTo>
                      <a:pt x="386" y="169"/>
                    </a:lnTo>
                    <a:lnTo>
                      <a:pt x="381" y="170"/>
                    </a:lnTo>
                    <a:lnTo>
                      <a:pt x="378" y="169"/>
                    </a:lnTo>
                    <a:lnTo>
                      <a:pt x="373" y="170"/>
                    </a:lnTo>
                    <a:lnTo>
                      <a:pt x="370" y="169"/>
                    </a:lnTo>
                    <a:lnTo>
                      <a:pt x="381" y="159"/>
                    </a:lnTo>
                    <a:lnTo>
                      <a:pt x="391" y="149"/>
                    </a:lnTo>
                    <a:lnTo>
                      <a:pt x="400" y="141"/>
                    </a:lnTo>
                    <a:lnTo>
                      <a:pt x="410" y="132"/>
                    </a:lnTo>
                    <a:lnTo>
                      <a:pt x="419" y="122"/>
                    </a:lnTo>
                    <a:lnTo>
                      <a:pt x="430" y="112"/>
                    </a:lnTo>
                    <a:lnTo>
                      <a:pt x="440" y="104"/>
                    </a:lnTo>
                    <a:lnTo>
                      <a:pt x="451" y="95"/>
                    </a:lnTo>
                    <a:lnTo>
                      <a:pt x="461" y="85"/>
                    </a:lnTo>
                    <a:lnTo>
                      <a:pt x="470" y="77"/>
                    </a:lnTo>
                    <a:lnTo>
                      <a:pt x="481" y="67"/>
                    </a:lnTo>
                    <a:lnTo>
                      <a:pt x="492" y="58"/>
                    </a:lnTo>
                    <a:lnTo>
                      <a:pt x="502" y="50"/>
                    </a:lnTo>
                    <a:lnTo>
                      <a:pt x="513" y="40"/>
                    </a:lnTo>
                    <a:lnTo>
                      <a:pt x="522" y="32"/>
                    </a:lnTo>
                    <a:lnTo>
                      <a:pt x="534" y="24"/>
                    </a:lnTo>
                    <a:lnTo>
                      <a:pt x="532" y="22"/>
                    </a:lnTo>
                    <a:lnTo>
                      <a:pt x="529" y="24"/>
                    </a:lnTo>
                    <a:lnTo>
                      <a:pt x="518" y="17"/>
                    </a:lnTo>
                    <a:lnTo>
                      <a:pt x="515" y="17"/>
                    </a:lnTo>
                    <a:lnTo>
                      <a:pt x="511" y="19"/>
                    </a:lnTo>
                    <a:lnTo>
                      <a:pt x="510" y="17"/>
                    </a:lnTo>
                    <a:lnTo>
                      <a:pt x="491" y="19"/>
                    </a:lnTo>
                    <a:lnTo>
                      <a:pt x="488" y="16"/>
                    </a:lnTo>
                    <a:lnTo>
                      <a:pt x="476" y="17"/>
                    </a:lnTo>
                    <a:lnTo>
                      <a:pt x="457" y="13"/>
                    </a:lnTo>
                    <a:lnTo>
                      <a:pt x="445" y="13"/>
                    </a:lnTo>
                    <a:lnTo>
                      <a:pt x="446" y="13"/>
                    </a:lnTo>
                    <a:lnTo>
                      <a:pt x="446" y="11"/>
                    </a:lnTo>
                    <a:lnTo>
                      <a:pt x="430" y="13"/>
                    </a:lnTo>
                    <a:lnTo>
                      <a:pt x="434" y="11"/>
                    </a:lnTo>
                    <a:lnTo>
                      <a:pt x="430" y="11"/>
                    </a:lnTo>
                    <a:lnTo>
                      <a:pt x="429" y="9"/>
                    </a:lnTo>
                    <a:lnTo>
                      <a:pt x="434" y="8"/>
                    </a:lnTo>
                    <a:lnTo>
                      <a:pt x="427" y="6"/>
                    </a:lnTo>
                    <a:lnTo>
                      <a:pt x="426" y="8"/>
                    </a:lnTo>
                    <a:lnTo>
                      <a:pt x="424" y="8"/>
                    </a:lnTo>
                    <a:lnTo>
                      <a:pt x="424" y="6"/>
                    </a:lnTo>
                    <a:lnTo>
                      <a:pt x="410" y="8"/>
                    </a:lnTo>
                    <a:lnTo>
                      <a:pt x="407" y="6"/>
                    </a:lnTo>
                    <a:lnTo>
                      <a:pt x="408" y="6"/>
                    </a:lnTo>
                    <a:lnTo>
                      <a:pt x="410" y="3"/>
                    </a:lnTo>
                    <a:lnTo>
                      <a:pt x="407" y="3"/>
                    </a:lnTo>
                    <a:lnTo>
                      <a:pt x="400" y="5"/>
                    </a:lnTo>
                    <a:lnTo>
                      <a:pt x="399" y="6"/>
                    </a:lnTo>
                    <a:lnTo>
                      <a:pt x="397" y="8"/>
                    </a:lnTo>
                    <a:lnTo>
                      <a:pt x="395" y="8"/>
                    </a:lnTo>
                    <a:lnTo>
                      <a:pt x="395" y="6"/>
                    </a:lnTo>
                    <a:lnTo>
                      <a:pt x="387" y="6"/>
                    </a:lnTo>
                    <a:lnTo>
                      <a:pt x="391" y="5"/>
                    </a:lnTo>
                    <a:lnTo>
                      <a:pt x="400" y="3"/>
                    </a:lnTo>
                    <a:lnTo>
                      <a:pt x="402" y="3"/>
                    </a:lnTo>
                    <a:lnTo>
                      <a:pt x="394" y="0"/>
                    </a:lnTo>
                    <a:lnTo>
                      <a:pt x="387" y="1"/>
                    </a:lnTo>
                    <a:lnTo>
                      <a:pt x="387" y="3"/>
                    </a:lnTo>
                    <a:lnTo>
                      <a:pt x="370" y="6"/>
                    </a:lnTo>
                    <a:lnTo>
                      <a:pt x="356" y="8"/>
                    </a:lnTo>
                    <a:lnTo>
                      <a:pt x="356" y="8"/>
                    </a:lnTo>
                    <a:lnTo>
                      <a:pt x="354" y="8"/>
                    </a:lnTo>
                    <a:lnTo>
                      <a:pt x="353" y="9"/>
                    </a:lnTo>
                    <a:lnTo>
                      <a:pt x="351" y="8"/>
                    </a:lnTo>
                    <a:lnTo>
                      <a:pt x="360" y="6"/>
                    </a:lnTo>
                    <a:lnTo>
                      <a:pt x="346" y="8"/>
                    </a:lnTo>
                    <a:lnTo>
                      <a:pt x="343" y="9"/>
                    </a:lnTo>
                    <a:lnTo>
                      <a:pt x="346" y="11"/>
                    </a:lnTo>
                    <a:lnTo>
                      <a:pt x="341" y="13"/>
                    </a:lnTo>
                    <a:lnTo>
                      <a:pt x="335" y="16"/>
                    </a:lnTo>
                    <a:lnTo>
                      <a:pt x="337" y="14"/>
                    </a:lnTo>
                    <a:lnTo>
                      <a:pt x="335" y="14"/>
                    </a:lnTo>
                    <a:lnTo>
                      <a:pt x="340" y="11"/>
                    </a:lnTo>
                    <a:lnTo>
                      <a:pt x="340" y="11"/>
                    </a:lnTo>
                    <a:lnTo>
                      <a:pt x="311" y="17"/>
                    </a:lnTo>
                    <a:lnTo>
                      <a:pt x="316" y="16"/>
                    </a:lnTo>
                    <a:lnTo>
                      <a:pt x="314" y="14"/>
                    </a:lnTo>
                    <a:lnTo>
                      <a:pt x="306" y="17"/>
                    </a:lnTo>
                    <a:lnTo>
                      <a:pt x="303" y="19"/>
                    </a:lnTo>
                    <a:lnTo>
                      <a:pt x="294" y="22"/>
                    </a:lnTo>
                    <a:lnTo>
                      <a:pt x="291" y="22"/>
                    </a:lnTo>
                    <a:lnTo>
                      <a:pt x="283" y="29"/>
                    </a:lnTo>
                    <a:lnTo>
                      <a:pt x="283" y="27"/>
                    </a:lnTo>
                    <a:lnTo>
                      <a:pt x="272" y="32"/>
                    </a:lnTo>
                    <a:lnTo>
                      <a:pt x="264" y="33"/>
                    </a:lnTo>
                    <a:lnTo>
                      <a:pt x="237" y="35"/>
                    </a:lnTo>
                    <a:lnTo>
                      <a:pt x="229" y="42"/>
                    </a:lnTo>
                    <a:lnTo>
                      <a:pt x="230" y="42"/>
                    </a:lnTo>
                    <a:lnTo>
                      <a:pt x="219" y="43"/>
                    </a:lnTo>
                    <a:lnTo>
                      <a:pt x="233" y="53"/>
                    </a:lnTo>
                    <a:lnTo>
                      <a:pt x="233" y="56"/>
                    </a:lnTo>
                    <a:lnTo>
                      <a:pt x="229" y="62"/>
                    </a:lnTo>
                    <a:lnTo>
                      <a:pt x="235" y="64"/>
                    </a:lnTo>
                    <a:lnTo>
                      <a:pt x="238" y="62"/>
                    </a:lnTo>
                    <a:lnTo>
                      <a:pt x="243" y="62"/>
                    </a:lnTo>
                    <a:lnTo>
                      <a:pt x="238" y="64"/>
                    </a:lnTo>
                    <a:lnTo>
                      <a:pt x="240" y="64"/>
                    </a:lnTo>
                    <a:lnTo>
                      <a:pt x="249" y="64"/>
                    </a:lnTo>
                    <a:lnTo>
                      <a:pt x="251" y="64"/>
                    </a:lnTo>
                    <a:lnTo>
                      <a:pt x="243" y="67"/>
                    </a:lnTo>
                    <a:lnTo>
                      <a:pt x="245" y="70"/>
                    </a:lnTo>
                    <a:lnTo>
                      <a:pt x="248" y="69"/>
                    </a:lnTo>
                    <a:lnTo>
                      <a:pt x="246" y="70"/>
                    </a:lnTo>
                    <a:lnTo>
                      <a:pt x="254" y="70"/>
                    </a:lnTo>
                    <a:lnTo>
                      <a:pt x="267" y="69"/>
                    </a:lnTo>
                    <a:lnTo>
                      <a:pt x="265" y="70"/>
                    </a:lnTo>
                    <a:lnTo>
                      <a:pt x="248" y="74"/>
                    </a:lnTo>
                    <a:lnTo>
                      <a:pt x="246" y="70"/>
                    </a:lnTo>
                    <a:lnTo>
                      <a:pt x="238" y="72"/>
                    </a:lnTo>
                    <a:lnTo>
                      <a:pt x="238" y="69"/>
                    </a:lnTo>
                    <a:lnTo>
                      <a:pt x="237" y="72"/>
                    </a:lnTo>
                    <a:lnTo>
                      <a:pt x="232" y="74"/>
                    </a:lnTo>
                    <a:lnTo>
                      <a:pt x="233" y="75"/>
                    </a:lnTo>
                    <a:lnTo>
                      <a:pt x="237" y="72"/>
                    </a:lnTo>
                    <a:lnTo>
                      <a:pt x="243" y="75"/>
                    </a:lnTo>
                    <a:lnTo>
                      <a:pt x="238" y="77"/>
                    </a:lnTo>
                    <a:lnTo>
                      <a:pt x="240" y="75"/>
                    </a:lnTo>
                    <a:lnTo>
                      <a:pt x="237" y="75"/>
                    </a:lnTo>
                    <a:lnTo>
                      <a:pt x="227" y="80"/>
                    </a:lnTo>
                    <a:lnTo>
                      <a:pt x="225" y="79"/>
                    </a:lnTo>
                    <a:lnTo>
                      <a:pt x="208" y="79"/>
                    </a:lnTo>
                    <a:lnTo>
                      <a:pt x="205" y="75"/>
                    </a:lnTo>
                    <a:lnTo>
                      <a:pt x="211" y="74"/>
                    </a:lnTo>
                    <a:lnTo>
                      <a:pt x="216" y="70"/>
                    </a:lnTo>
                    <a:lnTo>
                      <a:pt x="219" y="70"/>
                    </a:lnTo>
                    <a:lnTo>
                      <a:pt x="206" y="70"/>
                    </a:lnTo>
                    <a:lnTo>
                      <a:pt x="187" y="75"/>
                    </a:lnTo>
                    <a:lnTo>
                      <a:pt x="187" y="77"/>
                    </a:lnTo>
                    <a:lnTo>
                      <a:pt x="179" y="77"/>
                    </a:lnTo>
                    <a:lnTo>
                      <a:pt x="165" y="80"/>
                    </a:lnTo>
                    <a:lnTo>
                      <a:pt x="159" y="82"/>
                    </a:lnTo>
                    <a:lnTo>
                      <a:pt x="157" y="83"/>
                    </a:lnTo>
                    <a:lnTo>
                      <a:pt x="148" y="83"/>
                    </a:lnTo>
                    <a:lnTo>
                      <a:pt x="151" y="88"/>
                    </a:lnTo>
                    <a:lnTo>
                      <a:pt x="162" y="90"/>
                    </a:lnTo>
                    <a:lnTo>
                      <a:pt x="154" y="93"/>
                    </a:lnTo>
                    <a:lnTo>
                      <a:pt x="154" y="90"/>
                    </a:lnTo>
                    <a:lnTo>
                      <a:pt x="152" y="91"/>
                    </a:lnTo>
                    <a:lnTo>
                      <a:pt x="151" y="96"/>
                    </a:lnTo>
                    <a:lnTo>
                      <a:pt x="148" y="99"/>
                    </a:lnTo>
                    <a:lnTo>
                      <a:pt x="148" y="101"/>
                    </a:lnTo>
                    <a:lnTo>
                      <a:pt x="160" y="103"/>
                    </a:lnTo>
                    <a:lnTo>
                      <a:pt x="178" y="101"/>
                    </a:lnTo>
                    <a:lnTo>
                      <a:pt x="181" y="104"/>
                    </a:lnTo>
                    <a:lnTo>
                      <a:pt x="184" y="103"/>
                    </a:lnTo>
                    <a:lnTo>
                      <a:pt x="181" y="101"/>
                    </a:lnTo>
                    <a:lnTo>
                      <a:pt x="184" y="99"/>
                    </a:lnTo>
                    <a:lnTo>
                      <a:pt x="186" y="103"/>
                    </a:lnTo>
                    <a:lnTo>
                      <a:pt x="183" y="106"/>
                    </a:lnTo>
                    <a:lnTo>
                      <a:pt x="191" y="101"/>
                    </a:lnTo>
                    <a:lnTo>
                      <a:pt x="205" y="98"/>
                    </a:lnTo>
                    <a:lnTo>
                      <a:pt x="208" y="98"/>
                    </a:lnTo>
                    <a:lnTo>
                      <a:pt x="214" y="96"/>
                    </a:lnTo>
                    <a:lnTo>
                      <a:pt x="216" y="98"/>
                    </a:lnTo>
                    <a:lnTo>
                      <a:pt x="208" y="103"/>
                    </a:lnTo>
                    <a:lnTo>
                      <a:pt x="202" y="103"/>
                    </a:lnTo>
                    <a:lnTo>
                      <a:pt x="200" y="104"/>
                    </a:lnTo>
                    <a:lnTo>
                      <a:pt x="203" y="104"/>
                    </a:lnTo>
                    <a:lnTo>
                      <a:pt x="198" y="111"/>
                    </a:lnTo>
                    <a:lnTo>
                      <a:pt x="195" y="114"/>
                    </a:lnTo>
                    <a:lnTo>
                      <a:pt x="187" y="117"/>
                    </a:lnTo>
                    <a:lnTo>
                      <a:pt x="171" y="120"/>
                    </a:lnTo>
                    <a:lnTo>
                      <a:pt x="175" y="119"/>
                    </a:lnTo>
                    <a:lnTo>
                      <a:pt x="173" y="119"/>
                    </a:lnTo>
                    <a:lnTo>
                      <a:pt x="156" y="125"/>
                    </a:lnTo>
                    <a:lnTo>
                      <a:pt x="151" y="124"/>
                    </a:lnTo>
                    <a:lnTo>
                      <a:pt x="144" y="125"/>
                    </a:lnTo>
                    <a:lnTo>
                      <a:pt x="138" y="127"/>
                    </a:lnTo>
                    <a:lnTo>
                      <a:pt x="135" y="130"/>
                    </a:lnTo>
                    <a:lnTo>
                      <a:pt x="129" y="130"/>
                    </a:lnTo>
                    <a:lnTo>
                      <a:pt x="111" y="136"/>
                    </a:lnTo>
                    <a:lnTo>
                      <a:pt x="103" y="140"/>
                    </a:lnTo>
                    <a:lnTo>
                      <a:pt x="98" y="143"/>
                    </a:lnTo>
                    <a:lnTo>
                      <a:pt x="92" y="144"/>
                    </a:lnTo>
                    <a:lnTo>
                      <a:pt x="92" y="146"/>
                    </a:lnTo>
                    <a:lnTo>
                      <a:pt x="89" y="148"/>
                    </a:lnTo>
                    <a:lnTo>
                      <a:pt x="86" y="149"/>
                    </a:lnTo>
                    <a:lnTo>
                      <a:pt x="98" y="148"/>
                    </a:lnTo>
                    <a:lnTo>
                      <a:pt x="98" y="148"/>
                    </a:lnTo>
                    <a:lnTo>
                      <a:pt x="90" y="149"/>
                    </a:lnTo>
                    <a:lnTo>
                      <a:pt x="87" y="151"/>
                    </a:lnTo>
                    <a:lnTo>
                      <a:pt x="89" y="152"/>
                    </a:lnTo>
                    <a:lnTo>
                      <a:pt x="94" y="151"/>
                    </a:lnTo>
                    <a:lnTo>
                      <a:pt x="90" y="152"/>
                    </a:lnTo>
                    <a:lnTo>
                      <a:pt x="87" y="157"/>
                    </a:lnTo>
                    <a:lnTo>
                      <a:pt x="94" y="156"/>
                    </a:lnTo>
                    <a:lnTo>
                      <a:pt x="94" y="157"/>
                    </a:lnTo>
                    <a:lnTo>
                      <a:pt x="97" y="157"/>
                    </a:lnTo>
                    <a:lnTo>
                      <a:pt x="92" y="159"/>
                    </a:lnTo>
                    <a:lnTo>
                      <a:pt x="94" y="161"/>
                    </a:lnTo>
                    <a:lnTo>
                      <a:pt x="103" y="159"/>
                    </a:lnTo>
                    <a:lnTo>
                      <a:pt x="102" y="161"/>
                    </a:lnTo>
                    <a:lnTo>
                      <a:pt x="95" y="164"/>
                    </a:lnTo>
                    <a:lnTo>
                      <a:pt x="83" y="169"/>
                    </a:lnTo>
                    <a:lnTo>
                      <a:pt x="79" y="173"/>
                    </a:lnTo>
                    <a:lnTo>
                      <a:pt x="86" y="172"/>
                    </a:lnTo>
                    <a:lnTo>
                      <a:pt x="83" y="173"/>
                    </a:lnTo>
                    <a:lnTo>
                      <a:pt x="79" y="175"/>
                    </a:lnTo>
                    <a:lnTo>
                      <a:pt x="81" y="178"/>
                    </a:lnTo>
                    <a:lnTo>
                      <a:pt x="89" y="178"/>
                    </a:lnTo>
                    <a:lnTo>
                      <a:pt x="106" y="170"/>
                    </a:lnTo>
                    <a:lnTo>
                      <a:pt x="108" y="167"/>
                    </a:lnTo>
                    <a:lnTo>
                      <a:pt x="116" y="164"/>
                    </a:lnTo>
                    <a:lnTo>
                      <a:pt x="130" y="161"/>
                    </a:lnTo>
                    <a:lnTo>
                      <a:pt x="110" y="169"/>
                    </a:lnTo>
                    <a:lnTo>
                      <a:pt x="103" y="181"/>
                    </a:lnTo>
                    <a:lnTo>
                      <a:pt x="94" y="186"/>
                    </a:lnTo>
                    <a:lnTo>
                      <a:pt x="92" y="188"/>
                    </a:lnTo>
                    <a:lnTo>
                      <a:pt x="97" y="188"/>
                    </a:lnTo>
                    <a:lnTo>
                      <a:pt x="92" y="189"/>
                    </a:lnTo>
                    <a:lnTo>
                      <a:pt x="90" y="191"/>
                    </a:lnTo>
                    <a:lnTo>
                      <a:pt x="90" y="193"/>
                    </a:lnTo>
                    <a:lnTo>
                      <a:pt x="81" y="196"/>
                    </a:lnTo>
                    <a:lnTo>
                      <a:pt x="86" y="196"/>
                    </a:lnTo>
                    <a:lnTo>
                      <a:pt x="103" y="191"/>
                    </a:lnTo>
                    <a:lnTo>
                      <a:pt x="116" y="185"/>
                    </a:lnTo>
                    <a:lnTo>
                      <a:pt x="110" y="191"/>
                    </a:lnTo>
                    <a:lnTo>
                      <a:pt x="111" y="193"/>
                    </a:lnTo>
                    <a:lnTo>
                      <a:pt x="117" y="191"/>
                    </a:lnTo>
                    <a:lnTo>
                      <a:pt x="116" y="199"/>
                    </a:lnTo>
                    <a:lnTo>
                      <a:pt x="121" y="198"/>
                    </a:lnTo>
                    <a:lnTo>
                      <a:pt x="124" y="193"/>
                    </a:lnTo>
                    <a:lnTo>
                      <a:pt x="132" y="189"/>
                    </a:lnTo>
                    <a:lnTo>
                      <a:pt x="132" y="189"/>
                    </a:lnTo>
                    <a:lnTo>
                      <a:pt x="129" y="193"/>
                    </a:lnTo>
                    <a:lnTo>
                      <a:pt x="132" y="194"/>
                    </a:lnTo>
                    <a:lnTo>
                      <a:pt x="156" y="188"/>
                    </a:lnTo>
                    <a:lnTo>
                      <a:pt x="146" y="193"/>
                    </a:lnTo>
                    <a:lnTo>
                      <a:pt x="146" y="193"/>
                    </a:lnTo>
                    <a:lnTo>
                      <a:pt x="138" y="196"/>
                    </a:lnTo>
                    <a:lnTo>
                      <a:pt x="133" y="201"/>
                    </a:lnTo>
                    <a:lnTo>
                      <a:pt x="135" y="201"/>
                    </a:lnTo>
                    <a:lnTo>
                      <a:pt x="129" y="202"/>
                    </a:lnTo>
                    <a:lnTo>
                      <a:pt x="117" y="212"/>
                    </a:lnTo>
                    <a:lnTo>
                      <a:pt x="108" y="217"/>
                    </a:lnTo>
                    <a:lnTo>
                      <a:pt x="106" y="217"/>
                    </a:lnTo>
                    <a:lnTo>
                      <a:pt x="98" y="220"/>
                    </a:lnTo>
                    <a:lnTo>
                      <a:pt x="90" y="225"/>
                    </a:lnTo>
                    <a:lnTo>
                      <a:pt x="89" y="225"/>
                    </a:lnTo>
                    <a:lnTo>
                      <a:pt x="65" y="233"/>
                    </a:lnTo>
                    <a:lnTo>
                      <a:pt x="52" y="239"/>
                    </a:lnTo>
                    <a:lnTo>
                      <a:pt x="51" y="239"/>
                    </a:lnTo>
                    <a:lnTo>
                      <a:pt x="48" y="241"/>
                    </a:lnTo>
                    <a:lnTo>
                      <a:pt x="48" y="239"/>
                    </a:lnTo>
                    <a:lnTo>
                      <a:pt x="49" y="238"/>
                    </a:lnTo>
                    <a:lnTo>
                      <a:pt x="44" y="238"/>
                    </a:lnTo>
                    <a:lnTo>
                      <a:pt x="30" y="243"/>
                    </a:lnTo>
                    <a:lnTo>
                      <a:pt x="9" y="251"/>
                    </a:lnTo>
                    <a:lnTo>
                      <a:pt x="3" y="252"/>
                    </a:lnTo>
                    <a:lnTo>
                      <a:pt x="2" y="252"/>
                    </a:lnTo>
                    <a:lnTo>
                      <a:pt x="0" y="257"/>
                    </a:lnTo>
                    <a:lnTo>
                      <a:pt x="3" y="255"/>
                    </a:lnTo>
                    <a:lnTo>
                      <a:pt x="5" y="252"/>
                    </a:lnTo>
                    <a:lnTo>
                      <a:pt x="6" y="255"/>
                    </a:lnTo>
                    <a:lnTo>
                      <a:pt x="11" y="254"/>
                    </a:lnTo>
                    <a:lnTo>
                      <a:pt x="14" y="251"/>
                    </a:lnTo>
                    <a:lnTo>
                      <a:pt x="13" y="254"/>
                    </a:lnTo>
                    <a:lnTo>
                      <a:pt x="19" y="252"/>
                    </a:lnTo>
                    <a:lnTo>
                      <a:pt x="35" y="244"/>
                    </a:lnTo>
                    <a:lnTo>
                      <a:pt x="36" y="244"/>
                    </a:lnTo>
                    <a:lnTo>
                      <a:pt x="30" y="249"/>
                    </a:lnTo>
                    <a:lnTo>
                      <a:pt x="43" y="247"/>
                    </a:lnTo>
                    <a:lnTo>
                      <a:pt x="46" y="244"/>
                    </a:lnTo>
                    <a:lnTo>
                      <a:pt x="46" y="246"/>
                    </a:lnTo>
                    <a:lnTo>
                      <a:pt x="60" y="241"/>
                    </a:lnTo>
                    <a:lnTo>
                      <a:pt x="60" y="243"/>
                    </a:lnTo>
                    <a:lnTo>
                      <a:pt x="57" y="246"/>
                    </a:lnTo>
                    <a:lnTo>
                      <a:pt x="65" y="239"/>
                    </a:lnTo>
                    <a:lnTo>
                      <a:pt x="71" y="239"/>
                    </a:lnTo>
                    <a:lnTo>
                      <a:pt x="79" y="238"/>
                    </a:lnTo>
                    <a:lnTo>
                      <a:pt x="81" y="235"/>
                    </a:lnTo>
                    <a:lnTo>
                      <a:pt x="83" y="233"/>
                    </a:lnTo>
                    <a:lnTo>
                      <a:pt x="89" y="231"/>
                    </a:lnTo>
                    <a:lnTo>
                      <a:pt x="95" y="230"/>
                    </a:lnTo>
                    <a:lnTo>
                      <a:pt x="97" y="230"/>
                    </a:lnTo>
                    <a:lnTo>
                      <a:pt x="95" y="230"/>
                    </a:lnTo>
                    <a:lnTo>
                      <a:pt x="100" y="226"/>
                    </a:lnTo>
                    <a:lnTo>
                      <a:pt x="103" y="228"/>
                    </a:lnTo>
                    <a:lnTo>
                      <a:pt x="106" y="225"/>
                    </a:lnTo>
                    <a:lnTo>
                      <a:pt x="110" y="225"/>
                    </a:lnTo>
                    <a:lnTo>
                      <a:pt x="124" y="220"/>
                    </a:lnTo>
                    <a:lnTo>
                      <a:pt x="129" y="217"/>
                    </a:lnTo>
                    <a:lnTo>
                      <a:pt x="135" y="214"/>
                    </a:lnTo>
                    <a:lnTo>
                      <a:pt x="138" y="212"/>
                    </a:lnTo>
                    <a:lnTo>
                      <a:pt x="141" y="212"/>
                    </a:lnTo>
                    <a:lnTo>
                      <a:pt x="146" y="209"/>
                    </a:lnTo>
                    <a:lnTo>
                      <a:pt x="148" y="210"/>
                    </a:lnTo>
                    <a:lnTo>
                      <a:pt x="157" y="206"/>
                    </a:lnTo>
                    <a:lnTo>
                      <a:pt x="173" y="202"/>
                    </a:lnTo>
                    <a:lnTo>
                      <a:pt x="173" y="201"/>
                    </a:lnTo>
                    <a:lnTo>
                      <a:pt x="176" y="199"/>
                    </a:lnTo>
                    <a:lnTo>
                      <a:pt x="179" y="198"/>
                    </a:lnTo>
                    <a:lnTo>
                      <a:pt x="189" y="194"/>
                    </a:lnTo>
                    <a:lnTo>
                      <a:pt x="192" y="193"/>
                    </a:lnTo>
                    <a:lnTo>
                      <a:pt x="192" y="189"/>
                    </a:lnTo>
                    <a:lnTo>
                      <a:pt x="186" y="188"/>
                    </a:lnTo>
                    <a:lnTo>
                      <a:pt x="194" y="183"/>
                    </a:lnTo>
                    <a:lnTo>
                      <a:pt x="200" y="181"/>
                    </a:lnTo>
                    <a:lnTo>
                      <a:pt x="203" y="180"/>
                    </a:lnTo>
                    <a:lnTo>
                      <a:pt x="205" y="178"/>
                    </a:lnTo>
                    <a:lnTo>
                      <a:pt x="211" y="178"/>
                    </a:lnTo>
                    <a:lnTo>
                      <a:pt x="214" y="177"/>
                    </a:lnTo>
                    <a:lnTo>
                      <a:pt x="213" y="175"/>
                    </a:lnTo>
                    <a:lnTo>
                      <a:pt x="222" y="173"/>
                    </a:lnTo>
                    <a:lnTo>
                      <a:pt x="224" y="172"/>
                    </a:lnTo>
                    <a:lnTo>
                      <a:pt x="222" y="169"/>
                    </a:lnTo>
                    <a:lnTo>
                      <a:pt x="227" y="170"/>
                    </a:lnTo>
                    <a:lnTo>
                      <a:pt x="233" y="167"/>
                    </a:lnTo>
                    <a:lnTo>
                      <a:pt x="249" y="159"/>
                    </a:lnTo>
                    <a:lnTo>
                      <a:pt x="268" y="152"/>
                    </a:lnTo>
                    <a:lnTo>
                      <a:pt x="273" y="149"/>
                    </a:lnTo>
                    <a:lnTo>
                      <a:pt x="287" y="141"/>
                    </a:lnTo>
                    <a:lnTo>
                      <a:pt x="292" y="136"/>
                    </a:lnTo>
                    <a:lnTo>
                      <a:pt x="292" y="138"/>
                    </a:lnTo>
                    <a:lnTo>
                      <a:pt x="284" y="144"/>
                    </a:lnTo>
                    <a:lnTo>
                      <a:pt x="275" y="149"/>
                    </a:lnTo>
                    <a:lnTo>
                      <a:pt x="270" y="152"/>
                    </a:lnTo>
                    <a:lnTo>
                      <a:pt x="275" y="152"/>
                    </a:lnTo>
                    <a:lnTo>
                      <a:pt x="289" y="149"/>
                    </a:lnTo>
                    <a:lnTo>
                      <a:pt x="286" y="151"/>
                    </a:lnTo>
                    <a:lnTo>
                      <a:pt x="275" y="154"/>
                    </a:lnTo>
                    <a:lnTo>
                      <a:pt x="273" y="156"/>
                    </a:lnTo>
                    <a:lnTo>
                      <a:pt x="283" y="159"/>
                    </a:lnTo>
                    <a:lnTo>
                      <a:pt x="278" y="161"/>
                    </a:lnTo>
                    <a:lnTo>
                      <a:pt x="268" y="159"/>
                    </a:lnTo>
                    <a:lnTo>
                      <a:pt x="268" y="157"/>
                    </a:lnTo>
                    <a:lnTo>
                      <a:pt x="252" y="161"/>
                    </a:lnTo>
                    <a:lnTo>
                      <a:pt x="249" y="162"/>
                    </a:lnTo>
                    <a:lnTo>
                      <a:pt x="243" y="169"/>
                    </a:lnTo>
                    <a:lnTo>
                      <a:pt x="229" y="177"/>
                    </a:lnTo>
                    <a:lnTo>
                      <a:pt x="230" y="180"/>
                    </a:lnTo>
                    <a:lnTo>
                      <a:pt x="238" y="177"/>
                    </a:lnTo>
                    <a:lnTo>
                      <a:pt x="233" y="180"/>
                    </a:lnTo>
                    <a:lnTo>
                      <a:pt x="230" y="181"/>
                    </a:lnTo>
                    <a:lnTo>
                      <a:pt x="229" y="181"/>
                    </a:lnTo>
                    <a:lnTo>
                      <a:pt x="224" y="181"/>
                    </a:lnTo>
                    <a:lnTo>
                      <a:pt x="218" y="185"/>
                    </a:lnTo>
                    <a:lnTo>
                      <a:pt x="219" y="186"/>
                    </a:lnTo>
                    <a:lnTo>
                      <a:pt x="227" y="186"/>
                    </a:lnTo>
                    <a:lnTo>
                      <a:pt x="229" y="185"/>
                    </a:lnTo>
                    <a:lnTo>
                      <a:pt x="230" y="185"/>
                    </a:lnTo>
                    <a:lnTo>
                      <a:pt x="240" y="181"/>
                    </a:lnTo>
                    <a:lnTo>
                      <a:pt x="243" y="180"/>
                    </a:lnTo>
                    <a:lnTo>
                      <a:pt x="238" y="183"/>
                    </a:lnTo>
                    <a:lnTo>
                      <a:pt x="246" y="178"/>
                    </a:lnTo>
                    <a:lnTo>
                      <a:pt x="251" y="178"/>
                    </a:lnTo>
                    <a:lnTo>
                      <a:pt x="257" y="173"/>
                    </a:lnTo>
                    <a:lnTo>
                      <a:pt x="254" y="178"/>
                    </a:lnTo>
                    <a:lnTo>
                      <a:pt x="264" y="172"/>
                    </a:lnTo>
                    <a:lnTo>
                      <a:pt x="262" y="173"/>
                    </a:lnTo>
                    <a:lnTo>
                      <a:pt x="273" y="173"/>
                    </a:lnTo>
                    <a:lnTo>
                      <a:pt x="276" y="172"/>
                    </a:lnTo>
                    <a:lnTo>
                      <a:pt x="281" y="170"/>
                    </a:lnTo>
                    <a:lnTo>
                      <a:pt x="278" y="169"/>
                    </a:lnTo>
                    <a:lnTo>
                      <a:pt x="287" y="165"/>
                    </a:lnTo>
                    <a:lnTo>
                      <a:pt x="287" y="164"/>
                    </a:lnTo>
                    <a:lnTo>
                      <a:pt x="279" y="165"/>
                    </a:lnTo>
                    <a:lnTo>
                      <a:pt x="281" y="164"/>
                    </a:lnTo>
                    <a:lnTo>
                      <a:pt x="287" y="164"/>
                    </a:lnTo>
                    <a:lnTo>
                      <a:pt x="289" y="162"/>
                    </a:lnTo>
                    <a:lnTo>
                      <a:pt x="284" y="161"/>
                    </a:lnTo>
                    <a:lnTo>
                      <a:pt x="291" y="159"/>
                    </a:lnTo>
                    <a:lnTo>
                      <a:pt x="292" y="157"/>
                    </a:lnTo>
                    <a:lnTo>
                      <a:pt x="291" y="157"/>
                    </a:lnTo>
                    <a:lnTo>
                      <a:pt x="295" y="156"/>
                    </a:lnTo>
                    <a:lnTo>
                      <a:pt x="297" y="156"/>
                    </a:lnTo>
                    <a:lnTo>
                      <a:pt x="303" y="152"/>
                    </a:lnTo>
                    <a:lnTo>
                      <a:pt x="295" y="159"/>
                    </a:lnTo>
                    <a:lnTo>
                      <a:pt x="295" y="159"/>
                    </a:lnTo>
                    <a:lnTo>
                      <a:pt x="299" y="159"/>
                    </a:lnTo>
                    <a:lnTo>
                      <a:pt x="303" y="154"/>
                    </a:lnTo>
                    <a:lnTo>
                      <a:pt x="300" y="157"/>
                    </a:lnTo>
                    <a:lnTo>
                      <a:pt x="302" y="157"/>
                    </a:lnTo>
                    <a:lnTo>
                      <a:pt x="314" y="156"/>
                    </a:lnTo>
                    <a:lnTo>
                      <a:pt x="310" y="159"/>
                    </a:lnTo>
                    <a:lnTo>
                      <a:pt x="306" y="162"/>
                    </a:lnTo>
                    <a:lnTo>
                      <a:pt x="316" y="161"/>
                    </a:lnTo>
                    <a:lnTo>
                      <a:pt x="311" y="162"/>
                    </a:lnTo>
                    <a:lnTo>
                      <a:pt x="318" y="162"/>
                    </a:lnTo>
                    <a:lnTo>
                      <a:pt x="314" y="165"/>
                    </a:lnTo>
                    <a:lnTo>
                      <a:pt x="318" y="169"/>
                    </a:lnTo>
                    <a:lnTo>
                      <a:pt x="324" y="165"/>
                    </a:lnTo>
                    <a:lnTo>
                      <a:pt x="322" y="169"/>
                    </a:lnTo>
                    <a:lnTo>
                      <a:pt x="329" y="170"/>
                    </a:lnTo>
                    <a:lnTo>
                      <a:pt x="327" y="173"/>
                    </a:lnTo>
                    <a:lnTo>
                      <a:pt x="343" y="172"/>
                    </a:lnTo>
                    <a:lnTo>
                      <a:pt x="354" y="173"/>
                    </a:lnTo>
                    <a:lnTo>
                      <a:pt x="360" y="173"/>
                    </a:lnTo>
                    <a:lnTo>
                      <a:pt x="360" y="173"/>
                    </a:lnTo>
                    <a:lnTo>
                      <a:pt x="357" y="175"/>
                    </a:lnTo>
                    <a:lnTo>
                      <a:pt x="359" y="175"/>
                    </a:lnTo>
                    <a:lnTo>
                      <a:pt x="365" y="178"/>
                    </a:lnTo>
                    <a:lnTo>
                      <a:pt x="375" y="177"/>
                    </a:lnTo>
                    <a:lnTo>
                      <a:pt x="384" y="172"/>
                    </a:lnTo>
                    <a:lnTo>
                      <a:pt x="387" y="175"/>
                    </a:lnTo>
                    <a:lnTo>
                      <a:pt x="383" y="177"/>
                    </a:lnTo>
                    <a:lnTo>
                      <a:pt x="380" y="180"/>
                    </a:lnTo>
                    <a:lnTo>
                      <a:pt x="384" y="173"/>
                    </a:lnTo>
                    <a:lnTo>
                      <a:pt x="381" y="175"/>
                    </a:lnTo>
                    <a:lnTo>
                      <a:pt x="376" y="180"/>
                    </a:lnTo>
                    <a:lnTo>
                      <a:pt x="372" y="181"/>
                    </a:lnTo>
                    <a:lnTo>
                      <a:pt x="380" y="188"/>
                    </a:lnTo>
                    <a:lnTo>
                      <a:pt x="384" y="186"/>
                    </a:lnTo>
                    <a:lnTo>
                      <a:pt x="387" y="183"/>
                    </a:lnTo>
                    <a:lnTo>
                      <a:pt x="391" y="1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1" name="Freeform 68"/>
              <p:cNvSpPr>
                <a:spLocks/>
              </p:cNvSpPr>
              <p:nvPr/>
            </p:nvSpPr>
            <p:spPr bwMode="auto">
              <a:xfrm>
                <a:off x="853" y="879"/>
                <a:ext cx="57" cy="82"/>
              </a:xfrm>
              <a:custGeom>
                <a:avLst/>
                <a:gdLst>
                  <a:gd name="T0" fmla="*/ 5 w 57"/>
                  <a:gd name="T1" fmla="*/ 8 h 82"/>
                  <a:gd name="T2" fmla="*/ 0 w 57"/>
                  <a:gd name="T3" fmla="*/ 17 h 82"/>
                  <a:gd name="T4" fmla="*/ 0 w 57"/>
                  <a:gd name="T5" fmla="*/ 19 h 82"/>
                  <a:gd name="T6" fmla="*/ 10 w 57"/>
                  <a:gd name="T7" fmla="*/ 24 h 82"/>
                  <a:gd name="T8" fmla="*/ 16 w 57"/>
                  <a:gd name="T9" fmla="*/ 22 h 82"/>
                  <a:gd name="T10" fmla="*/ 16 w 57"/>
                  <a:gd name="T11" fmla="*/ 16 h 82"/>
                  <a:gd name="T12" fmla="*/ 15 w 57"/>
                  <a:gd name="T13" fmla="*/ 12 h 82"/>
                  <a:gd name="T14" fmla="*/ 16 w 57"/>
                  <a:gd name="T15" fmla="*/ 14 h 82"/>
                  <a:gd name="T16" fmla="*/ 19 w 57"/>
                  <a:gd name="T17" fmla="*/ 16 h 82"/>
                  <a:gd name="T18" fmla="*/ 23 w 57"/>
                  <a:gd name="T19" fmla="*/ 19 h 82"/>
                  <a:gd name="T20" fmla="*/ 23 w 57"/>
                  <a:gd name="T21" fmla="*/ 22 h 82"/>
                  <a:gd name="T22" fmla="*/ 23 w 57"/>
                  <a:gd name="T23" fmla="*/ 25 h 82"/>
                  <a:gd name="T24" fmla="*/ 29 w 57"/>
                  <a:gd name="T25" fmla="*/ 22 h 82"/>
                  <a:gd name="T26" fmla="*/ 37 w 57"/>
                  <a:gd name="T27" fmla="*/ 11 h 82"/>
                  <a:gd name="T28" fmla="*/ 40 w 57"/>
                  <a:gd name="T29" fmla="*/ 6 h 82"/>
                  <a:gd name="T30" fmla="*/ 38 w 57"/>
                  <a:gd name="T31" fmla="*/ 25 h 82"/>
                  <a:gd name="T32" fmla="*/ 45 w 57"/>
                  <a:gd name="T33" fmla="*/ 25 h 82"/>
                  <a:gd name="T34" fmla="*/ 38 w 57"/>
                  <a:gd name="T35" fmla="*/ 29 h 82"/>
                  <a:gd name="T36" fmla="*/ 40 w 57"/>
                  <a:gd name="T37" fmla="*/ 30 h 82"/>
                  <a:gd name="T38" fmla="*/ 42 w 57"/>
                  <a:gd name="T39" fmla="*/ 37 h 82"/>
                  <a:gd name="T40" fmla="*/ 35 w 57"/>
                  <a:gd name="T41" fmla="*/ 37 h 82"/>
                  <a:gd name="T42" fmla="*/ 34 w 57"/>
                  <a:gd name="T43" fmla="*/ 40 h 82"/>
                  <a:gd name="T44" fmla="*/ 32 w 57"/>
                  <a:gd name="T45" fmla="*/ 40 h 82"/>
                  <a:gd name="T46" fmla="*/ 35 w 57"/>
                  <a:gd name="T47" fmla="*/ 45 h 82"/>
                  <a:gd name="T48" fmla="*/ 37 w 57"/>
                  <a:gd name="T49" fmla="*/ 46 h 82"/>
                  <a:gd name="T50" fmla="*/ 35 w 57"/>
                  <a:gd name="T51" fmla="*/ 46 h 82"/>
                  <a:gd name="T52" fmla="*/ 37 w 57"/>
                  <a:gd name="T53" fmla="*/ 54 h 82"/>
                  <a:gd name="T54" fmla="*/ 35 w 57"/>
                  <a:gd name="T55" fmla="*/ 59 h 82"/>
                  <a:gd name="T56" fmla="*/ 26 w 57"/>
                  <a:gd name="T57" fmla="*/ 66 h 82"/>
                  <a:gd name="T58" fmla="*/ 26 w 57"/>
                  <a:gd name="T59" fmla="*/ 69 h 82"/>
                  <a:gd name="T60" fmla="*/ 34 w 57"/>
                  <a:gd name="T61" fmla="*/ 64 h 82"/>
                  <a:gd name="T62" fmla="*/ 46 w 57"/>
                  <a:gd name="T63" fmla="*/ 59 h 82"/>
                  <a:gd name="T64" fmla="*/ 43 w 57"/>
                  <a:gd name="T65" fmla="*/ 66 h 82"/>
                  <a:gd name="T66" fmla="*/ 42 w 57"/>
                  <a:gd name="T67" fmla="*/ 72 h 82"/>
                  <a:gd name="T68" fmla="*/ 32 w 57"/>
                  <a:gd name="T69" fmla="*/ 78 h 82"/>
                  <a:gd name="T70" fmla="*/ 32 w 57"/>
                  <a:gd name="T71" fmla="*/ 80 h 82"/>
                  <a:gd name="T72" fmla="*/ 37 w 57"/>
                  <a:gd name="T73" fmla="*/ 80 h 82"/>
                  <a:gd name="T74" fmla="*/ 43 w 57"/>
                  <a:gd name="T75" fmla="*/ 77 h 82"/>
                  <a:gd name="T76" fmla="*/ 48 w 57"/>
                  <a:gd name="T77" fmla="*/ 75 h 82"/>
                  <a:gd name="T78" fmla="*/ 57 w 57"/>
                  <a:gd name="T79" fmla="*/ 62 h 82"/>
                  <a:gd name="T80" fmla="*/ 51 w 57"/>
                  <a:gd name="T81" fmla="*/ 56 h 82"/>
                  <a:gd name="T82" fmla="*/ 42 w 57"/>
                  <a:gd name="T83" fmla="*/ 51 h 82"/>
                  <a:gd name="T84" fmla="*/ 43 w 57"/>
                  <a:gd name="T85" fmla="*/ 45 h 82"/>
                  <a:gd name="T86" fmla="*/ 50 w 57"/>
                  <a:gd name="T87" fmla="*/ 19 h 82"/>
                  <a:gd name="T88" fmla="*/ 46 w 57"/>
                  <a:gd name="T89" fmla="*/ 11 h 82"/>
                  <a:gd name="T90" fmla="*/ 32 w 57"/>
                  <a:gd name="T91" fmla="*/ 3 h 82"/>
                  <a:gd name="T92" fmla="*/ 7 w 57"/>
                  <a:gd name="T93" fmla="*/ 14 h 82"/>
                  <a:gd name="T94" fmla="*/ 7 w 57"/>
                  <a:gd name="T95" fmla="*/ 6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7" h="82">
                    <a:moveTo>
                      <a:pt x="7" y="6"/>
                    </a:moveTo>
                    <a:lnTo>
                      <a:pt x="5" y="8"/>
                    </a:lnTo>
                    <a:lnTo>
                      <a:pt x="0" y="12"/>
                    </a:lnTo>
                    <a:lnTo>
                      <a:pt x="0" y="17"/>
                    </a:lnTo>
                    <a:lnTo>
                      <a:pt x="3" y="17"/>
                    </a:lnTo>
                    <a:lnTo>
                      <a:pt x="0" y="19"/>
                    </a:lnTo>
                    <a:lnTo>
                      <a:pt x="7" y="25"/>
                    </a:lnTo>
                    <a:lnTo>
                      <a:pt x="10" y="24"/>
                    </a:lnTo>
                    <a:lnTo>
                      <a:pt x="11" y="22"/>
                    </a:lnTo>
                    <a:lnTo>
                      <a:pt x="16" y="22"/>
                    </a:lnTo>
                    <a:lnTo>
                      <a:pt x="18" y="21"/>
                    </a:lnTo>
                    <a:lnTo>
                      <a:pt x="16" y="16"/>
                    </a:lnTo>
                    <a:lnTo>
                      <a:pt x="13" y="14"/>
                    </a:lnTo>
                    <a:lnTo>
                      <a:pt x="15" y="12"/>
                    </a:lnTo>
                    <a:lnTo>
                      <a:pt x="16" y="12"/>
                    </a:lnTo>
                    <a:lnTo>
                      <a:pt x="16" y="14"/>
                    </a:lnTo>
                    <a:lnTo>
                      <a:pt x="19" y="12"/>
                    </a:lnTo>
                    <a:lnTo>
                      <a:pt x="19" y="16"/>
                    </a:lnTo>
                    <a:lnTo>
                      <a:pt x="24" y="14"/>
                    </a:lnTo>
                    <a:lnTo>
                      <a:pt x="23" y="19"/>
                    </a:lnTo>
                    <a:lnTo>
                      <a:pt x="19" y="22"/>
                    </a:lnTo>
                    <a:lnTo>
                      <a:pt x="23" y="22"/>
                    </a:lnTo>
                    <a:lnTo>
                      <a:pt x="24" y="21"/>
                    </a:lnTo>
                    <a:lnTo>
                      <a:pt x="23" y="25"/>
                    </a:lnTo>
                    <a:lnTo>
                      <a:pt x="26" y="24"/>
                    </a:lnTo>
                    <a:lnTo>
                      <a:pt x="29" y="22"/>
                    </a:lnTo>
                    <a:lnTo>
                      <a:pt x="35" y="9"/>
                    </a:lnTo>
                    <a:lnTo>
                      <a:pt x="37" y="11"/>
                    </a:lnTo>
                    <a:lnTo>
                      <a:pt x="38" y="8"/>
                    </a:lnTo>
                    <a:lnTo>
                      <a:pt x="40" y="6"/>
                    </a:lnTo>
                    <a:lnTo>
                      <a:pt x="32" y="22"/>
                    </a:lnTo>
                    <a:lnTo>
                      <a:pt x="38" y="25"/>
                    </a:lnTo>
                    <a:lnTo>
                      <a:pt x="38" y="29"/>
                    </a:lnTo>
                    <a:lnTo>
                      <a:pt x="45" y="25"/>
                    </a:lnTo>
                    <a:lnTo>
                      <a:pt x="42" y="29"/>
                    </a:lnTo>
                    <a:lnTo>
                      <a:pt x="38" y="29"/>
                    </a:lnTo>
                    <a:lnTo>
                      <a:pt x="37" y="32"/>
                    </a:lnTo>
                    <a:lnTo>
                      <a:pt x="40" y="30"/>
                    </a:lnTo>
                    <a:lnTo>
                      <a:pt x="40" y="32"/>
                    </a:lnTo>
                    <a:lnTo>
                      <a:pt x="42" y="37"/>
                    </a:lnTo>
                    <a:lnTo>
                      <a:pt x="37" y="33"/>
                    </a:lnTo>
                    <a:lnTo>
                      <a:pt x="35" y="37"/>
                    </a:lnTo>
                    <a:lnTo>
                      <a:pt x="35" y="37"/>
                    </a:lnTo>
                    <a:lnTo>
                      <a:pt x="34" y="40"/>
                    </a:lnTo>
                    <a:lnTo>
                      <a:pt x="38" y="40"/>
                    </a:lnTo>
                    <a:lnTo>
                      <a:pt x="32" y="40"/>
                    </a:lnTo>
                    <a:lnTo>
                      <a:pt x="30" y="41"/>
                    </a:lnTo>
                    <a:lnTo>
                      <a:pt x="35" y="45"/>
                    </a:lnTo>
                    <a:lnTo>
                      <a:pt x="38" y="43"/>
                    </a:lnTo>
                    <a:lnTo>
                      <a:pt x="37" y="46"/>
                    </a:lnTo>
                    <a:lnTo>
                      <a:pt x="35" y="45"/>
                    </a:lnTo>
                    <a:lnTo>
                      <a:pt x="35" y="46"/>
                    </a:lnTo>
                    <a:lnTo>
                      <a:pt x="38" y="49"/>
                    </a:lnTo>
                    <a:lnTo>
                      <a:pt x="37" y="54"/>
                    </a:lnTo>
                    <a:lnTo>
                      <a:pt x="42" y="58"/>
                    </a:lnTo>
                    <a:lnTo>
                      <a:pt x="35" y="59"/>
                    </a:lnTo>
                    <a:lnTo>
                      <a:pt x="29" y="64"/>
                    </a:lnTo>
                    <a:lnTo>
                      <a:pt x="26" y="66"/>
                    </a:lnTo>
                    <a:lnTo>
                      <a:pt x="24" y="69"/>
                    </a:lnTo>
                    <a:lnTo>
                      <a:pt x="26" y="69"/>
                    </a:lnTo>
                    <a:lnTo>
                      <a:pt x="30" y="67"/>
                    </a:lnTo>
                    <a:lnTo>
                      <a:pt x="34" y="64"/>
                    </a:lnTo>
                    <a:lnTo>
                      <a:pt x="38" y="62"/>
                    </a:lnTo>
                    <a:lnTo>
                      <a:pt x="46" y="59"/>
                    </a:lnTo>
                    <a:lnTo>
                      <a:pt x="43" y="62"/>
                    </a:lnTo>
                    <a:lnTo>
                      <a:pt x="43" y="66"/>
                    </a:lnTo>
                    <a:lnTo>
                      <a:pt x="38" y="72"/>
                    </a:lnTo>
                    <a:lnTo>
                      <a:pt x="42" y="72"/>
                    </a:lnTo>
                    <a:lnTo>
                      <a:pt x="38" y="77"/>
                    </a:lnTo>
                    <a:lnTo>
                      <a:pt x="32" y="78"/>
                    </a:lnTo>
                    <a:lnTo>
                      <a:pt x="29" y="82"/>
                    </a:lnTo>
                    <a:lnTo>
                      <a:pt x="32" y="80"/>
                    </a:lnTo>
                    <a:lnTo>
                      <a:pt x="32" y="82"/>
                    </a:lnTo>
                    <a:lnTo>
                      <a:pt x="37" y="80"/>
                    </a:lnTo>
                    <a:lnTo>
                      <a:pt x="42" y="77"/>
                    </a:lnTo>
                    <a:lnTo>
                      <a:pt x="43" y="77"/>
                    </a:lnTo>
                    <a:lnTo>
                      <a:pt x="46" y="75"/>
                    </a:lnTo>
                    <a:lnTo>
                      <a:pt x="48" y="75"/>
                    </a:lnTo>
                    <a:lnTo>
                      <a:pt x="53" y="66"/>
                    </a:lnTo>
                    <a:lnTo>
                      <a:pt x="57" y="62"/>
                    </a:lnTo>
                    <a:lnTo>
                      <a:pt x="57" y="61"/>
                    </a:lnTo>
                    <a:lnTo>
                      <a:pt x="51" y="56"/>
                    </a:lnTo>
                    <a:lnTo>
                      <a:pt x="43" y="54"/>
                    </a:lnTo>
                    <a:lnTo>
                      <a:pt x="42" y="51"/>
                    </a:lnTo>
                    <a:lnTo>
                      <a:pt x="45" y="46"/>
                    </a:lnTo>
                    <a:lnTo>
                      <a:pt x="43" y="45"/>
                    </a:lnTo>
                    <a:lnTo>
                      <a:pt x="45" y="41"/>
                    </a:lnTo>
                    <a:lnTo>
                      <a:pt x="50" y="19"/>
                    </a:lnTo>
                    <a:lnTo>
                      <a:pt x="45" y="16"/>
                    </a:lnTo>
                    <a:lnTo>
                      <a:pt x="46" y="11"/>
                    </a:lnTo>
                    <a:lnTo>
                      <a:pt x="46" y="0"/>
                    </a:lnTo>
                    <a:lnTo>
                      <a:pt x="32" y="3"/>
                    </a:lnTo>
                    <a:lnTo>
                      <a:pt x="21" y="11"/>
                    </a:lnTo>
                    <a:lnTo>
                      <a:pt x="7" y="14"/>
                    </a:lnTo>
                    <a:lnTo>
                      <a:pt x="8" y="9"/>
                    </a:lnTo>
                    <a:lnTo>
                      <a:pt x="7"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2" name="Freeform 69"/>
              <p:cNvSpPr>
                <a:spLocks/>
              </p:cNvSpPr>
              <p:nvPr/>
            </p:nvSpPr>
            <p:spPr bwMode="auto">
              <a:xfrm>
                <a:off x="839" y="726"/>
                <a:ext cx="211" cy="149"/>
              </a:xfrm>
              <a:custGeom>
                <a:avLst/>
                <a:gdLst>
                  <a:gd name="T0" fmla="*/ 43 w 211"/>
                  <a:gd name="T1" fmla="*/ 149 h 149"/>
                  <a:gd name="T2" fmla="*/ 75 w 211"/>
                  <a:gd name="T3" fmla="*/ 149 h 149"/>
                  <a:gd name="T4" fmla="*/ 110 w 211"/>
                  <a:gd name="T5" fmla="*/ 149 h 149"/>
                  <a:gd name="T6" fmla="*/ 141 w 211"/>
                  <a:gd name="T7" fmla="*/ 149 h 149"/>
                  <a:gd name="T8" fmla="*/ 178 w 211"/>
                  <a:gd name="T9" fmla="*/ 149 h 149"/>
                  <a:gd name="T10" fmla="*/ 206 w 211"/>
                  <a:gd name="T11" fmla="*/ 149 h 149"/>
                  <a:gd name="T12" fmla="*/ 208 w 211"/>
                  <a:gd name="T13" fmla="*/ 141 h 149"/>
                  <a:gd name="T14" fmla="*/ 210 w 211"/>
                  <a:gd name="T15" fmla="*/ 137 h 149"/>
                  <a:gd name="T16" fmla="*/ 206 w 211"/>
                  <a:gd name="T17" fmla="*/ 135 h 149"/>
                  <a:gd name="T18" fmla="*/ 191 w 211"/>
                  <a:gd name="T19" fmla="*/ 137 h 149"/>
                  <a:gd name="T20" fmla="*/ 181 w 211"/>
                  <a:gd name="T21" fmla="*/ 137 h 149"/>
                  <a:gd name="T22" fmla="*/ 184 w 211"/>
                  <a:gd name="T23" fmla="*/ 130 h 149"/>
                  <a:gd name="T24" fmla="*/ 181 w 211"/>
                  <a:gd name="T25" fmla="*/ 122 h 149"/>
                  <a:gd name="T26" fmla="*/ 179 w 211"/>
                  <a:gd name="T27" fmla="*/ 116 h 149"/>
                  <a:gd name="T28" fmla="*/ 173 w 211"/>
                  <a:gd name="T29" fmla="*/ 114 h 149"/>
                  <a:gd name="T30" fmla="*/ 176 w 211"/>
                  <a:gd name="T31" fmla="*/ 111 h 149"/>
                  <a:gd name="T32" fmla="*/ 176 w 211"/>
                  <a:gd name="T33" fmla="*/ 108 h 149"/>
                  <a:gd name="T34" fmla="*/ 179 w 211"/>
                  <a:gd name="T35" fmla="*/ 101 h 149"/>
                  <a:gd name="T36" fmla="*/ 186 w 211"/>
                  <a:gd name="T37" fmla="*/ 95 h 149"/>
                  <a:gd name="T38" fmla="*/ 187 w 211"/>
                  <a:gd name="T39" fmla="*/ 90 h 149"/>
                  <a:gd name="T40" fmla="*/ 184 w 211"/>
                  <a:gd name="T41" fmla="*/ 83 h 149"/>
                  <a:gd name="T42" fmla="*/ 186 w 211"/>
                  <a:gd name="T43" fmla="*/ 79 h 149"/>
                  <a:gd name="T44" fmla="*/ 181 w 211"/>
                  <a:gd name="T45" fmla="*/ 77 h 149"/>
                  <a:gd name="T46" fmla="*/ 179 w 211"/>
                  <a:gd name="T47" fmla="*/ 67 h 149"/>
                  <a:gd name="T48" fmla="*/ 192 w 211"/>
                  <a:gd name="T49" fmla="*/ 58 h 149"/>
                  <a:gd name="T50" fmla="*/ 189 w 211"/>
                  <a:gd name="T51" fmla="*/ 56 h 149"/>
                  <a:gd name="T52" fmla="*/ 181 w 211"/>
                  <a:gd name="T53" fmla="*/ 56 h 149"/>
                  <a:gd name="T54" fmla="*/ 186 w 211"/>
                  <a:gd name="T55" fmla="*/ 53 h 149"/>
                  <a:gd name="T56" fmla="*/ 192 w 211"/>
                  <a:gd name="T57" fmla="*/ 46 h 149"/>
                  <a:gd name="T58" fmla="*/ 192 w 211"/>
                  <a:gd name="T59" fmla="*/ 40 h 149"/>
                  <a:gd name="T60" fmla="*/ 172 w 211"/>
                  <a:gd name="T61" fmla="*/ 37 h 149"/>
                  <a:gd name="T62" fmla="*/ 179 w 211"/>
                  <a:gd name="T63" fmla="*/ 32 h 149"/>
                  <a:gd name="T64" fmla="*/ 202 w 211"/>
                  <a:gd name="T65" fmla="*/ 11 h 149"/>
                  <a:gd name="T66" fmla="*/ 181 w 211"/>
                  <a:gd name="T67" fmla="*/ 6 h 149"/>
                  <a:gd name="T68" fmla="*/ 152 w 211"/>
                  <a:gd name="T69" fmla="*/ 8 h 149"/>
                  <a:gd name="T70" fmla="*/ 122 w 211"/>
                  <a:gd name="T71" fmla="*/ 34 h 149"/>
                  <a:gd name="T72" fmla="*/ 91 w 211"/>
                  <a:gd name="T73" fmla="*/ 61 h 149"/>
                  <a:gd name="T74" fmla="*/ 60 w 211"/>
                  <a:gd name="T75" fmla="*/ 88 h 149"/>
                  <a:gd name="T76" fmla="*/ 30 w 211"/>
                  <a:gd name="T77" fmla="*/ 117 h 149"/>
                  <a:gd name="T78" fmla="*/ 0 w 211"/>
                  <a:gd name="T79" fmla="*/ 145 h 149"/>
                  <a:gd name="T80" fmla="*/ 11 w 211"/>
                  <a:gd name="T81" fmla="*/ 146 h 149"/>
                  <a:gd name="T82" fmla="*/ 19 w 211"/>
                  <a:gd name="T83" fmla="*/ 149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11" h="149">
                    <a:moveTo>
                      <a:pt x="19" y="149"/>
                    </a:moveTo>
                    <a:lnTo>
                      <a:pt x="30" y="149"/>
                    </a:lnTo>
                    <a:lnTo>
                      <a:pt x="43" y="149"/>
                    </a:lnTo>
                    <a:lnTo>
                      <a:pt x="52" y="149"/>
                    </a:lnTo>
                    <a:lnTo>
                      <a:pt x="64" y="149"/>
                    </a:lnTo>
                    <a:lnTo>
                      <a:pt x="75" y="149"/>
                    </a:lnTo>
                    <a:lnTo>
                      <a:pt x="86" y="149"/>
                    </a:lnTo>
                    <a:lnTo>
                      <a:pt x="97" y="149"/>
                    </a:lnTo>
                    <a:lnTo>
                      <a:pt x="110" y="149"/>
                    </a:lnTo>
                    <a:lnTo>
                      <a:pt x="121" y="149"/>
                    </a:lnTo>
                    <a:lnTo>
                      <a:pt x="130" y="149"/>
                    </a:lnTo>
                    <a:lnTo>
                      <a:pt x="141" y="149"/>
                    </a:lnTo>
                    <a:lnTo>
                      <a:pt x="154" y="149"/>
                    </a:lnTo>
                    <a:lnTo>
                      <a:pt x="165" y="149"/>
                    </a:lnTo>
                    <a:lnTo>
                      <a:pt x="178" y="149"/>
                    </a:lnTo>
                    <a:lnTo>
                      <a:pt x="187" y="149"/>
                    </a:lnTo>
                    <a:lnTo>
                      <a:pt x="199" y="149"/>
                    </a:lnTo>
                    <a:lnTo>
                      <a:pt x="206" y="149"/>
                    </a:lnTo>
                    <a:lnTo>
                      <a:pt x="205" y="148"/>
                    </a:lnTo>
                    <a:lnTo>
                      <a:pt x="206" y="145"/>
                    </a:lnTo>
                    <a:lnTo>
                      <a:pt x="208" y="141"/>
                    </a:lnTo>
                    <a:lnTo>
                      <a:pt x="206" y="141"/>
                    </a:lnTo>
                    <a:lnTo>
                      <a:pt x="206" y="138"/>
                    </a:lnTo>
                    <a:lnTo>
                      <a:pt x="210" y="137"/>
                    </a:lnTo>
                    <a:lnTo>
                      <a:pt x="211" y="133"/>
                    </a:lnTo>
                    <a:lnTo>
                      <a:pt x="208" y="133"/>
                    </a:lnTo>
                    <a:lnTo>
                      <a:pt x="206" y="135"/>
                    </a:lnTo>
                    <a:lnTo>
                      <a:pt x="199" y="137"/>
                    </a:lnTo>
                    <a:lnTo>
                      <a:pt x="194" y="135"/>
                    </a:lnTo>
                    <a:lnTo>
                      <a:pt x="191" y="137"/>
                    </a:lnTo>
                    <a:lnTo>
                      <a:pt x="191" y="135"/>
                    </a:lnTo>
                    <a:lnTo>
                      <a:pt x="187" y="137"/>
                    </a:lnTo>
                    <a:lnTo>
                      <a:pt x="181" y="137"/>
                    </a:lnTo>
                    <a:lnTo>
                      <a:pt x="184" y="132"/>
                    </a:lnTo>
                    <a:lnTo>
                      <a:pt x="181" y="132"/>
                    </a:lnTo>
                    <a:lnTo>
                      <a:pt x="184" y="130"/>
                    </a:lnTo>
                    <a:lnTo>
                      <a:pt x="187" y="125"/>
                    </a:lnTo>
                    <a:lnTo>
                      <a:pt x="183" y="125"/>
                    </a:lnTo>
                    <a:lnTo>
                      <a:pt x="181" y="122"/>
                    </a:lnTo>
                    <a:lnTo>
                      <a:pt x="181" y="120"/>
                    </a:lnTo>
                    <a:lnTo>
                      <a:pt x="179" y="120"/>
                    </a:lnTo>
                    <a:lnTo>
                      <a:pt x="179" y="116"/>
                    </a:lnTo>
                    <a:lnTo>
                      <a:pt x="176" y="117"/>
                    </a:lnTo>
                    <a:lnTo>
                      <a:pt x="172" y="116"/>
                    </a:lnTo>
                    <a:lnTo>
                      <a:pt x="173" y="114"/>
                    </a:lnTo>
                    <a:lnTo>
                      <a:pt x="175" y="112"/>
                    </a:lnTo>
                    <a:lnTo>
                      <a:pt x="176" y="111"/>
                    </a:lnTo>
                    <a:lnTo>
                      <a:pt x="176" y="111"/>
                    </a:lnTo>
                    <a:lnTo>
                      <a:pt x="178" y="109"/>
                    </a:lnTo>
                    <a:lnTo>
                      <a:pt x="175" y="108"/>
                    </a:lnTo>
                    <a:lnTo>
                      <a:pt x="176" y="108"/>
                    </a:lnTo>
                    <a:lnTo>
                      <a:pt x="176" y="104"/>
                    </a:lnTo>
                    <a:lnTo>
                      <a:pt x="183" y="101"/>
                    </a:lnTo>
                    <a:lnTo>
                      <a:pt x="179" y="101"/>
                    </a:lnTo>
                    <a:lnTo>
                      <a:pt x="181" y="98"/>
                    </a:lnTo>
                    <a:lnTo>
                      <a:pt x="179" y="98"/>
                    </a:lnTo>
                    <a:lnTo>
                      <a:pt x="186" y="95"/>
                    </a:lnTo>
                    <a:lnTo>
                      <a:pt x="186" y="90"/>
                    </a:lnTo>
                    <a:lnTo>
                      <a:pt x="184" y="92"/>
                    </a:lnTo>
                    <a:lnTo>
                      <a:pt x="187" y="90"/>
                    </a:lnTo>
                    <a:lnTo>
                      <a:pt x="183" y="85"/>
                    </a:lnTo>
                    <a:lnTo>
                      <a:pt x="183" y="83"/>
                    </a:lnTo>
                    <a:lnTo>
                      <a:pt x="184" y="83"/>
                    </a:lnTo>
                    <a:lnTo>
                      <a:pt x="184" y="82"/>
                    </a:lnTo>
                    <a:lnTo>
                      <a:pt x="186" y="80"/>
                    </a:lnTo>
                    <a:lnTo>
                      <a:pt x="186" y="79"/>
                    </a:lnTo>
                    <a:lnTo>
                      <a:pt x="183" y="79"/>
                    </a:lnTo>
                    <a:lnTo>
                      <a:pt x="176" y="80"/>
                    </a:lnTo>
                    <a:lnTo>
                      <a:pt x="181" y="77"/>
                    </a:lnTo>
                    <a:lnTo>
                      <a:pt x="175" y="74"/>
                    </a:lnTo>
                    <a:lnTo>
                      <a:pt x="181" y="69"/>
                    </a:lnTo>
                    <a:lnTo>
                      <a:pt x="179" y="67"/>
                    </a:lnTo>
                    <a:lnTo>
                      <a:pt x="183" y="66"/>
                    </a:lnTo>
                    <a:lnTo>
                      <a:pt x="192" y="61"/>
                    </a:lnTo>
                    <a:lnTo>
                      <a:pt x="192" y="58"/>
                    </a:lnTo>
                    <a:lnTo>
                      <a:pt x="197" y="55"/>
                    </a:lnTo>
                    <a:lnTo>
                      <a:pt x="194" y="55"/>
                    </a:lnTo>
                    <a:lnTo>
                      <a:pt x="189" y="56"/>
                    </a:lnTo>
                    <a:lnTo>
                      <a:pt x="189" y="56"/>
                    </a:lnTo>
                    <a:lnTo>
                      <a:pt x="191" y="55"/>
                    </a:lnTo>
                    <a:lnTo>
                      <a:pt x="181" y="56"/>
                    </a:lnTo>
                    <a:lnTo>
                      <a:pt x="183" y="55"/>
                    </a:lnTo>
                    <a:lnTo>
                      <a:pt x="183" y="55"/>
                    </a:lnTo>
                    <a:lnTo>
                      <a:pt x="186" y="53"/>
                    </a:lnTo>
                    <a:lnTo>
                      <a:pt x="187" y="51"/>
                    </a:lnTo>
                    <a:lnTo>
                      <a:pt x="186" y="50"/>
                    </a:lnTo>
                    <a:lnTo>
                      <a:pt x="192" y="46"/>
                    </a:lnTo>
                    <a:lnTo>
                      <a:pt x="192" y="43"/>
                    </a:lnTo>
                    <a:lnTo>
                      <a:pt x="194" y="43"/>
                    </a:lnTo>
                    <a:lnTo>
                      <a:pt x="192" y="40"/>
                    </a:lnTo>
                    <a:lnTo>
                      <a:pt x="197" y="40"/>
                    </a:lnTo>
                    <a:lnTo>
                      <a:pt x="170" y="40"/>
                    </a:lnTo>
                    <a:lnTo>
                      <a:pt x="172" y="37"/>
                    </a:lnTo>
                    <a:lnTo>
                      <a:pt x="176" y="35"/>
                    </a:lnTo>
                    <a:lnTo>
                      <a:pt x="176" y="34"/>
                    </a:lnTo>
                    <a:lnTo>
                      <a:pt x="179" y="32"/>
                    </a:lnTo>
                    <a:lnTo>
                      <a:pt x="179" y="29"/>
                    </a:lnTo>
                    <a:lnTo>
                      <a:pt x="199" y="11"/>
                    </a:lnTo>
                    <a:lnTo>
                      <a:pt x="202" y="11"/>
                    </a:lnTo>
                    <a:lnTo>
                      <a:pt x="189" y="11"/>
                    </a:lnTo>
                    <a:lnTo>
                      <a:pt x="184" y="6"/>
                    </a:lnTo>
                    <a:lnTo>
                      <a:pt x="181" y="6"/>
                    </a:lnTo>
                    <a:lnTo>
                      <a:pt x="179" y="1"/>
                    </a:lnTo>
                    <a:lnTo>
                      <a:pt x="164" y="0"/>
                    </a:lnTo>
                    <a:lnTo>
                      <a:pt x="152" y="8"/>
                    </a:lnTo>
                    <a:lnTo>
                      <a:pt x="143" y="16"/>
                    </a:lnTo>
                    <a:lnTo>
                      <a:pt x="132" y="26"/>
                    </a:lnTo>
                    <a:lnTo>
                      <a:pt x="122" y="34"/>
                    </a:lnTo>
                    <a:lnTo>
                      <a:pt x="111" y="43"/>
                    </a:lnTo>
                    <a:lnTo>
                      <a:pt x="100" y="53"/>
                    </a:lnTo>
                    <a:lnTo>
                      <a:pt x="91" y="61"/>
                    </a:lnTo>
                    <a:lnTo>
                      <a:pt x="81" y="71"/>
                    </a:lnTo>
                    <a:lnTo>
                      <a:pt x="70" y="80"/>
                    </a:lnTo>
                    <a:lnTo>
                      <a:pt x="60" y="88"/>
                    </a:lnTo>
                    <a:lnTo>
                      <a:pt x="49" y="98"/>
                    </a:lnTo>
                    <a:lnTo>
                      <a:pt x="40" y="108"/>
                    </a:lnTo>
                    <a:lnTo>
                      <a:pt x="30" y="117"/>
                    </a:lnTo>
                    <a:lnTo>
                      <a:pt x="21" y="125"/>
                    </a:lnTo>
                    <a:lnTo>
                      <a:pt x="11" y="135"/>
                    </a:lnTo>
                    <a:lnTo>
                      <a:pt x="0" y="145"/>
                    </a:lnTo>
                    <a:lnTo>
                      <a:pt x="3" y="146"/>
                    </a:lnTo>
                    <a:lnTo>
                      <a:pt x="8" y="145"/>
                    </a:lnTo>
                    <a:lnTo>
                      <a:pt x="11" y="146"/>
                    </a:lnTo>
                    <a:lnTo>
                      <a:pt x="16" y="145"/>
                    </a:lnTo>
                    <a:lnTo>
                      <a:pt x="24" y="145"/>
                    </a:lnTo>
                    <a:lnTo>
                      <a:pt x="19" y="149"/>
                    </a:lnTo>
                    <a:lnTo>
                      <a:pt x="19" y="149"/>
                    </a:lnTo>
                    <a:lnTo>
                      <a:pt x="19" y="14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3" name="Freeform 70"/>
              <p:cNvSpPr>
                <a:spLocks/>
              </p:cNvSpPr>
              <p:nvPr/>
            </p:nvSpPr>
            <p:spPr bwMode="auto">
              <a:xfrm>
                <a:off x="1009" y="694"/>
                <a:ext cx="648" cy="181"/>
              </a:xfrm>
              <a:custGeom>
                <a:avLst/>
                <a:gdLst>
                  <a:gd name="T0" fmla="*/ 399 w 648"/>
                  <a:gd name="T1" fmla="*/ 173 h 181"/>
                  <a:gd name="T2" fmla="*/ 432 w 648"/>
                  <a:gd name="T3" fmla="*/ 151 h 181"/>
                  <a:gd name="T4" fmla="*/ 464 w 648"/>
                  <a:gd name="T5" fmla="*/ 136 h 181"/>
                  <a:gd name="T6" fmla="*/ 461 w 648"/>
                  <a:gd name="T7" fmla="*/ 122 h 181"/>
                  <a:gd name="T8" fmla="*/ 473 w 648"/>
                  <a:gd name="T9" fmla="*/ 122 h 181"/>
                  <a:gd name="T10" fmla="*/ 510 w 648"/>
                  <a:gd name="T11" fmla="*/ 119 h 181"/>
                  <a:gd name="T12" fmla="*/ 515 w 648"/>
                  <a:gd name="T13" fmla="*/ 88 h 181"/>
                  <a:gd name="T14" fmla="*/ 562 w 648"/>
                  <a:gd name="T15" fmla="*/ 78 h 181"/>
                  <a:gd name="T16" fmla="*/ 591 w 648"/>
                  <a:gd name="T17" fmla="*/ 77 h 181"/>
                  <a:gd name="T18" fmla="*/ 626 w 648"/>
                  <a:gd name="T19" fmla="*/ 58 h 181"/>
                  <a:gd name="T20" fmla="*/ 643 w 648"/>
                  <a:gd name="T21" fmla="*/ 48 h 181"/>
                  <a:gd name="T22" fmla="*/ 638 w 648"/>
                  <a:gd name="T23" fmla="*/ 32 h 181"/>
                  <a:gd name="T24" fmla="*/ 605 w 648"/>
                  <a:gd name="T25" fmla="*/ 41 h 181"/>
                  <a:gd name="T26" fmla="*/ 562 w 648"/>
                  <a:gd name="T27" fmla="*/ 67 h 181"/>
                  <a:gd name="T28" fmla="*/ 564 w 648"/>
                  <a:gd name="T29" fmla="*/ 38 h 181"/>
                  <a:gd name="T30" fmla="*/ 542 w 648"/>
                  <a:gd name="T31" fmla="*/ 40 h 181"/>
                  <a:gd name="T32" fmla="*/ 527 w 648"/>
                  <a:gd name="T33" fmla="*/ 32 h 181"/>
                  <a:gd name="T34" fmla="*/ 540 w 648"/>
                  <a:gd name="T35" fmla="*/ 17 h 181"/>
                  <a:gd name="T36" fmla="*/ 534 w 648"/>
                  <a:gd name="T37" fmla="*/ 3 h 181"/>
                  <a:gd name="T38" fmla="*/ 505 w 648"/>
                  <a:gd name="T39" fmla="*/ 11 h 181"/>
                  <a:gd name="T40" fmla="*/ 492 w 648"/>
                  <a:gd name="T41" fmla="*/ 30 h 181"/>
                  <a:gd name="T42" fmla="*/ 513 w 648"/>
                  <a:gd name="T43" fmla="*/ 35 h 181"/>
                  <a:gd name="T44" fmla="*/ 505 w 648"/>
                  <a:gd name="T45" fmla="*/ 41 h 181"/>
                  <a:gd name="T46" fmla="*/ 473 w 648"/>
                  <a:gd name="T47" fmla="*/ 62 h 181"/>
                  <a:gd name="T48" fmla="*/ 465 w 648"/>
                  <a:gd name="T49" fmla="*/ 61 h 181"/>
                  <a:gd name="T50" fmla="*/ 462 w 648"/>
                  <a:gd name="T51" fmla="*/ 50 h 181"/>
                  <a:gd name="T52" fmla="*/ 446 w 648"/>
                  <a:gd name="T53" fmla="*/ 54 h 181"/>
                  <a:gd name="T54" fmla="*/ 451 w 648"/>
                  <a:gd name="T55" fmla="*/ 62 h 181"/>
                  <a:gd name="T56" fmla="*/ 405 w 648"/>
                  <a:gd name="T57" fmla="*/ 61 h 181"/>
                  <a:gd name="T58" fmla="*/ 381 w 648"/>
                  <a:gd name="T59" fmla="*/ 56 h 181"/>
                  <a:gd name="T60" fmla="*/ 330 w 648"/>
                  <a:gd name="T61" fmla="*/ 51 h 181"/>
                  <a:gd name="T62" fmla="*/ 354 w 648"/>
                  <a:gd name="T63" fmla="*/ 53 h 181"/>
                  <a:gd name="T64" fmla="*/ 357 w 648"/>
                  <a:gd name="T65" fmla="*/ 53 h 181"/>
                  <a:gd name="T66" fmla="*/ 330 w 648"/>
                  <a:gd name="T67" fmla="*/ 69 h 181"/>
                  <a:gd name="T68" fmla="*/ 324 w 648"/>
                  <a:gd name="T69" fmla="*/ 66 h 181"/>
                  <a:gd name="T70" fmla="*/ 311 w 648"/>
                  <a:gd name="T71" fmla="*/ 61 h 181"/>
                  <a:gd name="T72" fmla="*/ 294 w 648"/>
                  <a:gd name="T73" fmla="*/ 61 h 181"/>
                  <a:gd name="T74" fmla="*/ 273 w 648"/>
                  <a:gd name="T75" fmla="*/ 50 h 181"/>
                  <a:gd name="T76" fmla="*/ 241 w 648"/>
                  <a:gd name="T77" fmla="*/ 43 h 181"/>
                  <a:gd name="T78" fmla="*/ 173 w 648"/>
                  <a:gd name="T79" fmla="*/ 35 h 181"/>
                  <a:gd name="T80" fmla="*/ 173 w 648"/>
                  <a:gd name="T81" fmla="*/ 29 h 181"/>
                  <a:gd name="T82" fmla="*/ 146 w 648"/>
                  <a:gd name="T83" fmla="*/ 21 h 181"/>
                  <a:gd name="T84" fmla="*/ 100 w 648"/>
                  <a:gd name="T85" fmla="*/ 35 h 181"/>
                  <a:gd name="T86" fmla="*/ 71 w 648"/>
                  <a:gd name="T87" fmla="*/ 41 h 181"/>
                  <a:gd name="T88" fmla="*/ 117 w 648"/>
                  <a:gd name="T89" fmla="*/ 25 h 181"/>
                  <a:gd name="T90" fmla="*/ 52 w 648"/>
                  <a:gd name="T91" fmla="*/ 41 h 181"/>
                  <a:gd name="T92" fmla="*/ 9 w 648"/>
                  <a:gd name="T93" fmla="*/ 61 h 181"/>
                  <a:gd name="T94" fmla="*/ 22 w 648"/>
                  <a:gd name="T95" fmla="*/ 78 h 181"/>
                  <a:gd name="T96" fmla="*/ 24 w 648"/>
                  <a:gd name="T97" fmla="*/ 87 h 181"/>
                  <a:gd name="T98" fmla="*/ 13 w 648"/>
                  <a:gd name="T99" fmla="*/ 111 h 181"/>
                  <a:gd name="T100" fmla="*/ 16 w 648"/>
                  <a:gd name="T101" fmla="*/ 127 h 181"/>
                  <a:gd name="T102" fmla="*/ 6 w 648"/>
                  <a:gd name="T103" fmla="*/ 143 h 181"/>
                  <a:gd name="T104" fmla="*/ 17 w 648"/>
                  <a:gd name="T105" fmla="*/ 157 h 181"/>
                  <a:gd name="T106" fmla="*/ 36 w 648"/>
                  <a:gd name="T107" fmla="*/ 167 h 181"/>
                  <a:gd name="T108" fmla="*/ 48 w 648"/>
                  <a:gd name="T109" fmla="*/ 181 h 181"/>
                  <a:gd name="T110" fmla="*/ 162 w 648"/>
                  <a:gd name="T111" fmla="*/ 181 h 181"/>
                  <a:gd name="T112" fmla="*/ 249 w 648"/>
                  <a:gd name="T113" fmla="*/ 181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8" h="181">
                    <a:moveTo>
                      <a:pt x="303" y="181"/>
                    </a:moveTo>
                    <a:lnTo>
                      <a:pt x="314" y="181"/>
                    </a:lnTo>
                    <a:lnTo>
                      <a:pt x="327" y="181"/>
                    </a:lnTo>
                    <a:lnTo>
                      <a:pt x="337" y="181"/>
                    </a:lnTo>
                    <a:lnTo>
                      <a:pt x="348" y="181"/>
                    </a:lnTo>
                    <a:lnTo>
                      <a:pt x="359" y="181"/>
                    </a:lnTo>
                    <a:lnTo>
                      <a:pt x="370" y="181"/>
                    </a:lnTo>
                    <a:lnTo>
                      <a:pt x="383" y="181"/>
                    </a:lnTo>
                    <a:lnTo>
                      <a:pt x="392" y="181"/>
                    </a:lnTo>
                    <a:lnTo>
                      <a:pt x="399" y="173"/>
                    </a:lnTo>
                    <a:lnTo>
                      <a:pt x="400" y="173"/>
                    </a:lnTo>
                    <a:lnTo>
                      <a:pt x="405" y="169"/>
                    </a:lnTo>
                    <a:lnTo>
                      <a:pt x="408" y="167"/>
                    </a:lnTo>
                    <a:lnTo>
                      <a:pt x="413" y="162"/>
                    </a:lnTo>
                    <a:lnTo>
                      <a:pt x="410" y="159"/>
                    </a:lnTo>
                    <a:lnTo>
                      <a:pt x="416" y="159"/>
                    </a:lnTo>
                    <a:lnTo>
                      <a:pt x="426" y="156"/>
                    </a:lnTo>
                    <a:lnTo>
                      <a:pt x="429" y="152"/>
                    </a:lnTo>
                    <a:lnTo>
                      <a:pt x="429" y="151"/>
                    </a:lnTo>
                    <a:lnTo>
                      <a:pt x="432" y="151"/>
                    </a:lnTo>
                    <a:lnTo>
                      <a:pt x="438" y="146"/>
                    </a:lnTo>
                    <a:lnTo>
                      <a:pt x="440" y="146"/>
                    </a:lnTo>
                    <a:lnTo>
                      <a:pt x="442" y="149"/>
                    </a:lnTo>
                    <a:lnTo>
                      <a:pt x="443" y="144"/>
                    </a:lnTo>
                    <a:lnTo>
                      <a:pt x="446" y="141"/>
                    </a:lnTo>
                    <a:lnTo>
                      <a:pt x="454" y="140"/>
                    </a:lnTo>
                    <a:lnTo>
                      <a:pt x="451" y="140"/>
                    </a:lnTo>
                    <a:lnTo>
                      <a:pt x="451" y="138"/>
                    </a:lnTo>
                    <a:lnTo>
                      <a:pt x="451" y="136"/>
                    </a:lnTo>
                    <a:lnTo>
                      <a:pt x="464" y="136"/>
                    </a:lnTo>
                    <a:lnTo>
                      <a:pt x="473" y="135"/>
                    </a:lnTo>
                    <a:lnTo>
                      <a:pt x="475" y="133"/>
                    </a:lnTo>
                    <a:lnTo>
                      <a:pt x="478" y="130"/>
                    </a:lnTo>
                    <a:lnTo>
                      <a:pt x="478" y="127"/>
                    </a:lnTo>
                    <a:lnTo>
                      <a:pt x="475" y="127"/>
                    </a:lnTo>
                    <a:lnTo>
                      <a:pt x="470" y="122"/>
                    </a:lnTo>
                    <a:lnTo>
                      <a:pt x="462" y="125"/>
                    </a:lnTo>
                    <a:lnTo>
                      <a:pt x="465" y="122"/>
                    </a:lnTo>
                    <a:lnTo>
                      <a:pt x="462" y="122"/>
                    </a:lnTo>
                    <a:lnTo>
                      <a:pt x="461" y="122"/>
                    </a:lnTo>
                    <a:lnTo>
                      <a:pt x="461" y="122"/>
                    </a:lnTo>
                    <a:lnTo>
                      <a:pt x="454" y="119"/>
                    </a:lnTo>
                    <a:lnTo>
                      <a:pt x="454" y="120"/>
                    </a:lnTo>
                    <a:lnTo>
                      <a:pt x="451" y="120"/>
                    </a:lnTo>
                    <a:lnTo>
                      <a:pt x="451" y="119"/>
                    </a:lnTo>
                    <a:lnTo>
                      <a:pt x="453" y="117"/>
                    </a:lnTo>
                    <a:lnTo>
                      <a:pt x="453" y="117"/>
                    </a:lnTo>
                    <a:lnTo>
                      <a:pt x="465" y="122"/>
                    </a:lnTo>
                    <a:lnTo>
                      <a:pt x="473" y="120"/>
                    </a:lnTo>
                    <a:lnTo>
                      <a:pt x="473" y="122"/>
                    </a:lnTo>
                    <a:lnTo>
                      <a:pt x="481" y="127"/>
                    </a:lnTo>
                    <a:lnTo>
                      <a:pt x="489" y="124"/>
                    </a:lnTo>
                    <a:lnTo>
                      <a:pt x="492" y="120"/>
                    </a:lnTo>
                    <a:lnTo>
                      <a:pt x="492" y="120"/>
                    </a:lnTo>
                    <a:lnTo>
                      <a:pt x="492" y="119"/>
                    </a:lnTo>
                    <a:lnTo>
                      <a:pt x="496" y="119"/>
                    </a:lnTo>
                    <a:lnTo>
                      <a:pt x="497" y="115"/>
                    </a:lnTo>
                    <a:lnTo>
                      <a:pt x="503" y="119"/>
                    </a:lnTo>
                    <a:lnTo>
                      <a:pt x="505" y="117"/>
                    </a:lnTo>
                    <a:lnTo>
                      <a:pt x="510" y="119"/>
                    </a:lnTo>
                    <a:lnTo>
                      <a:pt x="518" y="115"/>
                    </a:lnTo>
                    <a:lnTo>
                      <a:pt x="524" y="112"/>
                    </a:lnTo>
                    <a:lnTo>
                      <a:pt x="526" y="111"/>
                    </a:lnTo>
                    <a:lnTo>
                      <a:pt x="529" y="109"/>
                    </a:lnTo>
                    <a:lnTo>
                      <a:pt x="538" y="103"/>
                    </a:lnTo>
                    <a:lnTo>
                      <a:pt x="543" y="99"/>
                    </a:lnTo>
                    <a:lnTo>
                      <a:pt x="519" y="98"/>
                    </a:lnTo>
                    <a:lnTo>
                      <a:pt x="515" y="91"/>
                    </a:lnTo>
                    <a:lnTo>
                      <a:pt x="511" y="90"/>
                    </a:lnTo>
                    <a:lnTo>
                      <a:pt x="515" y="88"/>
                    </a:lnTo>
                    <a:lnTo>
                      <a:pt x="521" y="88"/>
                    </a:lnTo>
                    <a:lnTo>
                      <a:pt x="527" y="91"/>
                    </a:lnTo>
                    <a:lnTo>
                      <a:pt x="532" y="98"/>
                    </a:lnTo>
                    <a:lnTo>
                      <a:pt x="543" y="96"/>
                    </a:lnTo>
                    <a:lnTo>
                      <a:pt x="562" y="87"/>
                    </a:lnTo>
                    <a:lnTo>
                      <a:pt x="564" y="83"/>
                    </a:lnTo>
                    <a:lnTo>
                      <a:pt x="564" y="83"/>
                    </a:lnTo>
                    <a:lnTo>
                      <a:pt x="557" y="82"/>
                    </a:lnTo>
                    <a:lnTo>
                      <a:pt x="557" y="80"/>
                    </a:lnTo>
                    <a:lnTo>
                      <a:pt x="562" y="78"/>
                    </a:lnTo>
                    <a:lnTo>
                      <a:pt x="569" y="80"/>
                    </a:lnTo>
                    <a:lnTo>
                      <a:pt x="575" y="78"/>
                    </a:lnTo>
                    <a:lnTo>
                      <a:pt x="575" y="83"/>
                    </a:lnTo>
                    <a:lnTo>
                      <a:pt x="581" y="83"/>
                    </a:lnTo>
                    <a:lnTo>
                      <a:pt x="583" y="82"/>
                    </a:lnTo>
                    <a:lnTo>
                      <a:pt x="584" y="82"/>
                    </a:lnTo>
                    <a:lnTo>
                      <a:pt x="589" y="85"/>
                    </a:lnTo>
                    <a:lnTo>
                      <a:pt x="591" y="80"/>
                    </a:lnTo>
                    <a:lnTo>
                      <a:pt x="589" y="78"/>
                    </a:lnTo>
                    <a:lnTo>
                      <a:pt x="591" y="77"/>
                    </a:lnTo>
                    <a:lnTo>
                      <a:pt x="592" y="77"/>
                    </a:lnTo>
                    <a:lnTo>
                      <a:pt x="597" y="82"/>
                    </a:lnTo>
                    <a:lnTo>
                      <a:pt x="602" y="78"/>
                    </a:lnTo>
                    <a:lnTo>
                      <a:pt x="607" y="78"/>
                    </a:lnTo>
                    <a:lnTo>
                      <a:pt x="621" y="72"/>
                    </a:lnTo>
                    <a:lnTo>
                      <a:pt x="626" y="70"/>
                    </a:lnTo>
                    <a:lnTo>
                      <a:pt x="629" y="69"/>
                    </a:lnTo>
                    <a:lnTo>
                      <a:pt x="629" y="66"/>
                    </a:lnTo>
                    <a:lnTo>
                      <a:pt x="631" y="64"/>
                    </a:lnTo>
                    <a:lnTo>
                      <a:pt x="626" y="58"/>
                    </a:lnTo>
                    <a:lnTo>
                      <a:pt x="631" y="53"/>
                    </a:lnTo>
                    <a:lnTo>
                      <a:pt x="627" y="54"/>
                    </a:lnTo>
                    <a:lnTo>
                      <a:pt x="629" y="53"/>
                    </a:lnTo>
                    <a:lnTo>
                      <a:pt x="627" y="53"/>
                    </a:lnTo>
                    <a:lnTo>
                      <a:pt x="629" y="53"/>
                    </a:lnTo>
                    <a:lnTo>
                      <a:pt x="627" y="50"/>
                    </a:lnTo>
                    <a:lnTo>
                      <a:pt x="627" y="50"/>
                    </a:lnTo>
                    <a:lnTo>
                      <a:pt x="634" y="50"/>
                    </a:lnTo>
                    <a:lnTo>
                      <a:pt x="634" y="51"/>
                    </a:lnTo>
                    <a:lnTo>
                      <a:pt x="643" y="48"/>
                    </a:lnTo>
                    <a:lnTo>
                      <a:pt x="645" y="45"/>
                    </a:lnTo>
                    <a:lnTo>
                      <a:pt x="638" y="45"/>
                    </a:lnTo>
                    <a:lnTo>
                      <a:pt x="648" y="40"/>
                    </a:lnTo>
                    <a:lnTo>
                      <a:pt x="645" y="38"/>
                    </a:lnTo>
                    <a:lnTo>
                      <a:pt x="638" y="38"/>
                    </a:lnTo>
                    <a:lnTo>
                      <a:pt x="638" y="38"/>
                    </a:lnTo>
                    <a:lnTo>
                      <a:pt x="638" y="37"/>
                    </a:lnTo>
                    <a:lnTo>
                      <a:pt x="635" y="35"/>
                    </a:lnTo>
                    <a:lnTo>
                      <a:pt x="638" y="35"/>
                    </a:lnTo>
                    <a:lnTo>
                      <a:pt x="638" y="32"/>
                    </a:lnTo>
                    <a:lnTo>
                      <a:pt x="629" y="32"/>
                    </a:lnTo>
                    <a:lnTo>
                      <a:pt x="619" y="30"/>
                    </a:lnTo>
                    <a:lnTo>
                      <a:pt x="610" y="30"/>
                    </a:lnTo>
                    <a:lnTo>
                      <a:pt x="607" y="32"/>
                    </a:lnTo>
                    <a:lnTo>
                      <a:pt x="605" y="37"/>
                    </a:lnTo>
                    <a:lnTo>
                      <a:pt x="604" y="38"/>
                    </a:lnTo>
                    <a:lnTo>
                      <a:pt x="605" y="40"/>
                    </a:lnTo>
                    <a:lnTo>
                      <a:pt x="610" y="41"/>
                    </a:lnTo>
                    <a:lnTo>
                      <a:pt x="608" y="41"/>
                    </a:lnTo>
                    <a:lnTo>
                      <a:pt x="605" y="41"/>
                    </a:lnTo>
                    <a:lnTo>
                      <a:pt x="602" y="45"/>
                    </a:lnTo>
                    <a:lnTo>
                      <a:pt x="607" y="45"/>
                    </a:lnTo>
                    <a:lnTo>
                      <a:pt x="599" y="45"/>
                    </a:lnTo>
                    <a:lnTo>
                      <a:pt x="592" y="46"/>
                    </a:lnTo>
                    <a:lnTo>
                      <a:pt x="589" y="51"/>
                    </a:lnTo>
                    <a:lnTo>
                      <a:pt x="581" y="58"/>
                    </a:lnTo>
                    <a:lnTo>
                      <a:pt x="575" y="61"/>
                    </a:lnTo>
                    <a:lnTo>
                      <a:pt x="570" y="66"/>
                    </a:lnTo>
                    <a:lnTo>
                      <a:pt x="565" y="66"/>
                    </a:lnTo>
                    <a:lnTo>
                      <a:pt x="562" y="67"/>
                    </a:lnTo>
                    <a:lnTo>
                      <a:pt x="559" y="69"/>
                    </a:lnTo>
                    <a:lnTo>
                      <a:pt x="556" y="58"/>
                    </a:lnTo>
                    <a:lnTo>
                      <a:pt x="557" y="54"/>
                    </a:lnTo>
                    <a:lnTo>
                      <a:pt x="559" y="53"/>
                    </a:lnTo>
                    <a:lnTo>
                      <a:pt x="562" y="51"/>
                    </a:lnTo>
                    <a:lnTo>
                      <a:pt x="562" y="53"/>
                    </a:lnTo>
                    <a:lnTo>
                      <a:pt x="565" y="53"/>
                    </a:lnTo>
                    <a:lnTo>
                      <a:pt x="569" y="43"/>
                    </a:lnTo>
                    <a:lnTo>
                      <a:pt x="564" y="41"/>
                    </a:lnTo>
                    <a:lnTo>
                      <a:pt x="564" y="38"/>
                    </a:lnTo>
                    <a:lnTo>
                      <a:pt x="559" y="38"/>
                    </a:lnTo>
                    <a:lnTo>
                      <a:pt x="551" y="41"/>
                    </a:lnTo>
                    <a:lnTo>
                      <a:pt x="548" y="46"/>
                    </a:lnTo>
                    <a:lnTo>
                      <a:pt x="546" y="46"/>
                    </a:lnTo>
                    <a:lnTo>
                      <a:pt x="545" y="50"/>
                    </a:lnTo>
                    <a:lnTo>
                      <a:pt x="540" y="51"/>
                    </a:lnTo>
                    <a:lnTo>
                      <a:pt x="538" y="53"/>
                    </a:lnTo>
                    <a:lnTo>
                      <a:pt x="538" y="50"/>
                    </a:lnTo>
                    <a:lnTo>
                      <a:pt x="543" y="45"/>
                    </a:lnTo>
                    <a:lnTo>
                      <a:pt x="542" y="40"/>
                    </a:lnTo>
                    <a:lnTo>
                      <a:pt x="538" y="37"/>
                    </a:lnTo>
                    <a:lnTo>
                      <a:pt x="542" y="37"/>
                    </a:lnTo>
                    <a:lnTo>
                      <a:pt x="545" y="35"/>
                    </a:lnTo>
                    <a:lnTo>
                      <a:pt x="546" y="33"/>
                    </a:lnTo>
                    <a:lnTo>
                      <a:pt x="545" y="35"/>
                    </a:lnTo>
                    <a:lnTo>
                      <a:pt x="540" y="33"/>
                    </a:lnTo>
                    <a:lnTo>
                      <a:pt x="542" y="32"/>
                    </a:lnTo>
                    <a:lnTo>
                      <a:pt x="534" y="35"/>
                    </a:lnTo>
                    <a:lnTo>
                      <a:pt x="532" y="32"/>
                    </a:lnTo>
                    <a:lnTo>
                      <a:pt x="527" y="32"/>
                    </a:lnTo>
                    <a:lnTo>
                      <a:pt x="527" y="30"/>
                    </a:lnTo>
                    <a:lnTo>
                      <a:pt x="530" y="30"/>
                    </a:lnTo>
                    <a:lnTo>
                      <a:pt x="538" y="27"/>
                    </a:lnTo>
                    <a:lnTo>
                      <a:pt x="535" y="25"/>
                    </a:lnTo>
                    <a:lnTo>
                      <a:pt x="537" y="24"/>
                    </a:lnTo>
                    <a:lnTo>
                      <a:pt x="546" y="25"/>
                    </a:lnTo>
                    <a:lnTo>
                      <a:pt x="545" y="22"/>
                    </a:lnTo>
                    <a:lnTo>
                      <a:pt x="542" y="22"/>
                    </a:lnTo>
                    <a:lnTo>
                      <a:pt x="543" y="17"/>
                    </a:lnTo>
                    <a:lnTo>
                      <a:pt x="540" y="17"/>
                    </a:lnTo>
                    <a:lnTo>
                      <a:pt x="540" y="16"/>
                    </a:lnTo>
                    <a:lnTo>
                      <a:pt x="538" y="16"/>
                    </a:lnTo>
                    <a:lnTo>
                      <a:pt x="543" y="11"/>
                    </a:lnTo>
                    <a:lnTo>
                      <a:pt x="545" y="8"/>
                    </a:lnTo>
                    <a:lnTo>
                      <a:pt x="540" y="5"/>
                    </a:lnTo>
                    <a:lnTo>
                      <a:pt x="540" y="5"/>
                    </a:lnTo>
                    <a:lnTo>
                      <a:pt x="543" y="1"/>
                    </a:lnTo>
                    <a:lnTo>
                      <a:pt x="538" y="3"/>
                    </a:lnTo>
                    <a:lnTo>
                      <a:pt x="538" y="1"/>
                    </a:lnTo>
                    <a:lnTo>
                      <a:pt x="534" y="3"/>
                    </a:lnTo>
                    <a:lnTo>
                      <a:pt x="535" y="1"/>
                    </a:lnTo>
                    <a:lnTo>
                      <a:pt x="534" y="1"/>
                    </a:lnTo>
                    <a:lnTo>
                      <a:pt x="537" y="0"/>
                    </a:lnTo>
                    <a:lnTo>
                      <a:pt x="529" y="0"/>
                    </a:lnTo>
                    <a:lnTo>
                      <a:pt x="518" y="5"/>
                    </a:lnTo>
                    <a:lnTo>
                      <a:pt x="519" y="6"/>
                    </a:lnTo>
                    <a:lnTo>
                      <a:pt x="516" y="9"/>
                    </a:lnTo>
                    <a:lnTo>
                      <a:pt x="513" y="8"/>
                    </a:lnTo>
                    <a:lnTo>
                      <a:pt x="508" y="9"/>
                    </a:lnTo>
                    <a:lnTo>
                      <a:pt x="505" y="11"/>
                    </a:lnTo>
                    <a:lnTo>
                      <a:pt x="500" y="14"/>
                    </a:lnTo>
                    <a:lnTo>
                      <a:pt x="502" y="17"/>
                    </a:lnTo>
                    <a:lnTo>
                      <a:pt x="503" y="17"/>
                    </a:lnTo>
                    <a:lnTo>
                      <a:pt x="500" y="19"/>
                    </a:lnTo>
                    <a:lnTo>
                      <a:pt x="500" y="19"/>
                    </a:lnTo>
                    <a:lnTo>
                      <a:pt x="494" y="21"/>
                    </a:lnTo>
                    <a:lnTo>
                      <a:pt x="489" y="25"/>
                    </a:lnTo>
                    <a:lnTo>
                      <a:pt x="494" y="29"/>
                    </a:lnTo>
                    <a:lnTo>
                      <a:pt x="492" y="29"/>
                    </a:lnTo>
                    <a:lnTo>
                      <a:pt x="492" y="30"/>
                    </a:lnTo>
                    <a:lnTo>
                      <a:pt x="500" y="30"/>
                    </a:lnTo>
                    <a:lnTo>
                      <a:pt x="499" y="32"/>
                    </a:lnTo>
                    <a:lnTo>
                      <a:pt x="502" y="33"/>
                    </a:lnTo>
                    <a:lnTo>
                      <a:pt x="505" y="32"/>
                    </a:lnTo>
                    <a:lnTo>
                      <a:pt x="505" y="35"/>
                    </a:lnTo>
                    <a:lnTo>
                      <a:pt x="515" y="35"/>
                    </a:lnTo>
                    <a:lnTo>
                      <a:pt x="513" y="37"/>
                    </a:lnTo>
                    <a:lnTo>
                      <a:pt x="511" y="38"/>
                    </a:lnTo>
                    <a:lnTo>
                      <a:pt x="508" y="38"/>
                    </a:lnTo>
                    <a:lnTo>
                      <a:pt x="513" y="35"/>
                    </a:lnTo>
                    <a:lnTo>
                      <a:pt x="507" y="37"/>
                    </a:lnTo>
                    <a:lnTo>
                      <a:pt x="502" y="40"/>
                    </a:lnTo>
                    <a:lnTo>
                      <a:pt x="503" y="40"/>
                    </a:lnTo>
                    <a:lnTo>
                      <a:pt x="500" y="43"/>
                    </a:lnTo>
                    <a:lnTo>
                      <a:pt x="497" y="43"/>
                    </a:lnTo>
                    <a:lnTo>
                      <a:pt x="494" y="46"/>
                    </a:lnTo>
                    <a:lnTo>
                      <a:pt x="500" y="45"/>
                    </a:lnTo>
                    <a:lnTo>
                      <a:pt x="505" y="43"/>
                    </a:lnTo>
                    <a:lnTo>
                      <a:pt x="502" y="45"/>
                    </a:lnTo>
                    <a:lnTo>
                      <a:pt x="505" y="41"/>
                    </a:lnTo>
                    <a:lnTo>
                      <a:pt x="507" y="43"/>
                    </a:lnTo>
                    <a:lnTo>
                      <a:pt x="503" y="48"/>
                    </a:lnTo>
                    <a:lnTo>
                      <a:pt x="505" y="48"/>
                    </a:lnTo>
                    <a:lnTo>
                      <a:pt x="496" y="51"/>
                    </a:lnTo>
                    <a:lnTo>
                      <a:pt x="492" y="53"/>
                    </a:lnTo>
                    <a:lnTo>
                      <a:pt x="486" y="56"/>
                    </a:lnTo>
                    <a:lnTo>
                      <a:pt x="476" y="56"/>
                    </a:lnTo>
                    <a:lnTo>
                      <a:pt x="476" y="58"/>
                    </a:lnTo>
                    <a:lnTo>
                      <a:pt x="472" y="61"/>
                    </a:lnTo>
                    <a:lnTo>
                      <a:pt x="473" y="62"/>
                    </a:lnTo>
                    <a:lnTo>
                      <a:pt x="472" y="66"/>
                    </a:lnTo>
                    <a:lnTo>
                      <a:pt x="469" y="69"/>
                    </a:lnTo>
                    <a:lnTo>
                      <a:pt x="467" y="67"/>
                    </a:lnTo>
                    <a:lnTo>
                      <a:pt x="469" y="66"/>
                    </a:lnTo>
                    <a:lnTo>
                      <a:pt x="462" y="67"/>
                    </a:lnTo>
                    <a:lnTo>
                      <a:pt x="464" y="64"/>
                    </a:lnTo>
                    <a:lnTo>
                      <a:pt x="461" y="64"/>
                    </a:lnTo>
                    <a:lnTo>
                      <a:pt x="461" y="62"/>
                    </a:lnTo>
                    <a:lnTo>
                      <a:pt x="465" y="62"/>
                    </a:lnTo>
                    <a:lnTo>
                      <a:pt x="465" y="61"/>
                    </a:lnTo>
                    <a:lnTo>
                      <a:pt x="470" y="58"/>
                    </a:lnTo>
                    <a:lnTo>
                      <a:pt x="473" y="53"/>
                    </a:lnTo>
                    <a:lnTo>
                      <a:pt x="467" y="54"/>
                    </a:lnTo>
                    <a:lnTo>
                      <a:pt x="465" y="56"/>
                    </a:lnTo>
                    <a:lnTo>
                      <a:pt x="464" y="56"/>
                    </a:lnTo>
                    <a:lnTo>
                      <a:pt x="464" y="56"/>
                    </a:lnTo>
                    <a:lnTo>
                      <a:pt x="469" y="51"/>
                    </a:lnTo>
                    <a:lnTo>
                      <a:pt x="464" y="53"/>
                    </a:lnTo>
                    <a:lnTo>
                      <a:pt x="465" y="51"/>
                    </a:lnTo>
                    <a:lnTo>
                      <a:pt x="462" y="50"/>
                    </a:lnTo>
                    <a:lnTo>
                      <a:pt x="459" y="50"/>
                    </a:lnTo>
                    <a:lnTo>
                      <a:pt x="459" y="51"/>
                    </a:lnTo>
                    <a:lnTo>
                      <a:pt x="456" y="48"/>
                    </a:lnTo>
                    <a:lnTo>
                      <a:pt x="454" y="48"/>
                    </a:lnTo>
                    <a:lnTo>
                      <a:pt x="456" y="51"/>
                    </a:lnTo>
                    <a:lnTo>
                      <a:pt x="449" y="51"/>
                    </a:lnTo>
                    <a:lnTo>
                      <a:pt x="448" y="51"/>
                    </a:lnTo>
                    <a:lnTo>
                      <a:pt x="445" y="51"/>
                    </a:lnTo>
                    <a:lnTo>
                      <a:pt x="448" y="54"/>
                    </a:lnTo>
                    <a:lnTo>
                      <a:pt x="446" y="54"/>
                    </a:lnTo>
                    <a:lnTo>
                      <a:pt x="445" y="54"/>
                    </a:lnTo>
                    <a:lnTo>
                      <a:pt x="445" y="59"/>
                    </a:lnTo>
                    <a:lnTo>
                      <a:pt x="446" y="59"/>
                    </a:lnTo>
                    <a:lnTo>
                      <a:pt x="448" y="58"/>
                    </a:lnTo>
                    <a:lnTo>
                      <a:pt x="449" y="58"/>
                    </a:lnTo>
                    <a:lnTo>
                      <a:pt x="453" y="58"/>
                    </a:lnTo>
                    <a:lnTo>
                      <a:pt x="453" y="58"/>
                    </a:lnTo>
                    <a:lnTo>
                      <a:pt x="457" y="58"/>
                    </a:lnTo>
                    <a:lnTo>
                      <a:pt x="454" y="61"/>
                    </a:lnTo>
                    <a:lnTo>
                      <a:pt x="451" y="62"/>
                    </a:lnTo>
                    <a:lnTo>
                      <a:pt x="443" y="61"/>
                    </a:lnTo>
                    <a:lnTo>
                      <a:pt x="443" y="56"/>
                    </a:lnTo>
                    <a:lnTo>
                      <a:pt x="440" y="56"/>
                    </a:lnTo>
                    <a:lnTo>
                      <a:pt x="442" y="61"/>
                    </a:lnTo>
                    <a:lnTo>
                      <a:pt x="434" y="61"/>
                    </a:lnTo>
                    <a:lnTo>
                      <a:pt x="429" y="59"/>
                    </a:lnTo>
                    <a:lnTo>
                      <a:pt x="419" y="59"/>
                    </a:lnTo>
                    <a:lnTo>
                      <a:pt x="413" y="61"/>
                    </a:lnTo>
                    <a:lnTo>
                      <a:pt x="410" y="61"/>
                    </a:lnTo>
                    <a:lnTo>
                      <a:pt x="405" y="61"/>
                    </a:lnTo>
                    <a:lnTo>
                      <a:pt x="400" y="61"/>
                    </a:lnTo>
                    <a:lnTo>
                      <a:pt x="395" y="61"/>
                    </a:lnTo>
                    <a:lnTo>
                      <a:pt x="392" y="61"/>
                    </a:lnTo>
                    <a:lnTo>
                      <a:pt x="389" y="56"/>
                    </a:lnTo>
                    <a:lnTo>
                      <a:pt x="391" y="54"/>
                    </a:lnTo>
                    <a:lnTo>
                      <a:pt x="388" y="54"/>
                    </a:lnTo>
                    <a:lnTo>
                      <a:pt x="386" y="54"/>
                    </a:lnTo>
                    <a:lnTo>
                      <a:pt x="384" y="54"/>
                    </a:lnTo>
                    <a:lnTo>
                      <a:pt x="383" y="56"/>
                    </a:lnTo>
                    <a:lnTo>
                      <a:pt x="381" y="56"/>
                    </a:lnTo>
                    <a:lnTo>
                      <a:pt x="373" y="54"/>
                    </a:lnTo>
                    <a:lnTo>
                      <a:pt x="375" y="53"/>
                    </a:lnTo>
                    <a:lnTo>
                      <a:pt x="368" y="50"/>
                    </a:lnTo>
                    <a:lnTo>
                      <a:pt x="372" y="50"/>
                    </a:lnTo>
                    <a:lnTo>
                      <a:pt x="370" y="46"/>
                    </a:lnTo>
                    <a:lnTo>
                      <a:pt x="373" y="45"/>
                    </a:lnTo>
                    <a:lnTo>
                      <a:pt x="368" y="41"/>
                    </a:lnTo>
                    <a:lnTo>
                      <a:pt x="348" y="46"/>
                    </a:lnTo>
                    <a:lnTo>
                      <a:pt x="340" y="46"/>
                    </a:lnTo>
                    <a:lnTo>
                      <a:pt x="330" y="51"/>
                    </a:lnTo>
                    <a:lnTo>
                      <a:pt x="330" y="53"/>
                    </a:lnTo>
                    <a:lnTo>
                      <a:pt x="332" y="53"/>
                    </a:lnTo>
                    <a:lnTo>
                      <a:pt x="332" y="54"/>
                    </a:lnTo>
                    <a:lnTo>
                      <a:pt x="337" y="54"/>
                    </a:lnTo>
                    <a:lnTo>
                      <a:pt x="341" y="53"/>
                    </a:lnTo>
                    <a:lnTo>
                      <a:pt x="340" y="51"/>
                    </a:lnTo>
                    <a:lnTo>
                      <a:pt x="345" y="51"/>
                    </a:lnTo>
                    <a:lnTo>
                      <a:pt x="348" y="53"/>
                    </a:lnTo>
                    <a:lnTo>
                      <a:pt x="354" y="51"/>
                    </a:lnTo>
                    <a:lnTo>
                      <a:pt x="354" y="53"/>
                    </a:lnTo>
                    <a:lnTo>
                      <a:pt x="356" y="51"/>
                    </a:lnTo>
                    <a:lnTo>
                      <a:pt x="356" y="50"/>
                    </a:lnTo>
                    <a:lnTo>
                      <a:pt x="359" y="48"/>
                    </a:lnTo>
                    <a:lnTo>
                      <a:pt x="359" y="48"/>
                    </a:lnTo>
                    <a:lnTo>
                      <a:pt x="368" y="46"/>
                    </a:lnTo>
                    <a:lnTo>
                      <a:pt x="365" y="48"/>
                    </a:lnTo>
                    <a:lnTo>
                      <a:pt x="365" y="48"/>
                    </a:lnTo>
                    <a:lnTo>
                      <a:pt x="362" y="50"/>
                    </a:lnTo>
                    <a:lnTo>
                      <a:pt x="362" y="50"/>
                    </a:lnTo>
                    <a:lnTo>
                      <a:pt x="357" y="53"/>
                    </a:lnTo>
                    <a:lnTo>
                      <a:pt x="357" y="51"/>
                    </a:lnTo>
                    <a:lnTo>
                      <a:pt x="356" y="53"/>
                    </a:lnTo>
                    <a:lnTo>
                      <a:pt x="340" y="56"/>
                    </a:lnTo>
                    <a:lnTo>
                      <a:pt x="337" y="58"/>
                    </a:lnTo>
                    <a:lnTo>
                      <a:pt x="338" y="58"/>
                    </a:lnTo>
                    <a:lnTo>
                      <a:pt x="330" y="61"/>
                    </a:lnTo>
                    <a:lnTo>
                      <a:pt x="334" y="62"/>
                    </a:lnTo>
                    <a:lnTo>
                      <a:pt x="334" y="62"/>
                    </a:lnTo>
                    <a:lnTo>
                      <a:pt x="330" y="66"/>
                    </a:lnTo>
                    <a:lnTo>
                      <a:pt x="330" y="69"/>
                    </a:lnTo>
                    <a:lnTo>
                      <a:pt x="332" y="70"/>
                    </a:lnTo>
                    <a:lnTo>
                      <a:pt x="329" y="70"/>
                    </a:lnTo>
                    <a:lnTo>
                      <a:pt x="330" y="72"/>
                    </a:lnTo>
                    <a:lnTo>
                      <a:pt x="322" y="74"/>
                    </a:lnTo>
                    <a:lnTo>
                      <a:pt x="321" y="75"/>
                    </a:lnTo>
                    <a:lnTo>
                      <a:pt x="319" y="74"/>
                    </a:lnTo>
                    <a:lnTo>
                      <a:pt x="318" y="70"/>
                    </a:lnTo>
                    <a:lnTo>
                      <a:pt x="326" y="69"/>
                    </a:lnTo>
                    <a:lnTo>
                      <a:pt x="326" y="66"/>
                    </a:lnTo>
                    <a:lnTo>
                      <a:pt x="324" y="66"/>
                    </a:lnTo>
                    <a:lnTo>
                      <a:pt x="324" y="64"/>
                    </a:lnTo>
                    <a:lnTo>
                      <a:pt x="321" y="66"/>
                    </a:lnTo>
                    <a:lnTo>
                      <a:pt x="322" y="62"/>
                    </a:lnTo>
                    <a:lnTo>
                      <a:pt x="322" y="62"/>
                    </a:lnTo>
                    <a:lnTo>
                      <a:pt x="318" y="66"/>
                    </a:lnTo>
                    <a:lnTo>
                      <a:pt x="318" y="64"/>
                    </a:lnTo>
                    <a:lnTo>
                      <a:pt x="319" y="62"/>
                    </a:lnTo>
                    <a:lnTo>
                      <a:pt x="319" y="62"/>
                    </a:lnTo>
                    <a:lnTo>
                      <a:pt x="321" y="61"/>
                    </a:lnTo>
                    <a:lnTo>
                      <a:pt x="311" y="61"/>
                    </a:lnTo>
                    <a:lnTo>
                      <a:pt x="313" y="59"/>
                    </a:lnTo>
                    <a:lnTo>
                      <a:pt x="313" y="58"/>
                    </a:lnTo>
                    <a:lnTo>
                      <a:pt x="311" y="58"/>
                    </a:lnTo>
                    <a:lnTo>
                      <a:pt x="313" y="58"/>
                    </a:lnTo>
                    <a:lnTo>
                      <a:pt x="313" y="56"/>
                    </a:lnTo>
                    <a:lnTo>
                      <a:pt x="299" y="61"/>
                    </a:lnTo>
                    <a:lnTo>
                      <a:pt x="297" y="61"/>
                    </a:lnTo>
                    <a:lnTo>
                      <a:pt x="299" y="58"/>
                    </a:lnTo>
                    <a:lnTo>
                      <a:pt x="295" y="58"/>
                    </a:lnTo>
                    <a:lnTo>
                      <a:pt x="294" y="61"/>
                    </a:lnTo>
                    <a:lnTo>
                      <a:pt x="289" y="59"/>
                    </a:lnTo>
                    <a:lnTo>
                      <a:pt x="287" y="61"/>
                    </a:lnTo>
                    <a:lnTo>
                      <a:pt x="256" y="61"/>
                    </a:lnTo>
                    <a:lnTo>
                      <a:pt x="254" y="59"/>
                    </a:lnTo>
                    <a:lnTo>
                      <a:pt x="249" y="58"/>
                    </a:lnTo>
                    <a:lnTo>
                      <a:pt x="252" y="56"/>
                    </a:lnTo>
                    <a:lnTo>
                      <a:pt x="256" y="53"/>
                    </a:lnTo>
                    <a:lnTo>
                      <a:pt x="260" y="53"/>
                    </a:lnTo>
                    <a:lnTo>
                      <a:pt x="272" y="53"/>
                    </a:lnTo>
                    <a:lnTo>
                      <a:pt x="273" y="50"/>
                    </a:lnTo>
                    <a:lnTo>
                      <a:pt x="272" y="51"/>
                    </a:lnTo>
                    <a:lnTo>
                      <a:pt x="273" y="48"/>
                    </a:lnTo>
                    <a:lnTo>
                      <a:pt x="270" y="45"/>
                    </a:lnTo>
                    <a:lnTo>
                      <a:pt x="268" y="45"/>
                    </a:lnTo>
                    <a:lnTo>
                      <a:pt x="268" y="43"/>
                    </a:lnTo>
                    <a:lnTo>
                      <a:pt x="256" y="41"/>
                    </a:lnTo>
                    <a:lnTo>
                      <a:pt x="259" y="43"/>
                    </a:lnTo>
                    <a:lnTo>
                      <a:pt x="257" y="45"/>
                    </a:lnTo>
                    <a:lnTo>
                      <a:pt x="256" y="43"/>
                    </a:lnTo>
                    <a:lnTo>
                      <a:pt x="241" y="43"/>
                    </a:lnTo>
                    <a:lnTo>
                      <a:pt x="233" y="38"/>
                    </a:lnTo>
                    <a:lnTo>
                      <a:pt x="216" y="35"/>
                    </a:lnTo>
                    <a:lnTo>
                      <a:pt x="216" y="33"/>
                    </a:lnTo>
                    <a:lnTo>
                      <a:pt x="208" y="30"/>
                    </a:lnTo>
                    <a:lnTo>
                      <a:pt x="194" y="30"/>
                    </a:lnTo>
                    <a:lnTo>
                      <a:pt x="187" y="33"/>
                    </a:lnTo>
                    <a:lnTo>
                      <a:pt x="183" y="35"/>
                    </a:lnTo>
                    <a:lnTo>
                      <a:pt x="178" y="37"/>
                    </a:lnTo>
                    <a:lnTo>
                      <a:pt x="170" y="37"/>
                    </a:lnTo>
                    <a:lnTo>
                      <a:pt x="173" y="35"/>
                    </a:lnTo>
                    <a:lnTo>
                      <a:pt x="181" y="32"/>
                    </a:lnTo>
                    <a:lnTo>
                      <a:pt x="176" y="32"/>
                    </a:lnTo>
                    <a:lnTo>
                      <a:pt x="183" y="25"/>
                    </a:lnTo>
                    <a:lnTo>
                      <a:pt x="184" y="25"/>
                    </a:lnTo>
                    <a:lnTo>
                      <a:pt x="181" y="25"/>
                    </a:lnTo>
                    <a:lnTo>
                      <a:pt x="181" y="27"/>
                    </a:lnTo>
                    <a:lnTo>
                      <a:pt x="178" y="27"/>
                    </a:lnTo>
                    <a:lnTo>
                      <a:pt x="178" y="27"/>
                    </a:lnTo>
                    <a:lnTo>
                      <a:pt x="173" y="27"/>
                    </a:lnTo>
                    <a:lnTo>
                      <a:pt x="173" y="29"/>
                    </a:lnTo>
                    <a:lnTo>
                      <a:pt x="170" y="30"/>
                    </a:lnTo>
                    <a:lnTo>
                      <a:pt x="170" y="32"/>
                    </a:lnTo>
                    <a:lnTo>
                      <a:pt x="164" y="32"/>
                    </a:lnTo>
                    <a:lnTo>
                      <a:pt x="165" y="33"/>
                    </a:lnTo>
                    <a:lnTo>
                      <a:pt x="159" y="35"/>
                    </a:lnTo>
                    <a:lnTo>
                      <a:pt x="156" y="37"/>
                    </a:lnTo>
                    <a:lnTo>
                      <a:pt x="151" y="32"/>
                    </a:lnTo>
                    <a:lnTo>
                      <a:pt x="156" y="22"/>
                    </a:lnTo>
                    <a:lnTo>
                      <a:pt x="151" y="19"/>
                    </a:lnTo>
                    <a:lnTo>
                      <a:pt x="146" y="21"/>
                    </a:lnTo>
                    <a:lnTo>
                      <a:pt x="146" y="22"/>
                    </a:lnTo>
                    <a:lnTo>
                      <a:pt x="149" y="24"/>
                    </a:lnTo>
                    <a:lnTo>
                      <a:pt x="141" y="25"/>
                    </a:lnTo>
                    <a:lnTo>
                      <a:pt x="137" y="27"/>
                    </a:lnTo>
                    <a:lnTo>
                      <a:pt x="124" y="32"/>
                    </a:lnTo>
                    <a:lnTo>
                      <a:pt x="129" y="29"/>
                    </a:lnTo>
                    <a:lnTo>
                      <a:pt x="132" y="27"/>
                    </a:lnTo>
                    <a:lnTo>
                      <a:pt x="111" y="32"/>
                    </a:lnTo>
                    <a:lnTo>
                      <a:pt x="95" y="38"/>
                    </a:lnTo>
                    <a:lnTo>
                      <a:pt x="100" y="35"/>
                    </a:lnTo>
                    <a:lnTo>
                      <a:pt x="100" y="35"/>
                    </a:lnTo>
                    <a:lnTo>
                      <a:pt x="94" y="37"/>
                    </a:lnTo>
                    <a:lnTo>
                      <a:pt x="94" y="35"/>
                    </a:lnTo>
                    <a:lnTo>
                      <a:pt x="92" y="37"/>
                    </a:lnTo>
                    <a:lnTo>
                      <a:pt x="94" y="35"/>
                    </a:lnTo>
                    <a:lnTo>
                      <a:pt x="90" y="35"/>
                    </a:lnTo>
                    <a:lnTo>
                      <a:pt x="89" y="37"/>
                    </a:lnTo>
                    <a:lnTo>
                      <a:pt x="83" y="40"/>
                    </a:lnTo>
                    <a:lnTo>
                      <a:pt x="73" y="41"/>
                    </a:lnTo>
                    <a:lnTo>
                      <a:pt x="71" y="41"/>
                    </a:lnTo>
                    <a:lnTo>
                      <a:pt x="73" y="40"/>
                    </a:lnTo>
                    <a:lnTo>
                      <a:pt x="76" y="38"/>
                    </a:lnTo>
                    <a:lnTo>
                      <a:pt x="78" y="40"/>
                    </a:lnTo>
                    <a:lnTo>
                      <a:pt x="90" y="33"/>
                    </a:lnTo>
                    <a:lnTo>
                      <a:pt x="102" y="33"/>
                    </a:lnTo>
                    <a:lnTo>
                      <a:pt x="124" y="27"/>
                    </a:lnTo>
                    <a:lnTo>
                      <a:pt x="127" y="25"/>
                    </a:lnTo>
                    <a:lnTo>
                      <a:pt x="129" y="24"/>
                    </a:lnTo>
                    <a:lnTo>
                      <a:pt x="121" y="25"/>
                    </a:lnTo>
                    <a:lnTo>
                      <a:pt x="117" y="25"/>
                    </a:lnTo>
                    <a:lnTo>
                      <a:pt x="111" y="25"/>
                    </a:lnTo>
                    <a:lnTo>
                      <a:pt x="106" y="29"/>
                    </a:lnTo>
                    <a:lnTo>
                      <a:pt x="103" y="27"/>
                    </a:lnTo>
                    <a:lnTo>
                      <a:pt x="90" y="32"/>
                    </a:lnTo>
                    <a:lnTo>
                      <a:pt x="87" y="30"/>
                    </a:lnTo>
                    <a:lnTo>
                      <a:pt x="81" y="33"/>
                    </a:lnTo>
                    <a:lnTo>
                      <a:pt x="78" y="35"/>
                    </a:lnTo>
                    <a:lnTo>
                      <a:pt x="76" y="35"/>
                    </a:lnTo>
                    <a:lnTo>
                      <a:pt x="65" y="37"/>
                    </a:lnTo>
                    <a:lnTo>
                      <a:pt x="52" y="41"/>
                    </a:lnTo>
                    <a:lnTo>
                      <a:pt x="52" y="46"/>
                    </a:lnTo>
                    <a:lnTo>
                      <a:pt x="51" y="48"/>
                    </a:lnTo>
                    <a:lnTo>
                      <a:pt x="49" y="48"/>
                    </a:lnTo>
                    <a:lnTo>
                      <a:pt x="48" y="43"/>
                    </a:lnTo>
                    <a:lnTo>
                      <a:pt x="40" y="43"/>
                    </a:lnTo>
                    <a:lnTo>
                      <a:pt x="40" y="46"/>
                    </a:lnTo>
                    <a:lnTo>
                      <a:pt x="38" y="46"/>
                    </a:lnTo>
                    <a:lnTo>
                      <a:pt x="35" y="45"/>
                    </a:lnTo>
                    <a:lnTo>
                      <a:pt x="29" y="43"/>
                    </a:lnTo>
                    <a:lnTo>
                      <a:pt x="9" y="61"/>
                    </a:lnTo>
                    <a:lnTo>
                      <a:pt x="9" y="64"/>
                    </a:lnTo>
                    <a:lnTo>
                      <a:pt x="6" y="66"/>
                    </a:lnTo>
                    <a:lnTo>
                      <a:pt x="6" y="67"/>
                    </a:lnTo>
                    <a:lnTo>
                      <a:pt x="2" y="69"/>
                    </a:lnTo>
                    <a:lnTo>
                      <a:pt x="0" y="72"/>
                    </a:lnTo>
                    <a:lnTo>
                      <a:pt x="27" y="72"/>
                    </a:lnTo>
                    <a:lnTo>
                      <a:pt x="22" y="72"/>
                    </a:lnTo>
                    <a:lnTo>
                      <a:pt x="24" y="75"/>
                    </a:lnTo>
                    <a:lnTo>
                      <a:pt x="22" y="75"/>
                    </a:lnTo>
                    <a:lnTo>
                      <a:pt x="22" y="78"/>
                    </a:lnTo>
                    <a:lnTo>
                      <a:pt x="16" y="82"/>
                    </a:lnTo>
                    <a:lnTo>
                      <a:pt x="17" y="83"/>
                    </a:lnTo>
                    <a:lnTo>
                      <a:pt x="16" y="85"/>
                    </a:lnTo>
                    <a:lnTo>
                      <a:pt x="13" y="87"/>
                    </a:lnTo>
                    <a:lnTo>
                      <a:pt x="13" y="87"/>
                    </a:lnTo>
                    <a:lnTo>
                      <a:pt x="11" y="88"/>
                    </a:lnTo>
                    <a:lnTo>
                      <a:pt x="21" y="87"/>
                    </a:lnTo>
                    <a:lnTo>
                      <a:pt x="19" y="88"/>
                    </a:lnTo>
                    <a:lnTo>
                      <a:pt x="19" y="88"/>
                    </a:lnTo>
                    <a:lnTo>
                      <a:pt x="24" y="87"/>
                    </a:lnTo>
                    <a:lnTo>
                      <a:pt x="27" y="87"/>
                    </a:lnTo>
                    <a:lnTo>
                      <a:pt x="22" y="90"/>
                    </a:lnTo>
                    <a:lnTo>
                      <a:pt x="22" y="93"/>
                    </a:lnTo>
                    <a:lnTo>
                      <a:pt x="13" y="98"/>
                    </a:lnTo>
                    <a:lnTo>
                      <a:pt x="9" y="99"/>
                    </a:lnTo>
                    <a:lnTo>
                      <a:pt x="11" y="101"/>
                    </a:lnTo>
                    <a:lnTo>
                      <a:pt x="5" y="106"/>
                    </a:lnTo>
                    <a:lnTo>
                      <a:pt x="11" y="109"/>
                    </a:lnTo>
                    <a:lnTo>
                      <a:pt x="6" y="112"/>
                    </a:lnTo>
                    <a:lnTo>
                      <a:pt x="13" y="111"/>
                    </a:lnTo>
                    <a:lnTo>
                      <a:pt x="16" y="111"/>
                    </a:lnTo>
                    <a:lnTo>
                      <a:pt x="16" y="112"/>
                    </a:lnTo>
                    <a:lnTo>
                      <a:pt x="14" y="114"/>
                    </a:lnTo>
                    <a:lnTo>
                      <a:pt x="14" y="115"/>
                    </a:lnTo>
                    <a:lnTo>
                      <a:pt x="13" y="115"/>
                    </a:lnTo>
                    <a:lnTo>
                      <a:pt x="13" y="117"/>
                    </a:lnTo>
                    <a:lnTo>
                      <a:pt x="17" y="122"/>
                    </a:lnTo>
                    <a:lnTo>
                      <a:pt x="14" y="124"/>
                    </a:lnTo>
                    <a:lnTo>
                      <a:pt x="16" y="122"/>
                    </a:lnTo>
                    <a:lnTo>
                      <a:pt x="16" y="127"/>
                    </a:lnTo>
                    <a:lnTo>
                      <a:pt x="9" y="130"/>
                    </a:lnTo>
                    <a:lnTo>
                      <a:pt x="11" y="130"/>
                    </a:lnTo>
                    <a:lnTo>
                      <a:pt x="9" y="133"/>
                    </a:lnTo>
                    <a:lnTo>
                      <a:pt x="13" y="133"/>
                    </a:lnTo>
                    <a:lnTo>
                      <a:pt x="6" y="136"/>
                    </a:lnTo>
                    <a:lnTo>
                      <a:pt x="6" y="140"/>
                    </a:lnTo>
                    <a:lnTo>
                      <a:pt x="5" y="140"/>
                    </a:lnTo>
                    <a:lnTo>
                      <a:pt x="8" y="141"/>
                    </a:lnTo>
                    <a:lnTo>
                      <a:pt x="6" y="143"/>
                    </a:lnTo>
                    <a:lnTo>
                      <a:pt x="6" y="143"/>
                    </a:lnTo>
                    <a:lnTo>
                      <a:pt x="5" y="144"/>
                    </a:lnTo>
                    <a:lnTo>
                      <a:pt x="3" y="146"/>
                    </a:lnTo>
                    <a:lnTo>
                      <a:pt x="2" y="148"/>
                    </a:lnTo>
                    <a:lnTo>
                      <a:pt x="6" y="149"/>
                    </a:lnTo>
                    <a:lnTo>
                      <a:pt x="9" y="148"/>
                    </a:lnTo>
                    <a:lnTo>
                      <a:pt x="9" y="152"/>
                    </a:lnTo>
                    <a:lnTo>
                      <a:pt x="11" y="152"/>
                    </a:lnTo>
                    <a:lnTo>
                      <a:pt x="11" y="154"/>
                    </a:lnTo>
                    <a:lnTo>
                      <a:pt x="13" y="157"/>
                    </a:lnTo>
                    <a:lnTo>
                      <a:pt x="17" y="157"/>
                    </a:lnTo>
                    <a:lnTo>
                      <a:pt x="14" y="162"/>
                    </a:lnTo>
                    <a:lnTo>
                      <a:pt x="11" y="164"/>
                    </a:lnTo>
                    <a:lnTo>
                      <a:pt x="14" y="164"/>
                    </a:lnTo>
                    <a:lnTo>
                      <a:pt x="11" y="169"/>
                    </a:lnTo>
                    <a:lnTo>
                      <a:pt x="17" y="169"/>
                    </a:lnTo>
                    <a:lnTo>
                      <a:pt x="21" y="167"/>
                    </a:lnTo>
                    <a:lnTo>
                      <a:pt x="21" y="169"/>
                    </a:lnTo>
                    <a:lnTo>
                      <a:pt x="24" y="167"/>
                    </a:lnTo>
                    <a:lnTo>
                      <a:pt x="29" y="169"/>
                    </a:lnTo>
                    <a:lnTo>
                      <a:pt x="36" y="167"/>
                    </a:lnTo>
                    <a:lnTo>
                      <a:pt x="38" y="165"/>
                    </a:lnTo>
                    <a:lnTo>
                      <a:pt x="41" y="165"/>
                    </a:lnTo>
                    <a:lnTo>
                      <a:pt x="40" y="169"/>
                    </a:lnTo>
                    <a:lnTo>
                      <a:pt x="36" y="170"/>
                    </a:lnTo>
                    <a:lnTo>
                      <a:pt x="36" y="173"/>
                    </a:lnTo>
                    <a:lnTo>
                      <a:pt x="38" y="173"/>
                    </a:lnTo>
                    <a:lnTo>
                      <a:pt x="36" y="177"/>
                    </a:lnTo>
                    <a:lnTo>
                      <a:pt x="35" y="180"/>
                    </a:lnTo>
                    <a:lnTo>
                      <a:pt x="36" y="181"/>
                    </a:lnTo>
                    <a:lnTo>
                      <a:pt x="48" y="181"/>
                    </a:lnTo>
                    <a:lnTo>
                      <a:pt x="59" y="181"/>
                    </a:lnTo>
                    <a:lnTo>
                      <a:pt x="70" y="181"/>
                    </a:lnTo>
                    <a:lnTo>
                      <a:pt x="83" y="181"/>
                    </a:lnTo>
                    <a:lnTo>
                      <a:pt x="94" y="181"/>
                    </a:lnTo>
                    <a:lnTo>
                      <a:pt x="106" y="181"/>
                    </a:lnTo>
                    <a:lnTo>
                      <a:pt x="117" y="181"/>
                    </a:lnTo>
                    <a:lnTo>
                      <a:pt x="127" y="181"/>
                    </a:lnTo>
                    <a:lnTo>
                      <a:pt x="138" y="181"/>
                    </a:lnTo>
                    <a:lnTo>
                      <a:pt x="151" y="181"/>
                    </a:lnTo>
                    <a:lnTo>
                      <a:pt x="162" y="181"/>
                    </a:lnTo>
                    <a:lnTo>
                      <a:pt x="173" y="181"/>
                    </a:lnTo>
                    <a:lnTo>
                      <a:pt x="184" y="181"/>
                    </a:lnTo>
                    <a:lnTo>
                      <a:pt x="194" y="181"/>
                    </a:lnTo>
                    <a:lnTo>
                      <a:pt x="205" y="181"/>
                    </a:lnTo>
                    <a:lnTo>
                      <a:pt x="205" y="181"/>
                    </a:lnTo>
                    <a:lnTo>
                      <a:pt x="205" y="181"/>
                    </a:lnTo>
                    <a:lnTo>
                      <a:pt x="216" y="181"/>
                    </a:lnTo>
                    <a:lnTo>
                      <a:pt x="229" y="181"/>
                    </a:lnTo>
                    <a:lnTo>
                      <a:pt x="240" y="181"/>
                    </a:lnTo>
                    <a:lnTo>
                      <a:pt x="249" y="181"/>
                    </a:lnTo>
                    <a:lnTo>
                      <a:pt x="260" y="181"/>
                    </a:lnTo>
                    <a:lnTo>
                      <a:pt x="273" y="181"/>
                    </a:lnTo>
                    <a:lnTo>
                      <a:pt x="284" y="181"/>
                    </a:lnTo>
                    <a:lnTo>
                      <a:pt x="295" y="181"/>
                    </a:lnTo>
                    <a:lnTo>
                      <a:pt x="303" y="181"/>
                    </a:lnTo>
                    <a:lnTo>
                      <a:pt x="303" y="1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4" name="Freeform 71"/>
              <p:cNvSpPr>
                <a:spLocks/>
              </p:cNvSpPr>
              <p:nvPr/>
            </p:nvSpPr>
            <p:spPr bwMode="auto">
              <a:xfrm>
                <a:off x="1290" y="928"/>
                <a:ext cx="253" cy="251"/>
              </a:xfrm>
              <a:custGeom>
                <a:avLst/>
                <a:gdLst>
                  <a:gd name="T0" fmla="*/ 213 w 253"/>
                  <a:gd name="T1" fmla="*/ 115 h 251"/>
                  <a:gd name="T2" fmla="*/ 194 w 253"/>
                  <a:gd name="T3" fmla="*/ 156 h 251"/>
                  <a:gd name="T4" fmla="*/ 195 w 253"/>
                  <a:gd name="T5" fmla="*/ 168 h 251"/>
                  <a:gd name="T6" fmla="*/ 213 w 253"/>
                  <a:gd name="T7" fmla="*/ 179 h 251"/>
                  <a:gd name="T8" fmla="*/ 222 w 253"/>
                  <a:gd name="T9" fmla="*/ 189 h 251"/>
                  <a:gd name="T10" fmla="*/ 232 w 253"/>
                  <a:gd name="T11" fmla="*/ 192 h 251"/>
                  <a:gd name="T12" fmla="*/ 253 w 253"/>
                  <a:gd name="T13" fmla="*/ 190 h 251"/>
                  <a:gd name="T14" fmla="*/ 245 w 253"/>
                  <a:gd name="T15" fmla="*/ 200 h 251"/>
                  <a:gd name="T16" fmla="*/ 224 w 253"/>
                  <a:gd name="T17" fmla="*/ 210 h 251"/>
                  <a:gd name="T18" fmla="*/ 205 w 253"/>
                  <a:gd name="T19" fmla="*/ 214 h 251"/>
                  <a:gd name="T20" fmla="*/ 192 w 253"/>
                  <a:gd name="T21" fmla="*/ 218 h 251"/>
                  <a:gd name="T22" fmla="*/ 170 w 253"/>
                  <a:gd name="T23" fmla="*/ 230 h 251"/>
                  <a:gd name="T24" fmla="*/ 175 w 253"/>
                  <a:gd name="T25" fmla="*/ 237 h 251"/>
                  <a:gd name="T26" fmla="*/ 154 w 253"/>
                  <a:gd name="T27" fmla="*/ 238 h 251"/>
                  <a:gd name="T28" fmla="*/ 135 w 253"/>
                  <a:gd name="T29" fmla="*/ 242 h 251"/>
                  <a:gd name="T30" fmla="*/ 119 w 253"/>
                  <a:gd name="T31" fmla="*/ 251 h 251"/>
                  <a:gd name="T32" fmla="*/ 114 w 253"/>
                  <a:gd name="T33" fmla="*/ 245 h 251"/>
                  <a:gd name="T34" fmla="*/ 122 w 253"/>
                  <a:gd name="T35" fmla="*/ 243 h 251"/>
                  <a:gd name="T36" fmla="*/ 129 w 253"/>
                  <a:gd name="T37" fmla="*/ 232 h 251"/>
                  <a:gd name="T38" fmla="*/ 143 w 253"/>
                  <a:gd name="T39" fmla="*/ 214 h 251"/>
                  <a:gd name="T40" fmla="*/ 151 w 253"/>
                  <a:gd name="T41" fmla="*/ 195 h 251"/>
                  <a:gd name="T42" fmla="*/ 159 w 253"/>
                  <a:gd name="T43" fmla="*/ 200 h 251"/>
                  <a:gd name="T44" fmla="*/ 157 w 253"/>
                  <a:gd name="T45" fmla="*/ 206 h 251"/>
                  <a:gd name="T46" fmla="*/ 168 w 253"/>
                  <a:gd name="T47" fmla="*/ 208 h 251"/>
                  <a:gd name="T48" fmla="*/ 175 w 253"/>
                  <a:gd name="T49" fmla="*/ 203 h 251"/>
                  <a:gd name="T50" fmla="*/ 175 w 253"/>
                  <a:gd name="T51" fmla="*/ 193 h 251"/>
                  <a:gd name="T52" fmla="*/ 170 w 253"/>
                  <a:gd name="T53" fmla="*/ 184 h 251"/>
                  <a:gd name="T54" fmla="*/ 157 w 253"/>
                  <a:gd name="T55" fmla="*/ 181 h 251"/>
                  <a:gd name="T56" fmla="*/ 130 w 253"/>
                  <a:gd name="T57" fmla="*/ 176 h 251"/>
                  <a:gd name="T58" fmla="*/ 122 w 253"/>
                  <a:gd name="T59" fmla="*/ 174 h 251"/>
                  <a:gd name="T60" fmla="*/ 122 w 253"/>
                  <a:gd name="T61" fmla="*/ 169 h 251"/>
                  <a:gd name="T62" fmla="*/ 122 w 253"/>
                  <a:gd name="T63" fmla="*/ 163 h 251"/>
                  <a:gd name="T64" fmla="*/ 127 w 253"/>
                  <a:gd name="T65" fmla="*/ 148 h 251"/>
                  <a:gd name="T66" fmla="*/ 111 w 253"/>
                  <a:gd name="T67" fmla="*/ 136 h 251"/>
                  <a:gd name="T68" fmla="*/ 99 w 253"/>
                  <a:gd name="T69" fmla="*/ 132 h 251"/>
                  <a:gd name="T70" fmla="*/ 87 w 253"/>
                  <a:gd name="T71" fmla="*/ 136 h 251"/>
                  <a:gd name="T72" fmla="*/ 86 w 253"/>
                  <a:gd name="T73" fmla="*/ 134 h 251"/>
                  <a:gd name="T74" fmla="*/ 78 w 253"/>
                  <a:gd name="T75" fmla="*/ 137 h 251"/>
                  <a:gd name="T76" fmla="*/ 48 w 253"/>
                  <a:gd name="T77" fmla="*/ 145 h 251"/>
                  <a:gd name="T78" fmla="*/ 14 w 253"/>
                  <a:gd name="T79" fmla="*/ 137 h 251"/>
                  <a:gd name="T80" fmla="*/ 3 w 253"/>
                  <a:gd name="T81" fmla="*/ 124 h 251"/>
                  <a:gd name="T82" fmla="*/ 6 w 253"/>
                  <a:gd name="T83" fmla="*/ 113 h 251"/>
                  <a:gd name="T84" fmla="*/ 32 w 253"/>
                  <a:gd name="T85" fmla="*/ 66 h 251"/>
                  <a:gd name="T86" fmla="*/ 72 w 253"/>
                  <a:gd name="T87" fmla="*/ 42 h 251"/>
                  <a:gd name="T88" fmla="*/ 111 w 253"/>
                  <a:gd name="T89" fmla="*/ 20 h 251"/>
                  <a:gd name="T90" fmla="*/ 148 w 253"/>
                  <a:gd name="T91" fmla="*/ 0 h 251"/>
                  <a:gd name="T92" fmla="*/ 159 w 253"/>
                  <a:gd name="T93" fmla="*/ 13 h 251"/>
                  <a:gd name="T94" fmla="*/ 183 w 253"/>
                  <a:gd name="T95" fmla="*/ 23 h 251"/>
                  <a:gd name="T96" fmla="*/ 210 w 253"/>
                  <a:gd name="T97" fmla="*/ 25 h 251"/>
                  <a:gd name="T98" fmla="*/ 218 w 253"/>
                  <a:gd name="T99" fmla="*/ 31 h 251"/>
                  <a:gd name="T100" fmla="*/ 205 w 253"/>
                  <a:gd name="T101" fmla="*/ 58 h 251"/>
                  <a:gd name="T102" fmla="*/ 207 w 253"/>
                  <a:gd name="T103" fmla="*/ 74 h 251"/>
                  <a:gd name="T104" fmla="*/ 211 w 253"/>
                  <a:gd name="T105" fmla="*/ 84 h 251"/>
                  <a:gd name="T106" fmla="*/ 211 w 253"/>
                  <a:gd name="T107" fmla="*/ 91 h 251"/>
                  <a:gd name="T108" fmla="*/ 221 w 253"/>
                  <a:gd name="T109" fmla="*/ 9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3" h="251">
                    <a:moveTo>
                      <a:pt x="222" y="91"/>
                    </a:moveTo>
                    <a:lnTo>
                      <a:pt x="219" y="99"/>
                    </a:lnTo>
                    <a:lnTo>
                      <a:pt x="213" y="115"/>
                    </a:lnTo>
                    <a:lnTo>
                      <a:pt x="205" y="131"/>
                    </a:lnTo>
                    <a:lnTo>
                      <a:pt x="199" y="145"/>
                    </a:lnTo>
                    <a:lnTo>
                      <a:pt x="194" y="156"/>
                    </a:lnTo>
                    <a:lnTo>
                      <a:pt x="195" y="160"/>
                    </a:lnTo>
                    <a:lnTo>
                      <a:pt x="194" y="163"/>
                    </a:lnTo>
                    <a:lnTo>
                      <a:pt x="195" y="168"/>
                    </a:lnTo>
                    <a:lnTo>
                      <a:pt x="197" y="173"/>
                    </a:lnTo>
                    <a:lnTo>
                      <a:pt x="199" y="176"/>
                    </a:lnTo>
                    <a:lnTo>
                      <a:pt x="213" y="179"/>
                    </a:lnTo>
                    <a:lnTo>
                      <a:pt x="216" y="184"/>
                    </a:lnTo>
                    <a:lnTo>
                      <a:pt x="222" y="184"/>
                    </a:lnTo>
                    <a:lnTo>
                      <a:pt x="222" y="189"/>
                    </a:lnTo>
                    <a:lnTo>
                      <a:pt x="226" y="192"/>
                    </a:lnTo>
                    <a:lnTo>
                      <a:pt x="229" y="190"/>
                    </a:lnTo>
                    <a:lnTo>
                      <a:pt x="232" y="192"/>
                    </a:lnTo>
                    <a:lnTo>
                      <a:pt x="242" y="189"/>
                    </a:lnTo>
                    <a:lnTo>
                      <a:pt x="249" y="189"/>
                    </a:lnTo>
                    <a:lnTo>
                      <a:pt x="253" y="190"/>
                    </a:lnTo>
                    <a:lnTo>
                      <a:pt x="249" y="193"/>
                    </a:lnTo>
                    <a:lnTo>
                      <a:pt x="251" y="195"/>
                    </a:lnTo>
                    <a:lnTo>
                      <a:pt x="245" y="200"/>
                    </a:lnTo>
                    <a:lnTo>
                      <a:pt x="242" y="200"/>
                    </a:lnTo>
                    <a:lnTo>
                      <a:pt x="230" y="205"/>
                    </a:lnTo>
                    <a:lnTo>
                      <a:pt x="224" y="210"/>
                    </a:lnTo>
                    <a:lnTo>
                      <a:pt x="208" y="216"/>
                    </a:lnTo>
                    <a:lnTo>
                      <a:pt x="208" y="214"/>
                    </a:lnTo>
                    <a:lnTo>
                      <a:pt x="205" y="214"/>
                    </a:lnTo>
                    <a:lnTo>
                      <a:pt x="207" y="218"/>
                    </a:lnTo>
                    <a:lnTo>
                      <a:pt x="200" y="218"/>
                    </a:lnTo>
                    <a:lnTo>
                      <a:pt x="192" y="218"/>
                    </a:lnTo>
                    <a:lnTo>
                      <a:pt x="176" y="221"/>
                    </a:lnTo>
                    <a:lnTo>
                      <a:pt x="164" y="229"/>
                    </a:lnTo>
                    <a:lnTo>
                      <a:pt x="170" y="230"/>
                    </a:lnTo>
                    <a:lnTo>
                      <a:pt x="172" y="230"/>
                    </a:lnTo>
                    <a:lnTo>
                      <a:pt x="175" y="230"/>
                    </a:lnTo>
                    <a:lnTo>
                      <a:pt x="175" y="237"/>
                    </a:lnTo>
                    <a:lnTo>
                      <a:pt x="168" y="237"/>
                    </a:lnTo>
                    <a:lnTo>
                      <a:pt x="162" y="237"/>
                    </a:lnTo>
                    <a:lnTo>
                      <a:pt x="154" y="238"/>
                    </a:lnTo>
                    <a:lnTo>
                      <a:pt x="149" y="242"/>
                    </a:lnTo>
                    <a:lnTo>
                      <a:pt x="141" y="240"/>
                    </a:lnTo>
                    <a:lnTo>
                      <a:pt x="135" y="242"/>
                    </a:lnTo>
                    <a:lnTo>
                      <a:pt x="130" y="247"/>
                    </a:lnTo>
                    <a:lnTo>
                      <a:pt x="126" y="247"/>
                    </a:lnTo>
                    <a:lnTo>
                      <a:pt x="119" y="251"/>
                    </a:lnTo>
                    <a:lnTo>
                      <a:pt x="110" y="251"/>
                    </a:lnTo>
                    <a:lnTo>
                      <a:pt x="111" y="248"/>
                    </a:lnTo>
                    <a:lnTo>
                      <a:pt x="114" y="245"/>
                    </a:lnTo>
                    <a:lnTo>
                      <a:pt x="118" y="247"/>
                    </a:lnTo>
                    <a:lnTo>
                      <a:pt x="121" y="245"/>
                    </a:lnTo>
                    <a:lnTo>
                      <a:pt x="122" y="243"/>
                    </a:lnTo>
                    <a:lnTo>
                      <a:pt x="121" y="240"/>
                    </a:lnTo>
                    <a:lnTo>
                      <a:pt x="126" y="232"/>
                    </a:lnTo>
                    <a:lnTo>
                      <a:pt x="129" y="232"/>
                    </a:lnTo>
                    <a:lnTo>
                      <a:pt x="137" y="227"/>
                    </a:lnTo>
                    <a:lnTo>
                      <a:pt x="138" y="224"/>
                    </a:lnTo>
                    <a:lnTo>
                      <a:pt x="143" y="214"/>
                    </a:lnTo>
                    <a:lnTo>
                      <a:pt x="151" y="205"/>
                    </a:lnTo>
                    <a:lnTo>
                      <a:pt x="153" y="200"/>
                    </a:lnTo>
                    <a:lnTo>
                      <a:pt x="151" y="195"/>
                    </a:lnTo>
                    <a:lnTo>
                      <a:pt x="156" y="195"/>
                    </a:lnTo>
                    <a:lnTo>
                      <a:pt x="156" y="201"/>
                    </a:lnTo>
                    <a:lnTo>
                      <a:pt x="159" y="200"/>
                    </a:lnTo>
                    <a:lnTo>
                      <a:pt x="157" y="203"/>
                    </a:lnTo>
                    <a:lnTo>
                      <a:pt x="157" y="203"/>
                    </a:lnTo>
                    <a:lnTo>
                      <a:pt x="157" y="206"/>
                    </a:lnTo>
                    <a:lnTo>
                      <a:pt x="161" y="203"/>
                    </a:lnTo>
                    <a:lnTo>
                      <a:pt x="162" y="206"/>
                    </a:lnTo>
                    <a:lnTo>
                      <a:pt x="168" y="208"/>
                    </a:lnTo>
                    <a:lnTo>
                      <a:pt x="170" y="206"/>
                    </a:lnTo>
                    <a:lnTo>
                      <a:pt x="170" y="201"/>
                    </a:lnTo>
                    <a:lnTo>
                      <a:pt x="175" y="203"/>
                    </a:lnTo>
                    <a:lnTo>
                      <a:pt x="176" y="201"/>
                    </a:lnTo>
                    <a:lnTo>
                      <a:pt x="173" y="197"/>
                    </a:lnTo>
                    <a:lnTo>
                      <a:pt x="175" y="193"/>
                    </a:lnTo>
                    <a:lnTo>
                      <a:pt x="172" y="192"/>
                    </a:lnTo>
                    <a:lnTo>
                      <a:pt x="168" y="189"/>
                    </a:lnTo>
                    <a:lnTo>
                      <a:pt x="170" y="184"/>
                    </a:lnTo>
                    <a:lnTo>
                      <a:pt x="167" y="184"/>
                    </a:lnTo>
                    <a:lnTo>
                      <a:pt x="157" y="182"/>
                    </a:lnTo>
                    <a:lnTo>
                      <a:pt x="157" y="181"/>
                    </a:lnTo>
                    <a:lnTo>
                      <a:pt x="143" y="179"/>
                    </a:lnTo>
                    <a:lnTo>
                      <a:pt x="138" y="179"/>
                    </a:lnTo>
                    <a:lnTo>
                      <a:pt x="130" y="176"/>
                    </a:lnTo>
                    <a:lnTo>
                      <a:pt x="126" y="177"/>
                    </a:lnTo>
                    <a:lnTo>
                      <a:pt x="124" y="171"/>
                    </a:lnTo>
                    <a:lnTo>
                      <a:pt x="122" y="174"/>
                    </a:lnTo>
                    <a:lnTo>
                      <a:pt x="121" y="174"/>
                    </a:lnTo>
                    <a:lnTo>
                      <a:pt x="122" y="169"/>
                    </a:lnTo>
                    <a:lnTo>
                      <a:pt x="122" y="169"/>
                    </a:lnTo>
                    <a:lnTo>
                      <a:pt x="124" y="168"/>
                    </a:lnTo>
                    <a:lnTo>
                      <a:pt x="122" y="166"/>
                    </a:lnTo>
                    <a:lnTo>
                      <a:pt x="122" y="163"/>
                    </a:lnTo>
                    <a:lnTo>
                      <a:pt x="126" y="160"/>
                    </a:lnTo>
                    <a:lnTo>
                      <a:pt x="122" y="153"/>
                    </a:lnTo>
                    <a:lnTo>
                      <a:pt x="127" y="148"/>
                    </a:lnTo>
                    <a:lnTo>
                      <a:pt x="114" y="148"/>
                    </a:lnTo>
                    <a:lnTo>
                      <a:pt x="113" y="147"/>
                    </a:lnTo>
                    <a:lnTo>
                      <a:pt x="111" y="136"/>
                    </a:lnTo>
                    <a:lnTo>
                      <a:pt x="103" y="134"/>
                    </a:lnTo>
                    <a:lnTo>
                      <a:pt x="100" y="142"/>
                    </a:lnTo>
                    <a:lnTo>
                      <a:pt x="99" y="132"/>
                    </a:lnTo>
                    <a:lnTo>
                      <a:pt x="92" y="131"/>
                    </a:lnTo>
                    <a:lnTo>
                      <a:pt x="89" y="132"/>
                    </a:lnTo>
                    <a:lnTo>
                      <a:pt x="87" y="136"/>
                    </a:lnTo>
                    <a:lnTo>
                      <a:pt x="83" y="140"/>
                    </a:lnTo>
                    <a:lnTo>
                      <a:pt x="81" y="139"/>
                    </a:lnTo>
                    <a:lnTo>
                      <a:pt x="86" y="134"/>
                    </a:lnTo>
                    <a:lnTo>
                      <a:pt x="78" y="142"/>
                    </a:lnTo>
                    <a:lnTo>
                      <a:pt x="76" y="142"/>
                    </a:lnTo>
                    <a:lnTo>
                      <a:pt x="78" y="137"/>
                    </a:lnTo>
                    <a:lnTo>
                      <a:pt x="67" y="145"/>
                    </a:lnTo>
                    <a:lnTo>
                      <a:pt x="62" y="148"/>
                    </a:lnTo>
                    <a:lnTo>
                      <a:pt x="48" y="145"/>
                    </a:lnTo>
                    <a:lnTo>
                      <a:pt x="40" y="147"/>
                    </a:lnTo>
                    <a:lnTo>
                      <a:pt x="26" y="137"/>
                    </a:lnTo>
                    <a:lnTo>
                      <a:pt x="14" y="137"/>
                    </a:lnTo>
                    <a:lnTo>
                      <a:pt x="8" y="136"/>
                    </a:lnTo>
                    <a:lnTo>
                      <a:pt x="3" y="136"/>
                    </a:lnTo>
                    <a:lnTo>
                      <a:pt x="3" y="124"/>
                    </a:lnTo>
                    <a:lnTo>
                      <a:pt x="0" y="124"/>
                    </a:lnTo>
                    <a:lnTo>
                      <a:pt x="0" y="124"/>
                    </a:lnTo>
                    <a:lnTo>
                      <a:pt x="6" y="113"/>
                    </a:lnTo>
                    <a:lnTo>
                      <a:pt x="14" y="97"/>
                    </a:lnTo>
                    <a:lnTo>
                      <a:pt x="22" y="81"/>
                    </a:lnTo>
                    <a:lnTo>
                      <a:pt x="32" y="66"/>
                    </a:lnTo>
                    <a:lnTo>
                      <a:pt x="43" y="60"/>
                    </a:lnTo>
                    <a:lnTo>
                      <a:pt x="57" y="52"/>
                    </a:lnTo>
                    <a:lnTo>
                      <a:pt x="72" y="42"/>
                    </a:lnTo>
                    <a:lnTo>
                      <a:pt x="87" y="34"/>
                    </a:lnTo>
                    <a:lnTo>
                      <a:pt x="97" y="28"/>
                    </a:lnTo>
                    <a:lnTo>
                      <a:pt x="111" y="20"/>
                    </a:lnTo>
                    <a:lnTo>
                      <a:pt x="127" y="12"/>
                    </a:lnTo>
                    <a:lnTo>
                      <a:pt x="141" y="4"/>
                    </a:lnTo>
                    <a:lnTo>
                      <a:pt x="148" y="0"/>
                    </a:lnTo>
                    <a:lnTo>
                      <a:pt x="157" y="5"/>
                    </a:lnTo>
                    <a:lnTo>
                      <a:pt x="159" y="13"/>
                    </a:lnTo>
                    <a:lnTo>
                      <a:pt x="159" y="13"/>
                    </a:lnTo>
                    <a:lnTo>
                      <a:pt x="167" y="15"/>
                    </a:lnTo>
                    <a:lnTo>
                      <a:pt x="178" y="18"/>
                    </a:lnTo>
                    <a:lnTo>
                      <a:pt x="183" y="23"/>
                    </a:lnTo>
                    <a:lnTo>
                      <a:pt x="173" y="33"/>
                    </a:lnTo>
                    <a:lnTo>
                      <a:pt x="183" y="25"/>
                    </a:lnTo>
                    <a:lnTo>
                      <a:pt x="210" y="25"/>
                    </a:lnTo>
                    <a:lnTo>
                      <a:pt x="216" y="28"/>
                    </a:lnTo>
                    <a:lnTo>
                      <a:pt x="218" y="28"/>
                    </a:lnTo>
                    <a:lnTo>
                      <a:pt x="218" y="31"/>
                    </a:lnTo>
                    <a:lnTo>
                      <a:pt x="208" y="44"/>
                    </a:lnTo>
                    <a:lnTo>
                      <a:pt x="208" y="49"/>
                    </a:lnTo>
                    <a:lnTo>
                      <a:pt x="205" y="58"/>
                    </a:lnTo>
                    <a:lnTo>
                      <a:pt x="202" y="60"/>
                    </a:lnTo>
                    <a:lnTo>
                      <a:pt x="200" y="63"/>
                    </a:lnTo>
                    <a:lnTo>
                      <a:pt x="207" y="74"/>
                    </a:lnTo>
                    <a:lnTo>
                      <a:pt x="195" y="79"/>
                    </a:lnTo>
                    <a:lnTo>
                      <a:pt x="207" y="78"/>
                    </a:lnTo>
                    <a:lnTo>
                      <a:pt x="211" y="84"/>
                    </a:lnTo>
                    <a:lnTo>
                      <a:pt x="211" y="89"/>
                    </a:lnTo>
                    <a:lnTo>
                      <a:pt x="202" y="95"/>
                    </a:lnTo>
                    <a:lnTo>
                      <a:pt x="211" y="91"/>
                    </a:lnTo>
                    <a:lnTo>
                      <a:pt x="218" y="95"/>
                    </a:lnTo>
                    <a:lnTo>
                      <a:pt x="219" y="95"/>
                    </a:lnTo>
                    <a:lnTo>
                      <a:pt x="221" y="91"/>
                    </a:lnTo>
                    <a:lnTo>
                      <a:pt x="224" y="89"/>
                    </a:lnTo>
                    <a:lnTo>
                      <a:pt x="222" y="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5" name="Freeform 72"/>
              <p:cNvSpPr>
                <a:spLocks/>
              </p:cNvSpPr>
              <p:nvPr/>
            </p:nvSpPr>
            <p:spPr bwMode="auto">
              <a:xfrm>
                <a:off x="1687" y="871"/>
                <a:ext cx="153" cy="146"/>
              </a:xfrm>
              <a:custGeom>
                <a:avLst/>
                <a:gdLst>
                  <a:gd name="T0" fmla="*/ 75 w 153"/>
                  <a:gd name="T1" fmla="*/ 136 h 146"/>
                  <a:gd name="T2" fmla="*/ 40 w 153"/>
                  <a:gd name="T3" fmla="*/ 136 h 146"/>
                  <a:gd name="T4" fmla="*/ 46 w 153"/>
                  <a:gd name="T5" fmla="*/ 123 h 146"/>
                  <a:gd name="T6" fmla="*/ 38 w 153"/>
                  <a:gd name="T7" fmla="*/ 122 h 146"/>
                  <a:gd name="T8" fmla="*/ 30 w 153"/>
                  <a:gd name="T9" fmla="*/ 138 h 146"/>
                  <a:gd name="T10" fmla="*/ 27 w 153"/>
                  <a:gd name="T11" fmla="*/ 139 h 146"/>
                  <a:gd name="T12" fmla="*/ 11 w 153"/>
                  <a:gd name="T13" fmla="*/ 136 h 146"/>
                  <a:gd name="T14" fmla="*/ 5 w 153"/>
                  <a:gd name="T15" fmla="*/ 133 h 146"/>
                  <a:gd name="T16" fmla="*/ 10 w 153"/>
                  <a:gd name="T17" fmla="*/ 123 h 146"/>
                  <a:gd name="T18" fmla="*/ 7 w 153"/>
                  <a:gd name="T19" fmla="*/ 120 h 146"/>
                  <a:gd name="T20" fmla="*/ 0 w 153"/>
                  <a:gd name="T21" fmla="*/ 125 h 146"/>
                  <a:gd name="T22" fmla="*/ 0 w 153"/>
                  <a:gd name="T23" fmla="*/ 111 h 146"/>
                  <a:gd name="T24" fmla="*/ 7 w 153"/>
                  <a:gd name="T25" fmla="*/ 94 h 146"/>
                  <a:gd name="T26" fmla="*/ 14 w 153"/>
                  <a:gd name="T27" fmla="*/ 85 h 146"/>
                  <a:gd name="T28" fmla="*/ 19 w 153"/>
                  <a:gd name="T29" fmla="*/ 88 h 146"/>
                  <a:gd name="T30" fmla="*/ 22 w 153"/>
                  <a:gd name="T31" fmla="*/ 82 h 146"/>
                  <a:gd name="T32" fmla="*/ 56 w 153"/>
                  <a:gd name="T33" fmla="*/ 93 h 146"/>
                  <a:gd name="T34" fmla="*/ 68 w 153"/>
                  <a:gd name="T35" fmla="*/ 80 h 146"/>
                  <a:gd name="T36" fmla="*/ 70 w 153"/>
                  <a:gd name="T37" fmla="*/ 70 h 146"/>
                  <a:gd name="T38" fmla="*/ 62 w 153"/>
                  <a:gd name="T39" fmla="*/ 66 h 146"/>
                  <a:gd name="T40" fmla="*/ 72 w 153"/>
                  <a:gd name="T41" fmla="*/ 53 h 146"/>
                  <a:gd name="T42" fmla="*/ 80 w 153"/>
                  <a:gd name="T43" fmla="*/ 41 h 146"/>
                  <a:gd name="T44" fmla="*/ 72 w 153"/>
                  <a:gd name="T45" fmla="*/ 37 h 146"/>
                  <a:gd name="T46" fmla="*/ 81 w 153"/>
                  <a:gd name="T47" fmla="*/ 27 h 146"/>
                  <a:gd name="T48" fmla="*/ 72 w 153"/>
                  <a:gd name="T49" fmla="*/ 22 h 146"/>
                  <a:gd name="T50" fmla="*/ 83 w 153"/>
                  <a:gd name="T51" fmla="*/ 14 h 146"/>
                  <a:gd name="T52" fmla="*/ 80 w 153"/>
                  <a:gd name="T53" fmla="*/ 4 h 146"/>
                  <a:gd name="T54" fmla="*/ 86 w 153"/>
                  <a:gd name="T55" fmla="*/ 1 h 146"/>
                  <a:gd name="T56" fmla="*/ 86 w 153"/>
                  <a:gd name="T57" fmla="*/ 9 h 146"/>
                  <a:gd name="T58" fmla="*/ 89 w 153"/>
                  <a:gd name="T59" fmla="*/ 16 h 146"/>
                  <a:gd name="T60" fmla="*/ 91 w 153"/>
                  <a:gd name="T61" fmla="*/ 19 h 146"/>
                  <a:gd name="T62" fmla="*/ 95 w 153"/>
                  <a:gd name="T63" fmla="*/ 24 h 146"/>
                  <a:gd name="T64" fmla="*/ 97 w 153"/>
                  <a:gd name="T65" fmla="*/ 30 h 146"/>
                  <a:gd name="T66" fmla="*/ 97 w 153"/>
                  <a:gd name="T67" fmla="*/ 37 h 146"/>
                  <a:gd name="T68" fmla="*/ 99 w 153"/>
                  <a:gd name="T69" fmla="*/ 46 h 146"/>
                  <a:gd name="T70" fmla="*/ 97 w 153"/>
                  <a:gd name="T71" fmla="*/ 56 h 146"/>
                  <a:gd name="T72" fmla="*/ 95 w 153"/>
                  <a:gd name="T73" fmla="*/ 61 h 146"/>
                  <a:gd name="T74" fmla="*/ 91 w 153"/>
                  <a:gd name="T75" fmla="*/ 67 h 146"/>
                  <a:gd name="T76" fmla="*/ 105 w 153"/>
                  <a:gd name="T77" fmla="*/ 75 h 146"/>
                  <a:gd name="T78" fmla="*/ 107 w 153"/>
                  <a:gd name="T79" fmla="*/ 80 h 146"/>
                  <a:gd name="T80" fmla="*/ 111 w 153"/>
                  <a:gd name="T81" fmla="*/ 88 h 146"/>
                  <a:gd name="T82" fmla="*/ 122 w 153"/>
                  <a:gd name="T83" fmla="*/ 88 h 146"/>
                  <a:gd name="T84" fmla="*/ 137 w 153"/>
                  <a:gd name="T85" fmla="*/ 91 h 146"/>
                  <a:gd name="T86" fmla="*/ 110 w 153"/>
                  <a:gd name="T87" fmla="*/ 101 h 146"/>
                  <a:gd name="T88" fmla="*/ 86 w 153"/>
                  <a:gd name="T89" fmla="*/ 106 h 146"/>
                  <a:gd name="T90" fmla="*/ 122 w 153"/>
                  <a:gd name="T91" fmla="*/ 101 h 146"/>
                  <a:gd name="T92" fmla="*/ 132 w 153"/>
                  <a:gd name="T93" fmla="*/ 112 h 146"/>
                  <a:gd name="T94" fmla="*/ 149 w 153"/>
                  <a:gd name="T95" fmla="*/ 112 h 146"/>
                  <a:gd name="T96" fmla="*/ 145 w 153"/>
                  <a:gd name="T97" fmla="*/ 119 h 146"/>
                  <a:gd name="T98" fmla="*/ 145 w 153"/>
                  <a:gd name="T99" fmla="*/ 127 h 146"/>
                  <a:gd name="T100" fmla="*/ 130 w 153"/>
                  <a:gd name="T101" fmla="*/ 14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3" h="146">
                    <a:moveTo>
                      <a:pt x="122" y="136"/>
                    </a:moveTo>
                    <a:lnTo>
                      <a:pt x="111" y="136"/>
                    </a:lnTo>
                    <a:lnTo>
                      <a:pt x="99" y="136"/>
                    </a:lnTo>
                    <a:lnTo>
                      <a:pt x="86" y="136"/>
                    </a:lnTo>
                    <a:lnTo>
                      <a:pt x="75" y="136"/>
                    </a:lnTo>
                    <a:lnTo>
                      <a:pt x="64" y="136"/>
                    </a:lnTo>
                    <a:lnTo>
                      <a:pt x="51" y="136"/>
                    </a:lnTo>
                    <a:lnTo>
                      <a:pt x="38" y="136"/>
                    </a:lnTo>
                    <a:lnTo>
                      <a:pt x="38" y="135"/>
                    </a:lnTo>
                    <a:lnTo>
                      <a:pt x="40" y="136"/>
                    </a:lnTo>
                    <a:lnTo>
                      <a:pt x="41" y="131"/>
                    </a:lnTo>
                    <a:lnTo>
                      <a:pt x="37" y="128"/>
                    </a:lnTo>
                    <a:lnTo>
                      <a:pt x="41" y="127"/>
                    </a:lnTo>
                    <a:lnTo>
                      <a:pt x="48" y="125"/>
                    </a:lnTo>
                    <a:lnTo>
                      <a:pt x="46" y="123"/>
                    </a:lnTo>
                    <a:lnTo>
                      <a:pt x="48" y="120"/>
                    </a:lnTo>
                    <a:lnTo>
                      <a:pt x="46" y="119"/>
                    </a:lnTo>
                    <a:lnTo>
                      <a:pt x="43" y="119"/>
                    </a:lnTo>
                    <a:lnTo>
                      <a:pt x="41" y="122"/>
                    </a:lnTo>
                    <a:lnTo>
                      <a:pt x="38" y="122"/>
                    </a:lnTo>
                    <a:lnTo>
                      <a:pt x="37" y="127"/>
                    </a:lnTo>
                    <a:lnTo>
                      <a:pt x="37" y="130"/>
                    </a:lnTo>
                    <a:lnTo>
                      <a:pt x="35" y="135"/>
                    </a:lnTo>
                    <a:lnTo>
                      <a:pt x="34" y="135"/>
                    </a:lnTo>
                    <a:lnTo>
                      <a:pt x="30" y="138"/>
                    </a:lnTo>
                    <a:lnTo>
                      <a:pt x="30" y="139"/>
                    </a:lnTo>
                    <a:lnTo>
                      <a:pt x="30" y="141"/>
                    </a:lnTo>
                    <a:lnTo>
                      <a:pt x="26" y="144"/>
                    </a:lnTo>
                    <a:lnTo>
                      <a:pt x="24" y="141"/>
                    </a:lnTo>
                    <a:lnTo>
                      <a:pt x="27" y="139"/>
                    </a:lnTo>
                    <a:lnTo>
                      <a:pt x="22" y="133"/>
                    </a:lnTo>
                    <a:lnTo>
                      <a:pt x="18" y="133"/>
                    </a:lnTo>
                    <a:lnTo>
                      <a:pt x="14" y="136"/>
                    </a:lnTo>
                    <a:lnTo>
                      <a:pt x="13" y="135"/>
                    </a:lnTo>
                    <a:lnTo>
                      <a:pt x="11" y="136"/>
                    </a:lnTo>
                    <a:lnTo>
                      <a:pt x="10" y="135"/>
                    </a:lnTo>
                    <a:lnTo>
                      <a:pt x="10" y="133"/>
                    </a:lnTo>
                    <a:lnTo>
                      <a:pt x="8" y="131"/>
                    </a:lnTo>
                    <a:lnTo>
                      <a:pt x="5" y="135"/>
                    </a:lnTo>
                    <a:lnTo>
                      <a:pt x="5" y="133"/>
                    </a:lnTo>
                    <a:lnTo>
                      <a:pt x="5" y="131"/>
                    </a:lnTo>
                    <a:lnTo>
                      <a:pt x="7" y="130"/>
                    </a:lnTo>
                    <a:lnTo>
                      <a:pt x="8" y="125"/>
                    </a:lnTo>
                    <a:lnTo>
                      <a:pt x="10" y="125"/>
                    </a:lnTo>
                    <a:lnTo>
                      <a:pt x="10" y="123"/>
                    </a:lnTo>
                    <a:lnTo>
                      <a:pt x="11" y="122"/>
                    </a:lnTo>
                    <a:lnTo>
                      <a:pt x="11" y="120"/>
                    </a:lnTo>
                    <a:lnTo>
                      <a:pt x="10" y="119"/>
                    </a:lnTo>
                    <a:lnTo>
                      <a:pt x="8" y="120"/>
                    </a:lnTo>
                    <a:lnTo>
                      <a:pt x="7" y="120"/>
                    </a:lnTo>
                    <a:lnTo>
                      <a:pt x="5" y="125"/>
                    </a:lnTo>
                    <a:lnTo>
                      <a:pt x="3" y="125"/>
                    </a:lnTo>
                    <a:lnTo>
                      <a:pt x="3" y="123"/>
                    </a:lnTo>
                    <a:lnTo>
                      <a:pt x="2" y="125"/>
                    </a:lnTo>
                    <a:lnTo>
                      <a:pt x="0" y="125"/>
                    </a:lnTo>
                    <a:lnTo>
                      <a:pt x="2" y="120"/>
                    </a:lnTo>
                    <a:lnTo>
                      <a:pt x="7" y="114"/>
                    </a:lnTo>
                    <a:lnTo>
                      <a:pt x="5" y="114"/>
                    </a:lnTo>
                    <a:lnTo>
                      <a:pt x="5" y="111"/>
                    </a:lnTo>
                    <a:lnTo>
                      <a:pt x="0" y="111"/>
                    </a:lnTo>
                    <a:lnTo>
                      <a:pt x="3" y="107"/>
                    </a:lnTo>
                    <a:lnTo>
                      <a:pt x="0" y="102"/>
                    </a:lnTo>
                    <a:lnTo>
                      <a:pt x="5" y="99"/>
                    </a:lnTo>
                    <a:lnTo>
                      <a:pt x="5" y="98"/>
                    </a:lnTo>
                    <a:lnTo>
                      <a:pt x="7" y="94"/>
                    </a:lnTo>
                    <a:lnTo>
                      <a:pt x="10" y="94"/>
                    </a:lnTo>
                    <a:lnTo>
                      <a:pt x="14" y="93"/>
                    </a:lnTo>
                    <a:lnTo>
                      <a:pt x="11" y="93"/>
                    </a:lnTo>
                    <a:lnTo>
                      <a:pt x="11" y="85"/>
                    </a:lnTo>
                    <a:lnTo>
                      <a:pt x="14" y="85"/>
                    </a:lnTo>
                    <a:lnTo>
                      <a:pt x="13" y="86"/>
                    </a:lnTo>
                    <a:lnTo>
                      <a:pt x="16" y="90"/>
                    </a:lnTo>
                    <a:lnTo>
                      <a:pt x="19" y="91"/>
                    </a:lnTo>
                    <a:lnTo>
                      <a:pt x="21" y="90"/>
                    </a:lnTo>
                    <a:lnTo>
                      <a:pt x="19" y="88"/>
                    </a:lnTo>
                    <a:lnTo>
                      <a:pt x="21" y="86"/>
                    </a:lnTo>
                    <a:lnTo>
                      <a:pt x="21" y="85"/>
                    </a:lnTo>
                    <a:lnTo>
                      <a:pt x="22" y="83"/>
                    </a:lnTo>
                    <a:lnTo>
                      <a:pt x="21" y="82"/>
                    </a:lnTo>
                    <a:lnTo>
                      <a:pt x="22" y="82"/>
                    </a:lnTo>
                    <a:lnTo>
                      <a:pt x="27" y="86"/>
                    </a:lnTo>
                    <a:lnTo>
                      <a:pt x="30" y="88"/>
                    </a:lnTo>
                    <a:lnTo>
                      <a:pt x="32" y="91"/>
                    </a:lnTo>
                    <a:lnTo>
                      <a:pt x="49" y="91"/>
                    </a:lnTo>
                    <a:lnTo>
                      <a:pt x="56" y="93"/>
                    </a:lnTo>
                    <a:lnTo>
                      <a:pt x="62" y="86"/>
                    </a:lnTo>
                    <a:lnTo>
                      <a:pt x="61" y="86"/>
                    </a:lnTo>
                    <a:lnTo>
                      <a:pt x="62" y="83"/>
                    </a:lnTo>
                    <a:lnTo>
                      <a:pt x="68" y="82"/>
                    </a:lnTo>
                    <a:lnTo>
                      <a:pt x="68" y="80"/>
                    </a:lnTo>
                    <a:lnTo>
                      <a:pt x="70" y="78"/>
                    </a:lnTo>
                    <a:lnTo>
                      <a:pt x="67" y="77"/>
                    </a:lnTo>
                    <a:lnTo>
                      <a:pt x="65" y="72"/>
                    </a:lnTo>
                    <a:lnTo>
                      <a:pt x="65" y="70"/>
                    </a:lnTo>
                    <a:lnTo>
                      <a:pt x="70" y="70"/>
                    </a:lnTo>
                    <a:lnTo>
                      <a:pt x="65" y="69"/>
                    </a:lnTo>
                    <a:lnTo>
                      <a:pt x="65" y="69"/>
                    </a:lnTo>
                    <a:lnTo>
                      <a:pt x="62" y="69"/>
                    </a:lnTo>
                    <a:lnTo>
                      <a:pt x="65" y="67"/>
                    </a:lnTo>
                    <a:lnTo>
                      <a:pt x="62" y="66"/>
                    </a:lnTo>
                    <a:lnTo>
                      <a:pt x="62" y="64"/>
                    </a:lnTo>
                    <a:lnTo>
                      <a:pt x="67" y="62"/>
                    </a:lnTo>
                    <a:lnTo>
                      <a:pt x="65" y="59"/>
                    </a:lnTo>
                    <a:lnTo>
                      <a:pt x="70" y="56"/>
                    </a:lnTo>
                    <a:lnTo>
                      <a:pt x="72" y="53"/>
                    </a:lnTo>
                    <a:lnTo>
                      <a:pt x="73" y="49"/>
                    </a:lnTo>
                    <a:lnTo>
                      <a:pt x="72" y="49"/>
                    </a:lnTo>
                    <a:lnTo>
                      <a:pt x="75" y="48"/>
                    </a:lnTo>
                    <a:lnTo>
                      <a:pt x="76" y="45"/>
                    </a:lnTo>
                    <a:lnTo>
                      <a:pt x="80" y="41"/>
                    </a:lnTo>
                    <a:lnTo>
                      <a:pt x="78" y="43"/>
                    </a:lnTo>
                    <a:lnTo>
                      <a:pt x="76" y="41"/>
                    </a:lnTo>
                    <a:lnTo>
                      <a:pt x="73" y="41"/>
                    </a:lnTo>
                    <a:lnTo>
                      <a:pt x="73" y="37"/>
                    </a:lnTo>
                    <a:lnTo>
                      <a:pt x="72" y="37"/>
                    </a:lnTo>
                    <a:lnTo>
                      <a:pt x="76" y="32"/>
                    </a:lnTo>
                    <a:lnTo>
                      <a:pt x="81" y="30"/>
                    </a:lnTo>
                    <a:lnTo>
                      <a:pt x="81" y="29"/>
                    </a:lnTo>
                    <a:lnTo>
                      <a:pt x="80" y="29"/>
                    </a:lnTo>
                    <a:lnTo>
                      <a:pt x="81" y="27"/>
                    </a:lnTo>
                    <a:lnTo>
                      <a:pt x="88" y="25"/>
                    </a:lnTo>
                    <a:lnTo>
                      <a:pt x="86" y="24"/>
                    </a:lnTo>
                    <a:lnTo>
                      <a:pt x="80" y="25"/>
                    </a:lnTo>
                    <a:lnTo>
                      <a:pt x="80" y="24"/>
                    </a:lnTo>
                    <a:lnTo>
                      <a:pt x="72" y="22"/>
                    </a:lnTo>
                    <a:lnTo>
                      <a:pt x="75" y="20"/>
                    </a:lnTo>
                    <a:lnTo>
                      <a:pt x="80" y="20"/>
                    </a:lnTo>
                    <a:lnTo>
                      <a:pt x="78" y="19"/>
                    </a:lnTo>
                    <a:lnTo>
                      <a:pt x="80" y="14"/>
                    </a:lnTo>
                    <a:lnTo>
                      <a:pt x="83" y="14"/>
                    </a:lnTo>
                    <a:lnTo>
                      <a:pt x="78" y="14"/>
                    </a:lnTo>
                    <a:lnTo>
                      <a:pt x="76" y="12"/>
                    </a:lnTo>
                    <a:lnTo>
                      <a:pt x="80" y="8"/>
                    </a:lnTo>
                    <a:lnTo>
                      <a:pt x="83" y="6"/>
                    </a:lnTo>
                    <a:lnTo>
                      <a:pt x="80" y="4"/>
                    </a:lnTo>
                    <a:lnTo>
                      <a:pt x="84" y="3"/>
                    </a:lnTo>
                    <a:lnTo>
                      <a:pt x="83" y="1"/>
                    </a:lnTo>
                    <a:lnTo>
                      <a:pt x="88" y="0"/>
                    </a:lnTo>
                    <a:lnTo>
                      <a:pt x="88" y="1"/>
                    </a:lnTo>
                    <a:lnTo>
                      <a:pt x="86" y="1"/>
                    </a:lnTo>
                    <a:lnTo>
                      <a:pt x="88" y="1"/>
                    </a:lnTo>
                    <a:lnTo>
                      <a:pt x="88" y="4"/>
                    </a:lnTo>
                    <a:lnTo>
                      <a:pt x="84" y="6"/>
                    </a:lnTo>
                    <a:lnTo>
                      <a:pt x="88" y="6"/>
                    </a:lnTo>
                    <a:lnTo>
                      <a:pt x="86" y="9"/>
                    </a:lnTo>
                    <a:lnTo>
                      <a:pt x="89" y="11"/>
                    </a:lnTo>
                    <a:lnTo>
                      <a:pt x="88" y="12"/>
                    </a:lnTo>
                    <a:lnTo>
                      <a:pt x="91" y="12"/>
                    </a:lnTo>
                    <a:lnTo>
                      <a:pt x="88" y="14"/>
                    </a:lnTo>
                    <a:lnTo>
                      <a:pt x="89" y="16"/>
                    </a:lnTo>
                    <a:lnTo>
                      <a:pt x="92" y="16"/>
                    </a:lnTo>
                    <a:lnTo>
                      <a:pt x="92" y="17"/>
                    </a:lnTo>
                    <a:lnTo>
                      <a:pt x="94" y="17"/>
                    </a:lnTo>
                    <a:lnTo>
                      <a:pt x="92" y="19"/>
                    </a:lnTo>
                    <a:lnTo>
                      <a:pt x="91" y="19"/>
                    </a:lnTo>
                    <a:lnTo>
                      <a:pt x="86" y="19"/>
                    </a:lnTo>
                    <a:lnTo>
                      <a:pt x="81" y="20"/>
                    </a:lnTo>
                    <a:lnTo>
                      <a:pt x="95" y="19"/>
                    </a:lnTo>
                    <a:lnTo>
                      <a:pt x="92" y="24"/>
                    </a:lnTo>
                    <a:lnTo>
                      <a:pt x="95" y="24"/>
                    </a:lnTo>
                    <a:lnTo>
                      <a:pt x="94" y="25"/>
                    </a:lnTo>
                    <a:lnTo>
                      <a:pt x="97" y="27"/>
                    </a:lnTo>
                    <a:lnTo>
                      <a:pt x="86" y="29"/>
                    </a:lnTo>
                    <a:lnTo>
                      <a:pt x="99" y="29"/>
                    </a:lnTo>
                    <a:lnTo>
                      <a:pt x="97" y="30"/>
                    </a:lnTo>
                    <a:lnTo>
                      <a:pt x="95" y="32"/>
                    </a:lnTo>
                    <a:lnTo>
                      <a:pt x="95" y="33"/>
                    </a:lnTo>
                    <a:lnTo>
                      <a:pt x="88" y="37"/>
                    </a:lnTo>
                    <a:lnTo>
                      <a:pt x="97" y="35"/>
                    </a:lnTo>
                    <a:lnTo>
                      <a:pt x="97" y="37"/>
                    </a:lnTo>
                    <a:lnTo>
                      <a:pt x="94" y="38"/>
                    </a:lnTo>
                    <a:lnTo>
                      <a:pt x="99" y="38"/>
                    </a:lnTo>
                    <a:lnTo>
                      <a:pt x="102" y="43"/>
                    </a:lnTo>
                    <a:lnTo>
                      <a:pt x="92" y="46"/>
                    </a:lnTo>
                    <a:lnTo>
                      <a:pt x="99" y="46"/>
                    </a:lnTo>
                    <a:lnTo>
                      <a:pt x="100" y="48"/>
                    </a:lnTo>
                    <a:lnTo>
                      <a:pt x="99" y="49"/>
                    </a:lnTo>
                    <a:lnTo>
                      <a:pt x="103" y="51"/>
                    </a:lnTo>
                    <a:lnTo>
                      <a:pt x="103" y="53"/>
                    </a:lnTo>
                    <a:lnTo>
                      <a:pt x="97" y="56"/>
                    </a:lnTo>
                    <a:lnTo>
                      <a:pt x="97" y="59"/>
                    </a:lnTo>
                    <a:lnTo>
                      <a:pt x="89" y="56"/>
                    </a:lnTo>
                    <a:lnTo>
                      <a:pt x="88" y="57"/>
                    </a:lnTo>
                    <a:lnTo>
                      <a:pt x="91" y="57"/>
                    </a:lnTo>
                    <a:lnTo>
                      <a:pt x="95" y="61"/>
                    </a:lnTo>
                    <a:lnTo>
                      <a:pt x="95" y="61"/>
                    </a:lnTo>
                    <a:lnTo>
                      <a:pt x="92" y="62"/>
                    </a:lnTo>
                    <a:lnTo>
                      <a:pt x="94" y="66"/>
                    </a:lnTo>
                    <a:lnTo>
                      <a:pt x="92" y="66"/>
                    </a:lnTo>
                    <a:lnTo>
                      <a:pt x="91" y="67"/>
                    </a:lnTo>
                    <a:lnTo>
                      <a:pt x="99" y="66"/>
                    </a:lnTo>
                    <a:lnTo>
                      <a:pt x="99" y="70"/>
                    </a:lnTo>
                    <a:lnTo>
                      <a:pt x="97" y="72"/>
                    </a:lnTo>
                    <a:lnTo>
                      <a:pt x="103" y="72"/>
                    </a:lnTo>
                    <a:lnTo>
                      <a:pt x="105" y="75"/>
                    </a:lnTo>
                    <a:lnTo>
                      <a:pt x="108" y="74"/>
                    </a:lnTo>
                    <a:lnTo>
                      <a:pt x="107" y="77"/>
                    </a:lnTo>
                    <a:lnTo>
                      <a:pt x="107" y="78"/>
                    </a:lnTo>
                    <a:lnTo>
                      <a:pt x="103" y="82"/>
                    </a:lnTo>
                    <a:lnTo>
                      <a:pt x="107" y="80"/>
                    </a:lnTo>
                    <a:lnTo>
                      <a:pt x="110" y="82"/>
                    </a:lnTo>
                    <a:lnTo>
                      <a:pt x="113" y="80"/>
                    </a:lnTo>
                    <a:lnTo>
                      <a:pt x="113" y="82"/>
                    </a:lnTo>
                    <a:lnTo>
                      <a:pt x="116" y="83"/>
                    </a:lnTo>
                    <a:lnTo>
                      <a:pt x="111" y="88"/>
                    </a:lnTo>
                    <a:lnTo>
                      <a:pt x="119" y="83"/>
                    </a:lnTo>
                    <a:lnTo>
                      <a:pt x="118" y="85"/>
                    </a:lnTo>
                    <a:lnTo>
                      <a:pt x="121" y="83"/>
                    </a:lnTo>
                    <a:lnTo>
                      <a:pt x="121" y="88"/>
                    </a:lnTo>
                    <a:lnTo>
                      <a:pt x="122" y="88"/>
                    </a:lnTo>
                    <a:lnTo>
                      <a:pt x="127" y="90"/>
                    </a:lnTo>
                    <a:lnTo>
                      <a:pt x="132" y="86"/>
                    </a:lnTo>
                    <a:lnTo>
                      <a:pt x="134" y="88"/>
                    </a:lnTo>
                    <a:lnTo>
                      <a:pt x="132" y="90"/>
                    </a:lnTo>
                    <a:lnTo>
                      <a:pt x="137" y="91"/>
                    </a:lnTo>
                    <a:lnTo>
                      <a:pt x="138" y="93"/>
                    </a:lnTo>
                    <a:lnTo>
                      <a:pt x="135" y="96"/>
                    </a:lnTo>
                    <a:lnTo>
                      <a:pt x="130" y="96"/>
                    </a:lnTo>
                    <a:lnTo>
                      <a:pt x="121" y="99"/>
                    </a:lnTo>
                    <a:lnTo>
                      <a:pt x="110" y="101"/>
                    </a:lnTo>
                    <a:lnTo>
                      <a:pt x="107" y="102"/>
                    </a:lnTo>
                    <a:lnTo>
                      <a:pt x="102" y="104"/>
                    </a:lnTo>
                    <a:lnTo>
                      <a:pt x="97" y="109"/>
                    </a:lnTo>
                    <a:lnTo>
                      <a:pt x="89" y="106"/>
                    </a:lnTo>
                    <a:lnTo>
                      <a:pt x="86" y="106"/>
                    </a:lnTo>
                    <a:lnTo>
                      <a:pt x="86" y="107"/>
                    </a:lnTo>
                    <a:lnTo>
                      <a:pt x="94" y="111"/>
                    </a:lnTo>
                    <a:lnTo>
                      <a:pt x="92" y="115"/>
                    </a:lnTo>
                    <a:lnTo>
                      <a:pt x="118" y="102"/>
                    </a:lnTo>
                    <a:lnTo>
                      <a:pt x="122" y="101"/>
                    </a:lnTo>
                    <a:lnTo>
                      <a:pt x="129" y="99"/>
                    </a:lnTo>
                    <a:lnTo>
                      <a:pt x="137" y="99"/>
                    </a:lnTo>
                    <a:lnTo>
                      <a:pt x="137" y="106"/>
                    </a:lnTo>
                    <a:lnTo>
                      <a:pt x="134" y="109"/>
                    </a:lnTo>
                    <a:lnTo>
                      <a:pt x="132" y="112"/>
                    </a:lnTo>
                    <a:lnTo>
                      <a:pt x="140" y="107"/>
                    </a:lnTo>
                    <a:lnTo>
                      <a:pt x="145" y="107"/>
                    </a:lnTo>
                    <a:lnTo>
                      <a:pt x="143" y="107"/>
                    </a:lnTo>
                    <a:lnTo>
                      <a:pt x="151" y="111"/>
                    </a:lnTo>
                    <a:lnTo>
                      <a:pt x="149" y="112"/>
                    </a:lnTo>
                    <a:lnTo>
                      <a:pt x="153" y="115"/>
                    </a:lnTo>
                    <a:lnTo>
                      <a:pt x="151" y="117"/>
                    </a:lnTo>
                    <a:lnTo>
                      <a:pt x="149" y="119"/>
                    </a:lnTo>
                    <a:lnTo>
                      <a:pt x="145" y="117"/>
                    </a:lnTo>
                    <a:lnTo>
                      <a:pt x="145" y="119"/>
                    </a:lnTo>
                    <a:lnTo>
                      <a:pt x="148" y="119"/>
                    </a:lnTo>
                    <a:lnTo>
                      <a:pt x="148" y="122"/>
                    </a:lnTo>
                    <a:lnTo>
                      <a:pt x="146" y="123"/>
                    </a:lnTo>
                    <a:lnTo>
                      <a:pt x="148" y="127"/>
                    </a:lnTo>
                    <a:lnTo>
                      <a:pt x="145" y="127"/>
                    </a:lnTo>
                    <a:lnTo>
                      <a:pt x="148" y="128"/>
                    </a:lnTo>
                    <a:lnTo>
                      <a:pt x="148" y="130"/>
                    </a:lnTo>
                    <a:lnTo>
                      <a:pt x="143" y="130"/>
                    </a:lnTo>
                    <a:lnTo>
                      <a:pt x="146" y="133"/>
                    </a:lnTo>
                    <a:lnTo>
                      <a:pt x="130" y="144"/>
                    </a:lnTo>
                    <a:lnTo>
                      <a:pt x="127" y="146"/>
                    </a:lnTo>
                    <a:lnTo>
                      <a:pt x="122" y="146"/>
                    </a:lnTo>
                    <a:lnTo>
                      <a:pt x="126" y="136"/>
                    </a:lnTo>
                    <a:lnTo>
                      <a:pt x="122" y="1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6" name="Freeform 73"/>
              <p:cNvSpPr>
                <a:spLocks/>
              </p:cNvSpPr>
              <p:nvPr/>
            </p:nvSpPr>
            <p:spPr bwMode="auto">
              <a:xfrm>
                <a:off x="3063" y="1363"/>
                <a:ext cx="4" cy="6"/>
              </a:xfrm>
              <a:custGeom>
                <a:avLst/>
                <a:gdLst>
                  <a:gd name="T0" fmla="*/ 1 w 4"/>
                  <a:gd name="T1" fmla="*/ 6 h 6"/>
                  <a:gd name="T2" fmla="*/ 3 w 4"/>
                  <a:gd name="T3" fmla="*/ 6 h 6"/>
                  <a:gd name="T4" fmla="*/ 1 w 4"/>
                  <a:gd name="T5" fmla="*/ 4 h 6"/>
                  <a:gd name="T6" fmla="*/ 4 w 4"/>
                  <a:gd name="T7" fmla="*/ 1 h 6"/>
                  <a:gd name="T8" fmla="*/ 3 w 4"/>
                  <a:gd name="T9" fmla="*/ 0 h 6"/>
                  <a:gd name="T10" fmla="*/ 0 w 4"/>
                  <a:gd name="T11" fmla="*/ 4 h 6"/>
                  <a:gd name="T12" fmla="*/ 1 w 4"/>
                  <a:gd name="T13" fmla="*/ 6 h 6"/>
                </a:gdLst>
                <a:ahLst/>
                <a:cxnLst>
                  <a:cxn ang="0">
                    <a:pos x="T0" y="T1"/>
                  </a:cxn>
                  <a:cxn ang="0">
                    <a:pos x="T2" y="T3"/>
                  </a:cxn>
                  <a:cxn ang="0">
                    <a:pos x="T4" y="T5"/>
                  </a:cxn>
                  <a:cxn ang="0">
                    <a:pos x="T6" y="T7"/>
                  </a:cxn>
                  <a:cxn ang="0">
                    <a:pos x="T8" y="T9"/>
                  </a:cxn>
                  <a:cxn ang="0">
                    <a:pos x="T10" y="T11"/>
                  </a:cxn>
                  <a:cxn ang="0">
                    <a:pos x="T12" y="T13"/>
                  </a:cxn>
                </a:cxnLst>
                <a:rect l="0" t="0" r="r" b="b"/>
                <a:pathLst>
                  <a:path w="4" h="6">
                    <a:moveTo>
                      <a:pt x="1" y="6"/>
                    </a:moveTo>
                    <a:lnTo>
                      <a:pt x="3" y="6"/>
                    </a:lnTo>
                    <a:lnTo>
                      <a:pt x="1" y="4"/>
                    </a:lnTo>
                    <a:lnTo>
                      <a:pt x="4" y="1"/>
                    </a:lnTo>
                    <a:lnTo>
                      <a:pt x="3" y="0"/>
                    </a:lnTo>
                    <a:lnTo>
                      <a:pt x="0" y="4"/>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7" name="Freeform 74"/>
              <p:cNvSpPr>
                <a:spLocks/>
              </p:cNvSpPr>
              <p:nvPr/>
            </p:nvSpPr>
            <p:spPr bwMode="auto">
              <a:xfrm>
                <a:off x="3064" y="1332"/>
                <a:ext cx="18" cy="69"/>
              </a:xfrm>
              <a:custGeom>
                <a:avLst/>
                <a:gdLst>
                  <a:gd name="T0" fmla="*/ 0 w 18"/>
                  <a:gd name="T1" fmla="*/ 37 h 69"/>
                  <a:gd name="T2" fmla="*/ 2 w 18"/>
                  <a:gd name="T3" fmla="*/ 37 h 69"/>
                  <a:gd name="T4" fmla="*/ 0 w 18"/>
                  <a:gd name="T5" fmla="*/ 35 h 69"/>
                  <a:gd name="T6" fmla="*/ 3 w 18"/>
                  <a:gd name="T7" fmla="*/ 32 h 69"/>
                  <a:gd name="T8" fmla="*/ 2 w 18"/>
                  <a:gd name="T9" fmla="*/ 31 h 69"/>
                  <a:gd name="T10" fmla="*/ 5 w 18"/>
                  <a:gd name="T11" fmla="*/ 27 h 69"/>
                  <a:gd name="T12" fmla="*/ 5 w 18"/>
                  <a:gd name="T13" fmla="*/ 24 h 69"/>
                  <a:gd name="T14" fmla="*/ 8 w 18"/>
                  <a:gd name="T15" fmla="*/ 3 h 69"/>
                  <a:gd name="T16" fmla="*/ 16 w 18"/>
                  <a:gd name="T17" fmla="*/ 3 h 69"/>
                  <a:gd name="T18" fmla="*/ 16 w 18"/>
                  <a:gd name="T19" fmla="*/ 0 h 69"/>
                  <a:gd name="T20" fmla="*/ 18 w 18"/>
                  <a:gd name="T21" fmla="*/ 2 h 69"/>
                  <a:gd name="T22" fmla="*/ 16 w 18"/>
                  <a:gd name="T23" fmla="*/ 10 h 69"/>
                  <a:gd name="T24" fmla="*/ 18 w 18"/>
                  <a:gd name="T25" fmla="*/ 16 h 69"/>
                  <a:gd name="T26" fmla="*/ 14 w 18"/>
                  <a:gd name="T27" fmla="*/ 13 h 69"/>
                  <a:gd name="T28" fmla="*/ 11 w 18"/>
                  <a:gd name="T29" fmla="*/ 13 h 69"/>
                  <a:gd name="T30" fmla="*/ 8 w 18"/>
                  <a:gd name="T31" fmla="*/ 18 h 69"/>
                  <a:gd name="T32" fmla="*/ 10 w 18"/>
                  <a:gd name="T33" fmla="*/ 26 h 69"/>
                  <a:gd name="T34" fmla="*/ 13 w 18"/>
                  <a:gd name="T35" fmla="*/ 26 h 69"/>
                  <a:gd name="T36" fmla="*/ 11 w 18"/>
                  <a:gd name="T37" fmla="*/ 27 h 69"/>
                  <a:gd name="T38" fmla="*/ 10 w 18"/>
                  <a:gd name="T39" fmla="*/ 34 h 69"/>
                  <a:gd name="T40" fmla="*/ 10 w 18"/>
                  <a:gd name="T41" fmla="*/ 35 h 69"/>
                  <a:gd name="T42" fmla="*/ 16 w 18"/>
                  <a:gd name="T43" fmla="*/ 31 h 69"/>
                  <a:gd name="T44" fmla="*/ 18 w 18"/>
                  <a:gd name="T45" fmla="*/ 32 h 69"/>
                  <a:gd name="T46" fmla="*/ 18 w 18"/>
                  <a:gd name="T47" fmla="*/ 39 h 69"/>
                  <a:gd name="T48" fmla="*/ 14 w 18"/>
                  <a:gd name="T49" fmla="*/ 48 h 69"/>
                  <a:gd name="T50" fmla="*/ 14 w 18"/>
                  <a:gd name="T51" fmla="*/ 68 h 69"/>
                  <a:gd name="T52" fmla="*/ 13 w 18"/>
                  <a:gd name="T53" fmla="*/ 69 h 69"/>
                  <a:gd name="T54" fmla="*/ 10 w 18"/>
                  <a:gd name="T55" fmla="*/ 61 h 69"/>
                  <a:gd name="T56" fmla="*/ 5 w 18"/>
                  <a:gd name="T57" fmla="*/ 52 h 69"/>
                  <a:gd name="T58" fmla="*/ 2 w 18"/>
                  <a:gd name="T59" fmla="*/ 44 h 69"/>
                  <a:gd name="T60" fmla="*/ 0 w 18"/>
                  <a:gd name="T61" fmla="*/ 3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 h="69">
                    <a:moveTo>
                      <a:pt x="0" y="37"/>
                    </a:moveTo>
                    <a:lnTo>
                      <a:pt x="2" y="37"/>
                    </a:lnTo>
                    <a:lnTo>
                      <a:pt x="0" y="35"/>
                    </a:lnTo>
                    <a:lnTo>
                      <a:pt x="3" y="32"/>
                    </a:lnTo>
                    <a:lnTo>
                      <a:pt x="2" y="31"/>
                    </a:lnTo>
                    <a:lnTo>
                      <a:pt x="5" y="27"/>
                    </a:lnTo>
                    <a:lnTo>
                      <a:pt x="5" y="24"/>
                    </a:lnTo>
                    <a:lnTo>
                      <a:pt x="8" y="3"/>
                    </a:lnTo>
                    <a:lnTo>
                      <a:pt x="16" y="3"/>
                    </a:lnTo>
                    <a:lnTo>
                      <a:pt x="16" y="0"/>
                    </a:lnTo>
                    <a:lnTo>
                      <a:pt x="18" y="2"/>
                    </a:lnTo>
                    <a:lnTo>
                      <a:pt x="16" y="10"/>
                    </a:lnTo>
                    <a:lnTo>
                      <a:pt x="18" y="16"/>
                    </a:lnTo>
                    <a:lnTo>
                      <a:pt x="14" y="13"/>
                    </a:lnTo>
                    <a:lnTo>
                      <a:pt x="11" y="13"/>
                    </a:lnTo>
                    <a:lnTo>
                      <a:pt x="8" y="18"/>
                    </a:lnTo>
                    <a:lnTo>
                      <a:pt x="10" y="26"/>
                    </a:lnTo>
                    <a:lnTo>
                      <a:pt x="13" y="26"/>
                    </a:lnTo>
                    <a:lnTo>
                      <a:pt x="11" y="27"/>
                    </a:lnTo>
                    <a:lnTo>
                      <a:pt x="10" y="34"/>
                    </a:lnTo>
                    <a:lnTo>
                      <a:pt x="10" y="35"/>
                    </a:lnTo>
                    <a:lnTo>
                      <a:pt x="16" y="31"/>
                    </a:lnTo>
                    <a:lnTo>
                      <a:pt x="18" y="32"/>
                    </a:lnTo>
                    <a:lnTo>
                      <a:pt x="18" y="39"/>
                    </a:lnTo>
                    <a:lnTo>
                      <a:pt x="14" y="48"/>
                    </a:lnTo>
                    <a:lnTo>
                      <a:pt x="14" y="68"/>
                    </a:lnTo>
                    <a:lnTo>
                      <a:pt x="13" y="69"/>
                    </a:lnTo>
                    <a:lnTo>
                      <a:pt x="10" y="61"/>
                    </a:lnTo>
                    <a:lnTo>
                      <a:pt x="5" y="52"/>
                    </a:lnTo>
                    <a:lnTo>
                      <a:pt x="2" y="44"/>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8" name="Freeform 75"/>
              <p:cNvSpPr>
                <a:spLocks/>
              </p:cNvSpPr>
              <p:nvPr/>
            </p:nvSpPr>
            <p:spPr bwMode="auto">
              <a:xfrm>
                <a:off x="2866" y="937"/>
                <a:ext cx="122" cy="82"/>
              </a:xfrm>
              <a:custGeom>
                <a:avLst/>
                <a:gdLst>
                  <a:gd name="T0" fmla="*/ 6 w 122"/>
                  <a:gd name="T1" fmla="*/ 77 h 82"/>
                  <a:gd name="T2" fmla="*/ 6 w 122"/>
                  <a:gd name="T3" fmla="*/ 70 h 82"/>
                  <a:gd name="T4" fmla="*/ 0 w 122"/>
                  <a:gd name="T5" fmla="*/ 65 h 82"/>
                  <a:gd name="T6" fmla="*/ 8 w 122"/>
                  <a:gd name="T7" fmla="*/ 57 h 82"/>
                  <a:gd name="T8" fmla="*/ 6 w 122"/>
                  <a:gd name="T9" fmla="*/ 53 h 82"/>
                  <a:gd name="T10" fmla="*/ 0 w 122"/>
                  <a:gd name="T11" fmla="*/ 36 h 82"/>
                  <a:gd name="T12" fmla="*/ 17 w 122"/>
                  <a:gd name="T13" fmla="*/ 36 h 82"/>
                  <a:gd name="T14" fmla="*/ 16 w 122"/>
                  <a:gd name="T15" fmla="*/ 33 h 82"/>
                  <a:gd name="T16" fmla="*/ 22 w 122"/>
                  <a:gd name="T17" fmla="*/ 30 h 82"/>
                  <a:gd name="T18" fmla="*/ 28 w 122"/>
                  <a:gd name="T19" fmla="*/ 33 h 82"/>
                  <a:gd name="T20" fmla="*/ 25 w 122"/>
                  <a:gd name="T21" fmla="*/ 28 h 82"/>
                  <a:gd name="T22" fmla="*/ 27 w 122"/>
                  <a:gd name="T23" fmla="*/ 25 h 82"/>
                  <a:gd name="T24" fmla="*/ 27 w 122"/>
                  <a:gd name="T25" fmla="*/ 19 h 82"/>
                  <a:gd name="T26" fmla="*/ 36 w 122"/>
                  <a:gd name="T27" fmla="*/ 17 h 82"/>
                  <a:gd name="T28" fmla="*/ 38 w 122"/>
                  <a:gd name="T29" fmla="*/ 14 h 82"/>
                  <a:gd name="T30" fmla="*/ 35 w 122"/>
                  <a:gd name="T31" fmla="*/ 12 h 82"/>
                  <a:gd name="T32" fmla="*/ 33 w 122"/>
                  <a:gd name="T33" fmla="*/ 11 h 82"/>
                  <a:gd name="T34" fmla="*/ 36 w 122"/>
                  <a:gd name="T35" fmla="*/ 8 h 82"/>
                  <a:gd name="T36" fmla="*/ 36 w 122"/>
                  <a:gd name="T37" fmla="*/ 8 h 82"/>
                  <a:gd name="T38" fmla="*/ 41 w 122"/>
                  <a:gd name="T39" fmla="*/ 6 h 82"/>
                  <a:gd name="T40" fmla="*/ 47 w 122"/>
                  <a:gd name="T41" fmla="*/ 6 h 82"/>
                  <a:gd name="T42" fmla="*/ 52 w 122"/>
                  <a:gd name="T43" fmla="*/ 1 h 82"/>
                  <a:gd name="T44" fmla="*/ 55 w 122"/>
                  <a:gd name="T45" fmla="*/ 0 h 82"/>
                  <a:gd name="T46" fmla="*/ 68 w 122"/>
                  <a:gd name="T47" fmla="*/ 3 h 82"/>
                  <a:gd name="T48" fmla="*/ 71 w 122"/>
                  <a:gd name="T49" fmla="*/ 4 h 82"/>
                  <a:gd name="T50" fmla="*/ 71 w 122"/>
                  <a:gd name="T51" fmla="*/ 8 h 82"/>
                  <a:gd name="T52" fmla="*/ 84 w 122"/>
                  <a:gd name="T53" fmla="*/ 4 h 82"/>
                  <a:gd name="T54" fmla="*/ 90 w 122"/>
                  <a:gd name="T55" fmla="*/ 9 h 82"/>
                  <a:gd name="T56" fmla="*/ 93 w 122"/>
                  <a:gd name="T57" fmla="*/ 16 h 82"/>
                  <a:gd name="T58" fmla="*/ 93 w 122"/>
                  <a:gd name="T59" fmla="*/ 22 h 82"/>
                  <a:gd name="T60" fmla="*/ 108 w 122"/>
                  <a:gd name="T61" fmla="*/ 35 h 82"/>
                  <a:gd name="T62" fmla="*/ 109 w 122"/>
                  <a:gd name="T63" fmla="*/ 40 h 82"/>
                  <a:gd name="T64" fmla="*/ 114 w 122"/>
                  <a:gd name="T65" fmla="*/ 38 h 82"/>
                  <a:gd name="T66" fmla="*/ 122 w 122"/>
                  <a:gd name="T67" fmla="*/ 43 h 82"/>
                  <a:gd name="T68" fmla="*/ 122 w 122"/>
                  <a:gd name="T69" fmla="*/ 45 h 82"/>
                  <a:gd name="T70" fmla="*/ 116 w 122"/>
                  <a:gd name="T71" fmla="*/ 49 h 82"/>
                  <a:gd name="T72" fmla="*/ 106 w 122"/>
                  <a:gd name="T73" fmla="*/ 48 h 82"/>
                  <a:gd name="T74" fmla="*/ 103 w 122"/>
                  <a:gd name="T75" fmla="*/ 49 h 82"/>
                  <a:gd name="T76" fmla="*/ 114 w 122"/>
                  <a:gd name="T77" fmla="*/ 67 h 82"/>
                  <a:gd name="T78" fmla="*/ 103 w 122"/>
                  <a:gd name="T79" fmla="*/ 69 h 82"/>
                  <a:gd name="T80" fmla="*/ 100 w 122"/>
                  <a:gd name="T81" fmla="*/ 72 h 82"/>
                  <a:gd name="T82" fmla="*/ 100 w 122"/>
                  <a:gd name="T83" fmla="*/ 80 h 82"/>
                  <a:gd name="T84" fmla="*/ 98 w 122"/>
                  <a:gd name="T85" fmla="*/ 82 h 82"/>
                  <a:gd name="T86" fmla="*/ 95 w 122"/>
                  <a:gd name="T87" fmla="*/ 80 h 82"/>
                  <a:gd name="T88" fmla="*/ 85 w 122"/>
                  <a:gd name="T89" fmla="*/ 82 h 82"/>
                  <a:gd name="T90" fmla="*/ 79 w 122"/>
                  <a:gd name="T91" fmla="*/ 77 h 82"/>
                  <a:gd name="T92" fmla="*/ 76 w 122"/>
                  <a:gd name="T93" fmla="*/ 80 h 82"/>
                  <a:gd name="T94" fmla="*/ 66 w 122"/>
                  <a:gd name="T95" fmla="*/ 77 h 82"/>
                  <a:gd name="T96" fmla="*/ 60 w 122"/>
                  <a:gd name="T97" fmla="*/ 80 h 82"/>
                  <a:gd name="T98" fmla="*/ 58 w 122"/>
                  <a:gd name="T99" fmla="*/ 77 h 82"/>
                  <a:gd name="T100" fmla="*/ 54 w 122"/>
                  <a:gd name="T101" fmla="*/ 77 h 82"/>
                  <a:gd name="T102" fmla="*/ 50 w 122"/>
                  <a:gd name="T103" fmla="*/ 73 h 82"/>
                  <a:gd name="T104" fmla="*/ 35 w 122"/>
                  <a:gd name="T105" fmla="*/ 70 h 82"/>
                  <a:gd name="T106" fmla="*/ 28 w 122"/>
                  <a:gd name="T107" fmla="*/ 70 h 82"/>
                  <a:gd name="T108" fmla="*/ 17 w 122"/>
                  <a:gd name="T109" fmla="*/ 70 h 82"/>
                  <a:gd name="T110" fmla="*/ 14 w 122"/>
                  <a:gd name="T111" fmla="*/ 73 h 82"/>
                  <a:gd name="T112" fmla="*/ 6 w 122"/>
                  <a:gd name="T113" fmla="*/ 77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22" h="82">
                    <a:moveTo>
                      <a:pt x="6" y="77"/>
                    </a:moveTo>
                    <a:lnTo>
                      <a:pt x="6" y="70"/>
                    </a:lnTo>
                    <a:lnTo>
                      <a:pt x="0" y="65"/>
                    </a:lnTo>
                    <a:lnTo>
                      <a:pt x="8" y="57"/>
                    </a:lnTo>
                    <a:lnTo>
                      <a:pt x="6" y="53"/>
                    </a:lnTo>
                    <a:lnTo>
                      <a:pt x="0" y="36"/>
                    </a:lnTo>
                    <a:lnTo>
                      <a:pt x="17" y="36"/>
                    </a:lnTo>
                    <a:lnTo>
                      <a:pt x="16" y="33"/>
                    </a:lnTo>
                    <a:lnTo>
                      <a:pt x="22" y="30"/>
                    </a:lnTo>
                    <a:lnTo>
                      <a:pt x="28" y="33"/>
                    </a:lnTo>
                    <a:lnTo>
                      <a:pt x="25" y="28"/>
                    </a:lnTo>
                    <a:lnTo>
                      <a:pt x="27" y="25"/>
                    </a:lnTo>
                    <a:lnTo>
                      <a:pt x="27" y="19"/>
                    </a:lnTo>
                    <a:lnTo>
                      <a:pt x="36" y="17"/>
                    </a:lnTo>
                    <a:lnTo>
                      <a:pt x="38" y="14"/>
                    </a:lnTo>
                    <a:lnTo>
                      <a:pt x="35" y="12"/>
                    </a:lnTo>
                    <a:lnTo>
                      <a:pt x="33" y="11"/>
                    </a:lnTo>
                    <a:lnTo>
                      <a:pt x="36" y="8"/>
                    </a:lnTo>
                    <a:lnTo>
                      <a:pt x="36" y="8"/>
                    </a:lnTo>
                    <a:lnTo>
                      <a:pt x="41" y="6"/>
                    </a:lnTo>
                    <a:lnTo>
                      <a:pt x="47" y="6"/>
                    </a:lnTo>
                    <a:lnTo>
                      <a:pt x="52" y="1"/>
                    </a:lnTo>
                    <a:lnTo>
                      <a:pt x="55" y="0"/>
                    </a:lnTo>
                    <a:lnTo>
                      <a:pt x="68" y="3"/>
                    </a:lnTo>
                    <a:lnTo>
                      <a:pt x="71" y="4"/>
                    </a:lnTo>
                    <a:lnTo>
                      <a:pt x="71" y="8"/>
                    </a:lnTo>
                    <a:lnTo>
                      <a:pt x="84" y="4"/>
                    </a:lnTo>
                    <a:lnTo>
                      <a:pt x="90" y="9"/>
                    </a:lnTo>
                    <a:lnTo>
                      <a:pt x="93" y="16"/>
                    </a:lnTo>
                    <a:lnTo>
                      <a:pt x="93" y="22"/>
                    </a:lnTo>
                    <a:lnTo>
                      <a:pt x="108" y="35"/>
                    </a:lnTo>
                    <a:lnTo>
                      <a:pt x="109" y="40"/>
                    </a:lnTo>
                    <a:lnTo>
                      <a:pt x="114" y="38"/>
                    </a:lnTo>
                    <a:lnTo>
                      <a:pt x="122" y="43"/>
                    </a:lnTo>
                    <a:lnTo>
                      <a:pt x="122" y="45"/>
                    </a:lnTo>
                    <a:lnTo>
                      <a:pt x="116" y="49"/>
                    </a:lnTo>
                    <a:lnTo>
                      <a:pt x="106" y="48"/>
                    </a:lnTo>
                    <a:lnTo>
                      <a:pt x="103" y="49"/>
                    </a:lnTo>
                    <a:lnTo>
                      <a:pt x="114" y="67"/>
                    </a:lnTo>
                    <a:lnTo>
                      <a:pt x="103" y="69"/>
                    </a:lnTo>
                    <a:lnTo>
                      <a:pt x="100" y="72"/>
                    </a:lnTo>
                    <a:lnTo>
                      <a:pt x="100" y="80"/>
                    </a:lnTo>
                    <a:lnTo>
                      <a:pt x="98" y="82"/>
                    </a:lnTo>
                    <a:lnTo>
                      <a:pt x="95" y="80"/>
                    </a:lnTo>
                    <a:lnTo>
                      <a:pt x="85" y="82"/>
                    </a:lnTo>
                    <a:lnTo>
                      <a:pt x="79" y="77"/>
                    </a:lnTo>
                    <a:lnTo>
                      <a:pt x="76" y="80"/>
                    </a:lnTo>
                    <a:lnTo>
                      <a:pt x="66" y="77"/>
                    </a:lnTo>
                    <a:lnTo>
                      <a:pt x="60" y="80"/>
                    </a:lnTo>
                    <a:lnTo>
                      <a:pt x="58" y="77"/>
                    </a:lnTo>
                    <a:lnTo>
                      <a:pt x="54" y="77"/>
                    </a:lnTo>
                    <a:lnTo>
                      <a:pt x="50" y="73"/>
                    </a:lnTo>
                    <a:lnTo>
                      <a:pt x="35" y="70"/>
                    </a:lnTo>
                    <a:lnTo>
                      <a:pt x="28" y="70"/>
                    </a:lnTo>
                    <a:lnTo>
                      <a:pt x="17" y="70"/>
                    </a:lnTo>
                    <a:lnTo>
                      <a:pt x="14" y="73"/>
                    </a:lnTo>
                    <a:lnTo>
                      <a:pt x="6" y="7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9" name="Freeform 76"/>
              <p:cNvSpPr>
                <a:spLocks/>
              </p:cNvSpPr>
              <p:nvPr/>
            </p:nvSpPr>
            <p:spPr bwMode="auto">
              <a:xfrm>
                <a:off x="2924" y="1361"/>
                <a:ext cx="174" cy="174"/>
              </a:xfrm>
              <a:custGeom>
                <a:avLst/>
                <a:gdLst>
                  <a:gd name="T0" fmla="*/ 139 w 174"/>
                  <a:gd name="T1" fmla="*/ 6 h 174"/>
                  <a:gd name="T2" fmla="*/ 124 w 174"/>
                  <a:gd name="T3" fmla="*/ 11 h 174"/>
                  <a:gd name="T4" fmla="*/ 116 w 174"/>
                  <a:gd name="T5" fmla="*/ 11 h 174"/>
                  <a:gd name="T6" fmla="*/ 110 w 174"/>
                  <a:gd name="T7" fmla="*/ 6 h 174"/>
                  <a:gd name="T8" fmla="*/ 105 w 174"/>
                  <a:gd name="T9" fmla="*/ 2 h 174"/>
                  <a:gd name="T10" fmla="*/ 96 w 174"/>
                  <a:gd name="T11" fmla="*/ 3 h 174"/>
                  <a:gd name="T12" fmla="*/ 86 w 174"/>
                  <a:gd name="T13" fmla="*/ 6 h 174"/>
                  <a:gd name="T14" fmla="*/ 83 w 174"/>
                  <a:gd name="T15" fmla="*/ 3 h 174"/>
                  <a:gd name="T16" fmla="*/ 32 w 174"/>
                  <a:gd name="T17" fmla="*/ 3 h 174"/>
                  <a:gd name="T18" fmla="*/ 8 w 174"/>
                  <a:gd name="T19" fmla="*/ 2 h 174"/>
                  <a:gd name="T20" fmla="*/ 4 w 174"/>
                  <a:gd name="T21" fmla="*/ 0 h 174"/>
                  <a:gd name="T22" fmla="*/ 4 w 174"/>
                  <a:gd name="T23" fmla="*/ 23 h 174"/>
                  <a:gd name="T24" fmla="*/ 2 w 174"/>
                  <a:gd name="T25" fmla="*/ 34 h 174"/>
                  <a:gd name="T26" fmla="*/ 4 w 174"/>
                  <a:gd name="T27" fmla="*/ 40 h 174"/>
                  <a:gd name="T28" fmla="*/ 10 w 174"/>
                  <a:gd name="T29" fmla="*/ 61 h 174"/>
                  <a:gd name="T30" fmla="*/ 12 w 174"/>
                  <a:gd name="T31" fmla="*/ 92 h 174"/>
                  <a:gd name="T32" fmla="*/ 13 w 174"/>
                  <a:gd name="T33" fmla="*/ 122 h 174"/>
                  <a:gd name="T34" fmla="*/ 15 w 174"/>
                  <a:gd name="T35" fmla="*/ 154 h 174"/>
                  <a:gd name="T36" fmla="*/ 26 w 174"/>
                  <a:gd name="T37" fmla="*/ 169 h 174"/>
                  <a:gd name="T38" fmla="*/ 50 w 174"/>
                  <a:gd name="T39" fmla="*/ 169 h 174"/>
                  <a:gd name="T40" fmla="*/ 73 w 174"/>
                  <a:gd name="T41" fmla="*/ 169 h 174"/>
                  <a:gd name="T42" fmla="*/ 96 w 174"/>
                  <a:gd name="T43" fmla="*/ 169 h 174"/>
                  <a:gd name="T44" fmla="*/ 110 w 174"/>
                  <a:gd name="T45" fmla="*/ 166 h 174"/>
                  <a:gd name="T46" fmla="*/ 112 w 174"/>
                  <a:gd name="T47" fmla="*/ 169 h 174"/>
                  <a:gd name="T48" fmla="*/ 137 w 174"/>
                  <a:gd name="T49" fmla="*/ 171 h 174"/>
                  <a:gd name="T50" fmla="*/ 150 w 174"/>
                  <a:gd name="T51" fmla="*/ 174 h 174"/>
                  <a:gd name="T52" fmla="*/ 159 w 174"/>
                  <a:gd name="T53" fmla="*/ 164 h 174"/>
                  <a:gd name="T54" fmla="*/ 166 w 174"/>
                  <a:gd name="T55" fmla="*/ 156 h 174"/>
                  <a:gd name="T56" fmla="*/ 169 w 174"/>
                  <a:gd name="T57" fmla="*/ 137 h 174"/>
                  <a:gd name="T58" fmla="*/ 164 w 174"/>
                  <a:gd name="T59" fmla="*/ 125 h 174"/>
                  <a:gd name="T60" fmla="*/ 140 w 174"/>
                  <a:gd name="T61" fmla="*/ 79 h 174"/>
                  <a:gd name="T62" fmla="*/ 135 w 174"/>
                  <a:gd name="T63" fmla="*/ 64 h 174"/>
                  <a:gd name="T64" fmla="*/ 121 w 174"/>
                  <a:gd name="T65" fmla="*/ 48 h 174"/>
                  <a:gd name="T66" fmla="*/ 116 w 174"/>
                  <a:gd name="T67" fmla="*/ 35 h 174"/>
                  <a:gd name="T68" fmla="*/ 118 w 174"/>
                  <a:gd name="T69" fmla="*/ 29 h 174"/>
                  <a:gd name="T70" fmla="*/ 129 w 174"/>
                  <a:gd name="T71" fmla="*/ 48 h 174"/>
                  <a:gd name="T72" fmla="*/ 143 w 174"/>
                  <a:gd name="T73" fmla="*/ 68 h 174"/>
                  <a:gd name="T74" fmla="*/ 148 w 174"/>
                  <a:gd name="T75" fmla="*/ 60 h 174"/>
                  <a:gd name="T76" fmla="*/ 150 w 174"/>
                  <a:gd name="T77" fmla="*/ 32 h 174"/>
                  <a:gd name="T78" fmla="*/ 142 w 174"/>
                  <a:gd name="T79" fmla="*/ 15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4" h="174">
                    <a:moveTo>
                      <a:pt x="140" y="8"/>
                    </a:moveTo>
                    <a:lnTo>
                      <a:pt x="139" y="6"/>
                    </a:lnTo>
                    <a:lnTo>
                      <a:pt x="131" y="10"/>
                    </a:lnTo>
                    <a:lnTo>
                      <a:pt x="124" y="11"/>
                    </a:lnTo>
                    <a:lnTo>
                      <a:pt x="123" y="10"/>
                    </a:lnTo>
                    <a:lnTo>
                      <a:pt x="116" y="11"/>
                    </a:lnTo>
                    <a:lnTo>
                      <a:pt x="113" y="8"/>
                    </a:lnTo>
                    <a:lnTo>
                      <a:pt x="110" y="6"/>
                    </a:lnTo>
                    <a:lnTo>
                      <a:pt x="110" y="8"/>
                    </a:lnTo>
                    <a:lnTo>
                      <a:pt x="105" y="2"/>
                    </a:lnTo>
                    <a:lnTo>
                      <a:pt x="102" y="3"/>
                    </a:lnTo>
                    <a:lnTo>
                      <a:pt x="96" y="3"/>
                    </a:lnTo>
                    <a:lnTo>
                      <a:pt x="94" y="2"/>
                    </a:lnTo>
                    <a:lnTo>
                      <a:pt x="86" y="6"/>
                    </a:lnTo>
                    <a:lnTo>
                      <a:pt x="88" y="2"/>
                    </a:lnTo>
                    <a:lnTo>
                      <a:pt x="83" y="3"/>
                    </a:lnTo>
                    <a:lnTo>
                      <a:pt x="64" y="15"/>
                    </a:lnTo>
                    <a:lnTo>
                      <a:pt x="32" y="3"/>
                    </a:lnTo>
                    <a:lnTo>
                      <a:pt x="16" y="2"/>
                    </a:lnTo>
                    <a:lnTo>
                      <a:pt x="8" y="2"/>
                    </a:lnTo>
                    <a:lnTo>
                      <a:pt x="5" y="0"/>
                    </a:lnTo>
                    <a:lnTo>
                      <a:pt x="4" y="0"/>
                    </a:lnTo>
                    <a:lnTo>
                      <a:pt x="0" y="5"/>
                    </a:lnTo>
                    <a:lnTo>
                      <a:pt x="4" y="23"/>
                    </a:lnTo>
                    <a:lnTo>
                      <a:pt x="0" y="27"/>
                    </a:lnTo>
                    <a:lnTo>
                      <a:pt x="2" y="34"/>
                    </a:lnTo>
                    <a:lnTo>
                      <a:pt x="4" y="37"/>
                    </a:lnTo>
                    <a:lnTo>
                      <a:pt x="4" y="40"/>
                    </a:lnTo>
                    <a:lnTo>
                      <a:pt x="8" y="45"/>
                    </a:lnTo>
                    <a:lnTo>
                      <a:pt x="10" y="61"/>
                    </a:lnTo>
                    <a:lnTo>
                      <a:pt x="10" y="77"/>
                    </a:lnTo>
                    <a:lnTo>
                      <a:pt x="12" y="92"/>
                    </a:lnTo>
                    <a:lnTo>
                      <a:pt x="12" y="108"/>
                    </a:lnTo>
                    <a:lnTo>
                      <a:pt x="13" y="122"/>
                    </a:lnTo>
                    <a:lnTo>
                      <a:pt x="13" y="138"/>
                    </a:lnTo>
                    <a:lnTo>
                      <a:pt x="15" y="154"/>
                    </a:lnTo>
                    <a:lnTo>
                      <a:pt x="15" y="169"/>
                    </a:lnTo>
                    <a:lnTo>
                      <a:pt x="26" y="169"/>
                    </a:lnTo>
                    <a:lnTo>
                      <a:pt x="39" y="169"/>
                    </a:lnTo>
                    <a:lnTo>
                      <a:pt x="50" y="169"/>
                    </a:lnTo>
                    <a:lnTo>
                      <a:pt x="61" y="169"/>
                    </a:lnTo>
                    <a:lnTo>
                      <a:pt x="73" y="169"/>
                    </a:lnTo>
                    <a:lnTo>
                      <a:pt x="85" y="169"/>
                    </a:lnTo>
                    <a:lnTo>
                      <a:pt x="96" y="169"/>
                    </a:lnTo>
                    <a:lnTo>
                      <a:pt x="108" y="169"/>
                    </a:lnTo>
                    <a:lnTo>
                      <a:pt x="110" y="166"/>
                    </a:lnTo>
                    <a:lnTo>
                      <a:pt x="112" y="166"/>
                    </a:lnTo>
                    <a:lnTo>
                      <a:pt x="112" y="169"/>
                    </a:lnTo>
                    <a:lnTo>
                      <a:pt x="124" y="169"/>
                    </a:lnTo>
                    <a:lnTo>
                      <a:pt x="137" y="171"/>
                    </a:lnTo>
                    <a:lnTo>
                      <a:pt x="143" y="174"/>
                    </a:lnTo>
                    <a:lnTo>
                      <a:pt x="150" y="174"/>
                    </a:lnTo>
                    <a:lnTo>
                      <a:pt x="151" y="166"/>
                    </a:lnTo>
                    <a:lnTo>
                      <a:pt x="159" y="164"/>
                    </a:lnTo>
                    <a:lnTo>
                      <a:pt x="162" y="154"/>
                    </a:lnTo>
                    <a:lnTo>
                      <a:pt x="166" y="156"/>
                    </a:lnTo>
                    <a:lnTo>
                      <a:pt x="172" y="150"/>
                    </a:lnTo>
                    <a:lnTo>
                      <a:pt x="169" y="137"/>
                    </a:lnTo>
                    <a:lnTo>
                      <a:pt x="174" y="135"/>
                    </a:lnTo>
                    <a:lnTo>
                      <a:pt x="164" y="125"/>
                    </a:lnTo>
                    <a:lnTo>
                      <a:pt x="145" y="90"/>
                    </a:lnTo>
                    <a:lnTo>
                      <a:pt x="140" y="79"/>
                    </a:lnTo>
                    <a:lnTo>
                      <a:pt x="135" y="72"/>
                    </a:lnTo>
                    <a:lnTo>
                      <a:pt x="135" y="64"/>
                    </a:lnTo>
                    <a:lnTo>
                      <a:pt x="126" y="56"/>
                    </a:lnTo>
                    <a:lnTo>
                      <a:pt x="121" y="48"/>
                    </a:lnTo>
                    <a:lnTo>
                      <a:pt x="120" y="42"/>
                    </a:lnTo>
                    <a:lnTo>
                      <a:pt x="116" y="35"/>
                    </a:lnTo>
                    <a:lnTo>
                      <a:pt x="118" y="29"/>
                    </a:lnTo>
                    <a:lnTo>
                      <a:pt x="118" y="29"/>
                    </a:lnTo>
                    <a:lnTo>
                      <a:pt x="121" y="37"/>
                    </a:lnTo>
                    <a:lnTo>
                      <a:pt x="129" y="48"/>
                    </a:lnTo>
                    <a:lnTo>
                      <a:pt x="131" y="53"/>
                    </a:lnTo>
                    <a:lnTo>
                      <a:pt x="143" y="68"/>
                    </a:lnTo>
                    <a:lnTo>
                      <a:pt x="148" y="66"/>
                    </a:lnTo>
                    <a:lnTo>
                      <a:pt x="148" y="60"/>
                    </a:lnTo>
                    <a:lnTo>
                      <a:pt x="153" y="40"/>
                    </a:lnTo>
                    <a:lnTo>
                      <a:pt x="150" y="32"/>
                    </a:lnTo>
                    <a:lnTo>
                      <a:pt x="145" y="23"/>
                    </a:lnTo>
                    <a:lnTo>
                      <a:pt x="142" y="15"/>
                    </a:lnTo>
                    <a:lnTo>
                      <a:pt x="14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0" name="Freeform 77"/>
              <p:cNvSpPr>
                <a:spLocks/>
              </p:cNvSpPr>
              <p:nvPr/>
            </p:nvSpPr>
            <p:spPr bwMode="auto">
              <a:xfrm>
                <a:off x="4039" y="1552"/>
                <a:ext cx="127" cy="266"/>
              </a:xfrm>
              <a:custGeom>
                <a:avLst/>
                <a:gdLst>
                  <a:gd name="T0" fmla="*/ 89 w 127"/>
                  <a:gd name="T1" fmla="*/ 153 h 266"/>
                  <a:gd name="T2" fmla="*/ 77 w 127"/>
                  <a:gd name="T3" fmla="*/ 144 h 266"/>
                  <a:gd name="T4" fmla="*/ 59 w 127"/>
                  <a:gd name="T5" fmla="*/ 129 h 266"/>
                  <a:gd name="T6" fmla="*/ 46 w 127"/>
                  <a:gd name="T7" fmla="*/ 129 h 266"/>
                  <a:gd name="T8" fmla="*/ 48 w 127"/>
                  <a:gd name="T9" fmla="*/ 152 h 266"/>
                  <a:gd name="T10" fmla="*/ 43 w 127"/>
                  <a:gd name="T11" fmla="*/ 172 h 266"/>
                  <a:gd name="T12" fmla="*/ 42 w 127"/>
                  <a:gd name="T13" fmla="*/ 203 h 266"/>
                  <a:gd name="T14" fmla="*/ 54 w 127"/>
                  <a:gd name="T15" fmla="*/ 216 h 266"/>
                  <a:gd name="T16" fmla="*/ 64 w 127"/>
                  <a:gd name="T17" fmla="*/ 237 h 266"/>
                  <a:gd name="T18" fmla="*/ 78 w 127"/>
                  <a:gd name="T19" fmla="*/ 245 h 266"/>
                  <a:gd name="T20" fmla="*/ 88 w 127"/>
                  <a:gd name="T21" fmla="*/ 261 h 266"/>
                  <a:gd name="T22" fmla="*/ 75 w 127"/>
                  <a:gd name="T23" fmla="*/ 266 h 266"/>
                  <a:gd name="T24" fmla="*/ 72 w 127"/>
                  <a:gd name="T25" fmla="*/ 251 h 266"/>
                  <a:gd name="T26" fmla="*/ 59 w 127"/>
                  <a:gd name="T27" fmla="*/ 253 h 266"/>
                  <a:gd name="T28" fmla="*/ 34 w 127"/>
                  <a:gd name="T29" fmla="*/ 221 h 266"/>
                  <a:gd name="T30" fmla="*/ 27 w 127"/>
                  <a:gd name="T31" fmla="*/ 208 h 266"/>
                  <a:gd name="T32" fmla="*/ 34 w 127"/>
                  <a:gd name="T33" fmla="*/ 174 h 266"/>
                  <a:gd name="T34" fmla="*/ 43 w 127"/>
                  <a:gd name="T35" fmla="*/ 156 h 266"/>
                  <a:gd name="T36" fmla="*/ 31 w 127"/>
                  <a:gd name="T37" fmla="*/ 119 h 266"/>
                  <a:gd name="T38" fmla="*/ 16 w 127"/>
                  <a:gd name="T39" fmla="*/ 105 h 266"/>
                  <a:gd name="T40" fmla="*/ 21 w 127"/>
                  <a:gd name="T41" fmla="*/ 94 h 266"/>
                  <a:gd name="T42" fmla="*/ 23 w 127"/>
                  <a:gd name="T43" fmla="*/ 81 h 266"/>
                  <a:gd name="T44" fmla="*/ 19 w 127"/>
                  <a:gd name="T45" fmla="*/ 78 h 266"/>
                  <a:gd name="T46" fmla="*/ 7 w 127"/>
                  <a:gd name="T47" fmla="*/ 57 h 266"/>
                  <a:gd name="T48" fmla="*/ 2 w 127"/>
                  <a:gd name="T49" fmla="*/ 41 h 266"/>
                  <a:gd name="T50" fmla="*/ 4 w 127"/>
                  <a:gd name="T51" fmla="*/ 21 h 266"/>
                  <a:gd name="T52" fmla="*/ 24 w 127"/>
                  <a:gd name="T53" fmla="*/ 10 h 266"/>
                  <a:gd name="T54" fmla="*/ 34 w 127"/>
                  <a:gd name="T55" fmla="*/ 0 h 266"/>
                  <a:gd name="T56" fmla="*/ 35 w 127"/>
                  <a:gd name="T57" fmla="*/ 5 h 266"/>
                  <a:gd name="T58" fmla="*/ 40 w 127"/>
                  <a:gd name="T59" fmla="*/ 17 h 266"/>
                  <a:gd name="T60" fmla="*/ 50 w 127"/>
                  <a:gd name="T61" fmla="*/ 20 h 266"/>
                  <a:gd name="T62" fmla="*/ 51 w 127"/>
                  <a:gd name="T63" fmla="*/ 50 h 266"/>
                  <a:gd name="T64" fmla="*/ 64 w 127"/>
                  <a:gd name="T65" fmla="*/ 45 h 266"/>
                  <a:gd name="T66" fmla="*/ 72 w 127"/>
                  <a:gd name="T67" fmla="*/ 49 h 266"/>
                  <a:gd name="T68" fmla="*/ 81 w 127"/>
                  <a:gd name="T69" fmla="*/ 47 h 266"/>
                  <a:gd name="T70" fmla="*/ 89 w 127"/>
                  <a:gd name="T71" fmla="*/ 42 h 266"/>
                  <a:gd name="T72" fmla="*/ 105 w 127"/>
                  <a:gd name="T73" fmla="*/ 57 h 266"/>
                  <a:gd name="T74" fmla="*/ 112 w 127"/>
                  <a:gd name="T75" fmla="*/ 78 h 266"/>
                  <a:gd name="T76" fmla="*/ 120 w 127"/>
                  <a:gd name="T77" fmla="*/ 84 h 266"/>
                  <a:gd name="T78" fmla="*/ 126 w 127"/>
                  <a:gd name="T79" fmla="*/ 95 h 266"/>
                  <a:gd name="T80" fmla="*/ 124 w 127"/>
                  <a:gd name="T81" fmla="*/ 115 h 266"/>
                  <a:gd name="T82" fmla="*/ 118 w 127"/>
                  <a:gd name="T83" fmla="*/ 113 h 266"/>
                  <a:gd name="T84" fmla="*/ 94 w 127"/>
                  <a:gd name="T85" fmla="*/ 113 h 266"/>
                  <a:gd name="T86" fmla="*/ 81 w 127"/>
                  <a:gd name="T87" fmla="*/ 127 h 266"/>
                  <a:gd name="T88" fmla="*/ 86 w 127"/>
                  <a:gd name="T89" fmla="*/ 144 h 266"/>
                  <a:gd name="T90" fmla="*/ 94 w 127"/>
                  <a:gd name="T91" fmla="*/ 161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7" h="266">
                    <a:moveTo>
                      <a:pt x="94" y="161"/>
                    </a:moveTo>
                    <a:lnTo>
                      <a:pt x="89" y="153"/>
                    </a:lnTo>
                    <a:lnTo>
                      <a:pt x="83" y="152"/>
                    </a:lnTo>
                    <a:lnTo>
                      <a:pt x="77" y="144"/>
                    </a:lnTo>
                    <a:lnTo>
                      <a:pt x="62" y="144"/>
                    </a:lnTo>
                    <a:lnTo>
                      <a:pt x="59" y="129"/>
                    </a:lnTo>
                    <a:lnTo>
                      <a:pt x="50" y="127"/>
                    </a:lnTo>
                    <a:lnTo>
                      <a:pt x="46" y="129"/>
                    </a:lnTo>
                    <a:lnTo>
                      <a:pt x="48" y="136"/>
                    </a:lnTo>
                    <a:lnTo>
                      <a:pt x="48" y="152"/>
                    </a:lnTo>
                    <a:lnTo>
                      <a:pt x="45" y="161"/>
                    </a:lnTo>
                    <a:lnTo>
                      <a:pt x="43" y="172"/>
                    </a:lnTo>
                    <a:lnTo>
                      <a:pt x="39" y="185"/>
                    </a:lnTo>
                    <a:lnTo>
                      <a:pt x="42" y="203"/>
                    </a:lnTo>
                    <a:lnTo>
                      <a:pt x="51" y="203"/>
                    </a:lnTo>
                    <a:lnTo>
                      <a:pt x="54" y="216"/>
                    </a:lnTo>
                    <a:lnTo>
                      <a:pt x="59" y="222"/>
                    </a:lnTo>
                    <a:lnTo>
                      <a:pt x="64" y="237"/>
                    </a:lnTo>
                    <a:lnTo>
                      <a:pt x="69" y="243"/>
                    </a:lnTo>
                    <a:lnTo>
                      <a:pt x="78" y="245"/>
                    </a:lnTo>
                    <a:lnTo>
                      <a:pt x="89" y="256"/>
                    </a:lnTo>
                    <a:lnTo>
                      <a:pt x="88" y="261"/>
                    </a:lnTo>
                    <a:lnTo>
                      <a:pt x="81" y="261"/>
                    </a:lnTo>
                    <a:lnTo>
                      <a:pt x="75" y="266"/>
                    </a:lnTo>
                    <a:lnTo>
                      <a:pt x="75" y="256"/>
                    </a:lnTo>
                    <a:lnTo>
                      <a:pt x="72" y="251"/>
                    </a:lnTo>
                    <a:lnTo>
                      <a:pt x="58" y="248"/>
                    </a:lnTo>
                    <a:lnTo>
                      <a:pt x="59" y="253"/>
                    </a:lnTo>
                    <a:lnTo>
                      <a:pt x="42" y="229"/>
                    </a:lnTo>
                    <a:lnTo>
                      <a:pt x="34" y="221"/>
                    </a:lnTo>
                    <a:lnTo>
                      <a:pt x="29" y="221"/>
                    </a:lnTo>
                    <a:lnTo>
                      <a:pt x="27" y="208"/>
                    </a:lnTo>
                    <a:lnTo>
                      <a:pt x="32" y="187"/>
                    </a:lnTo>
                    <a:lnTo>
                      <a:pt x="34" y="174"/>
                    </a:lnTo>
                    <a:lnTo>
                      <a:pt x="39" y="168"/>
                    </a:lnTo>
                    <a:lnTo>
                      <a:pt x="43" y="156"/>
                    </a:lnTo>
                    <a:lnTo>
                      <a:pt x="34" y="136"/>
                    </a:lnTo>
                    <a:lnTo>
                      <a:pt x="31" y="119"/>
                    </a:lnTo>
                    <a:lnTo>
                      <a:pt x="19" y="110"/>
                    </a:lnTo>
                    <a:lnTo>
                      <a:pt x="16" y="105"/>
                    </a:lnTo>
                    <a:lnTo>
                      <a:pt x="16" y="100"/>
                    </a:lnTo>
                    <a:lnTo>
                      <a:pt x="21" y="94"/>
                    </a:lnTo>
                    <a:lnTo>
                      <a:pt x="21" y="87"/>
                    </a:lnTo>
                    <a:lnTo>
                      <a:pt x="23" y="81"/>
                    </a:lnTo>
                    <a:lnTo>
                      <a:pt x="21" y="79"/>
                    </a:lnTo>
                    <a:lnTo>
                      <a:pt x="19" y="78"/>
                    </a:lnTo>
                    <a:lnTo>
                      <a:pt x="16" y="65"/>
                    </a:lnTo>
                    <a:lnTo>
                      <a:pt x="7" y="57"/>
                    </a:lnTo>
                    <a:lnTo>
                      <a:pt x="0" y="42"/>
                    </a:lnTo>
                    <a:lnTo>
                      <a:pt x="2" y="41"/>
                    </a:lnTo>
                    <a:lnTo>
                      <a:pt x="0" y="33"/>
                    </a:lnTo>
                    <a:lnTo>
                      <a:pt x="4" y="21"/>
                    </a:lnTo>
                    <a:lnTo>
                      <a:pt x="15" y="20"/>
                    </a:lnTo>
                    <a:lnTo>
                      <a:pt x="24" y="10"/>
                    </a:lnTo>
                    <a:lnTo>
                      <a:pt x="29" y="8"/>
                    </a:lnTo>
                    <a:lnTo>
                      <a:pt x="34" y="0"/>
                    </a:lnTo>
                    <a:lnTo>
                      <a:pt x="34" y="5"/>
                    </a:lnTo>
                    <a:lnTo>
                      <a:pt x="35" y="5"/>
                    </a:lnTo>
                    <a:lnTo>
                      <a:pt x="39" y="8"/>
                    </a:lnTo>
                    <a:lnTo>
                      <a:pt x="40" y="17"/>
                    </a:lnTo>
                    <a:lnTo>
                      <a:pt x="40" y="18"/>
                    </a:lnTo>
                    <a:lnTo>
                      <a:pt x="50" y="20"/>
                    </a:lnTo>
                    <a:lnTo>
                      <a:pt x="51" y="36"/>
                    </a:lnTo>
                    <a:lnTo>
                      <a:pt x="51" y="50"/>
                    </a:lnTo>
                    <a:lnTo>
                      <a:pt x="53" y="57"/>
                    </a:lnTo>
                    <a:lnTo>
                      <a:pt x="64" y="45"/>
                    </a:lnTo>
                    <a:lnTo>
                      <a:pt x="69" y="45"/>
                    </a:lnTo>
                    <a:lnTo>
                      <a:pt x="72" y="49"/>
                    </a:lnTo>
                    <a:lnTo>
                      <a:pt x="77" y="50"/>
                    </a:lnTo>
                    <a:lnTo>
                      <a:pt x="81" y="47"/>
                    </a:lnTo>
                    <a:lnTo>
                      <a:pt x="83" y="42"/>
                    </a:lnTo>
                    <a:lnTo>
                      <a:pt x="89" y="42"/>
                    </a:lnTo>
                    <a:lnTo>
                      <a:pt x="93" y="42"/>
                    </a:lnTo>
                    <a:lnTo>
                      <a:pt x="105" y="57"/>
                    </a:lnTo>
                    <a:lnTo>
                      <a:pt x="108" y="63"/>
                    </a:lnTo>
                    <a:lnTo>
                      <a:pt x="112" y="78"/>
                    </a:lnTo>
                    <a:lnTo>
                      <a:pt x="116" y="82"/>
                    </a:lnTo>
                    <a:lnTo>
                      <a:pt x="120" y="84"/>
                    </a:lnTo>
                    <a:lnTo>
                      <a:pt x="126" y="90"/>
                    </a:lnTo>
                    <a:lnTo>
                      <a:pt x="126" y="95"/>
                    </a:lnTo>
                    <a:lnTo>
                      <a:pt x="127" y="110"/>
                    </a:lnTo>
                    <a:lnTo>
                      <a:pt x="124" y="115"/>
                    </a:lnTo>
                    <a:lnTo>
                      <a:pt x="121" y="116"/>
                    </a:lnTo>
                    <a:lnTo>
                      <a:pt x="118" y="113"/>
                    </a:lnTo>
                    <a:lnTo>
                      <a:pt x="105" y="115"/>
                    </a:lnTo>
                    <a:lnTo>
                      <a:pt x="94" y="113"/>
                    </a:lnTo>
                    <a:lnTo>
                      <a:pt x="85" y="123"/>
                    </a:lnTo>
                    <a:lnTo>
                      <a:pt x="81" y="127"/>
                    </a:lnTo>
                    <a:lnTo>
                      <a:pt x="81" y="134"/>
                    </a:lnTo>
                    <a:lnTo>
                      <a:pt x="86" y="144"/>
                    </a:lnTo>
                    <a:lnTo>
                      <a:pt x="93" y="152"/>
                    </a:lnTo>
                    <a:lnTo>
                      <a:pt x="94" y="16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1" name="Freeform 78"/>
              <p:cNvSpPr>
                <a:spLocks/>
              </p:cNvSpPr>
              <p:nvPr/>
            </p:nvSpPr>
            <p:spPr bwMode="auto">
              <a:xfrm>
                <a:off x="4073" y="1522"/>
                <a:ext cx="124" cy="149"/>
              </a:xfrm>
              <a:custGeom>
                <a:avLst/>
                <a:gdLst>
                  <a:gd name="T0" fmla="*/ 35 w 124"/>
                  <a:gd name="T1" fmla="*/ 75 h 149"/>
                  <a:gd name="T2" fmla="*/ 43 w 124"/>
                  <a:gd name="T3" fmla="*/ 80 h 149"/>
                  <a:gd name="T4" fmla="*/ 49 w 124"/>
                  <a:gd name="T5" fmla="*/ 72 h 149"/>
                  <a:gd name="T6" fmla="*/ 59 w 124"/>
                  <a:gd name="T7" fmla="*/ 72 h 149"/>
                  <a:gd name="T8" fmla="*/ 74 w 124"/>
                  <a:gd name="T9" fmla="*/ 93 h 149"/>
                  <a:gd name="T10" fmla="*/ 82 w 124"/>
                  <a:gd name="T11" fmla="*/ 112 h 149"/>
                  <a:gd name="T12" fmla="*/ 92 w 124"/>
                  <a:gd name="T13" fmla="*/ 120 h 149"/>
                  <a:gd name="T14" fmla="*/ 93 w 124"/>
                  <a:gd name="T15" fmla="*/ 140 h 149"/>
                  <a:gd name="T16" fmla="*/ 92 w 124"/>
                  <a:gd name="T17" fmla="*/ 148 h 149"/>
                  <a:gd name="T18" fmla="*/ 103 w 124"/>
                  <a:gd name="T19" fmla="*/ 149 h 149"/>
                  <a:gd name="T20" fmla="*/ 106 w 124"/>
                  <a:gd name="T21" fmla="*/ 141 h 149"/>
                  <a:gd name="T22" fmla="*/ 117 w 124"/>
                  <a:gd name="T23" fmla="*/ 143 h 149"/>
                  <a:gd name="T24" fmla="*/ 122 w 124"/>
                  <a:gd name="T25" fmla="*/ 127 h 149"/>
                  <a:gd name="T26" fmla="*/ 108 w 124"/>
                  <a:gd name="T27" fmla="*/ 104 h 149"/>
                  <a:gd name="T28" fmla="*/ 103 w 124"/>
                  <a:gd name="T29" fmla="*/ 100 h 149"/>
                  <a:gd name="T30" fmla="*/ 93 w 124"/>
                  <a:gd name="T31" fmla="*/ 87 h 149"/>
                  <a:gd name="T32" fmla="*/ 78 w 124"/>
                  <a:gd name="T33" fmla="*/ 67 h 149"/>
                  <a:gd name="T34" fmla="*/ 60 w 124"/>
                  <a:gd name="T35" fmla="*/ 50 h 149"/>
                  <a:gd name="T36" fmla="*/ 70 w 124"/>
                  <a:gd name="T37" fmla="*/ 45 h 149"/>
                  <a:gd name="T38" fmla="*/ 62 w 124"/>
                  <a:gd name="T39" fmla="*/ 30 h 149"/>
                  <a:gd name="T40" fmla="*/ 43 w 124"/>
                  <a:gd name="T41" fmla="*/ 27 h 149"/>
                  <a:gd name="T42" fmla="*/ 38 w 124"/>
                  <a:gd name="T43" fmla="*/ 18 h 149"/>
                  <a:gd name="T44" fmla="*/ 25 w 124"/>
                  <a:gd name="T45" fmla="*/ 1 h 149"/>
                  <a:gd name="T46" fmla="*/ 16 w 124"/>
                  <a:gd name="T47" fmla="*/ 1 h 149"/>
                  <a:gd name="T48" fmla="*/ 19 w 124"/>
                  <a:gd name="T49" fmla="*/ 16 h 149"/>
                  <a:gd name="T50" fmla="*/ 12 w 124"/>
                  <a:gd name="T51" fmla="*/ 22 h 149"/>
                  <a:gd name="T52" fmla="*/ 9 w 124"/>
                  <a:gd name="T53" fmla="*/ 18 h 149"/>
                  <a:gd name="T54" fmla="*/ 5 w 124"/>
                  <a:gd name="T55" fmla="*/ 27 h 149"/>
                  <a:gd name="T56" fmla="*/ 0 w 124"/>
                  <a:gd name="T57" fmla="*/ 30 h 149"/>
                  <a:gd name="T58" fmla="*/ 1 w 124"/>
                  <a:gd name="T59" fmla="*/ 35 h 149"/>
                  <a:gd name="T60" fmla="*/ 6 w 124"/>
                  <a:gd name="T61" fmla="*/ 47 h 149"/>
                  <a:gd name="T62" fmla="*/ 16 w 124"/>
                  <a:gd name="T63" fmla="*/ 50 h 149"/>
                  <a:gd name="T64" fmla="*/ 17 w 124"/>
                  <a:gd name="T65" fmla="*/ 80 h 149"/>
                  <a:gd name="T66" fmla="*/ 30 w 124"/>
                  <a:gd name="T67" fmla="*/ 7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24" h="149">
                    <a:moveTo>
                      <a:pt x="30" y="75"/>
                    </a:moveTo>
                    <a:lnTo>
                      <a:pt x="35" y="75"/>
                    </a:lnTo>
                    <a:lnTo>
                      <a:pt x="38" y="79"/>
                    </a:lnTo>
                    <a:lnTo>
                      <a:pt x="43" y="80"/>
                    </a:lnTo>
                    <a:lnTo>
                      <a:pt x="47" y="77"/>
                    </a:lnTo>
                    <a:lnTo>
                      <a:pt x="49" y="72"/>
                    </a:lnTo>
                    <a:lnTo>
                      <a:pt x="55" y="72"/>
                    </a:lnTo>
                    <a:lnTo>
                      <a:pt x="59" y="72"/>
                    </a:lnTo>
                    <a:lnTo>
                      <a:pt x="71" y="87"/>
                    </a:lnTo>
                    <a:lnTo>
                      <a:pt x="74" y="93"/>
                    </a:lnTo>
                    <a:lnTo>
                      <a:pt x="78" y="108"/>
                    </a:lnTo>
                    <a:lnTo>
                      <a:pt x="82" y="112"/>
                    </a:lnTo>
                    <a:lnTo>
                      <a:pt x="86" y="114"/>
                    </a:lnTo>
                    <a:lnTo>
                      <a:pt x="92" y="120"/>
                    </a:lnTo>
                    <a:lnTo>
                      <a:pt x="92" y="125"/>
                    </a:lnTo>
                    <a:lnTo>
                      <a:pt x="93" y="140"/>
                    </a:lnTo>
                    <a:lnTo>
                      <a:pt x="90" y="145"/>
                    </a:lnTo>
                    <a:lnTo>
                      <a:pt x="92" y="148"/>
                    </a:lnTo>
                    <a:lnTo>
                      <a:pt x="101" y="149"/>
                    </a:lnTo>
                    <a:lnTo>
                      <a:pt x="103" y="149"/>
                    </a:lnTo>
                    <a:lnTo>
                      <a:pt x="103" y="145"/>
                    </a:lnTo>
                    <a:lnTo>
                      <a:pt x="106" y="141"/>
                    </a:lnTo>
                    <a:lnTo>
                      <a:pt x="113" y="140"/>
                    </a:lnTo>
                    <a:lnTo>
                      <a:pt x="117" y="143"/>
                    </a:lnTo>
                    <a:lnTo>
                      <a:pt x="124" y="137"/>
                    </a:lnTo>
                    <a:lnTo>
                      <a:pt x="122" y="127"/>
                    </a:lnTo>
                    <a:lnTo>
                      <a:pt x="114" y="109"/>
                    </a:lnTo>
                    <a:lnTo>
                      <a:pt x="108" y="104"/>
                    </a:lnTo>
                    <a:lnTo>
                      <a:pt x="105" y="104"/>
                    </a:lnTo>
                    <a:lnTo>
                      <a:pt x="103" y="100"/>
                    </a:lnTo>
                    <a:lnTo>
                      <a:pt x="100" y="92"/>
                    </a:lnTo>
                    <a:lnTo>
                      <a:pt x="93" y="87"/>
                    </a:lnTo>
                    <a:lnTo>
                      <a:pt x="79" y="72"/>
                    </a:lnTo>
                    <a:lnTo>
                      <a:pt x="78" y="67"/>
                    </a:lnTo>
                    <a:lnTo>
                      <a:pt x="59" y="56"/>
                    </a:lnTo>
                    <a:lnTo>
                      <a:pt x="60" y="50"/>
                    </a:lnTo>
                    <a:lnTo>
                      <a:pt x="66" y="50"/>
                    </a:lnTo>
                    <a:lnTo>
                      <a:pt x="70" y="45"/>
                    </a:lnTo>
                    <a:lnTo>
                      <a:pt x="70" y="42"/>
                    </a:lnTo>
                    <a:lnTo>
                      <a:pt x="62" y="30"/>
                    </a:lnTo>
                    <a:lnTo>
                      <a:pt x="57" y="27"/>
                    </a:lnTo>
                    <a:lnTo>
                      <a:pt x="43" y="27"/>
                    </a:lnTo>
                    <a:lnTo>
                      <a:pt x="38" y="22"/>
                    </a:lnTo>
                    <a:lnTo>
                      <a:pt x="38" y="18"/>
                    </a:lnTo>
                    <a:lnTo>
                      <a:pt x="35" y="14"/>
                    </a:lnTo>
                    <a:lnTo>
                      <a:pt x="25" y="1"/>
                    </a:lnTo>
                    <a:lnTo>
                      <a:pt x="17" y="0"/>
                    </a:lnTo>
                    <a:lnTo>
                      <a:pt x="16" y="1"/>
                    </a:lnTo>
                    <a:lnTo>
                      <a:pt x="17" y="11"/>
                    </a:lnTo>
                    <a:lnTo>
                      <a:pt x="19" y="16"/>
                    </a:lnTo>
                    <a:lnTo>
                      <a:pt x="19" y="21"/>
                    </a:lnTo>
                    <a:lnTo>
                      <a:pt x="12" y="22"/>
                    </a:lnTo>
                    <a:lnTo>
                      <a:pt x="11" y="14"/>
                    </a:lnTo>
                    <a:lnTo>
                      <a:pt x="9" y="18"/>
                    </a:lnTo>
                    <a:lnTo>
                      <a:pt x="3" y="24"/>
                    </a:lnTo>
                    <a:lnTo>
                      <a:pt x="5" y="27"/>
                    </a:lnTo>
                    <a:lnTo>
                      <a:pt x="0" y="29"/>
                    </a:lnTo>
                    <a:lnTo>
                      <a:pt x="0" y="30"/>
                    </a:lnTo>
                    <a:lnTo>
                      <a:pt x="0" y="35"/>
                    </a:lnTo>
                    <a:lnTo>
                      <a:pt x="1" y="35"/>
                    </a:lnTo>
                    <a:lnTo>
                      <a:pt x="5" y="38"/>
                    </a:lnTo>
                    <a:lnTo>
                      <a:pt x="6" y="47"/>
                    </a:lnTo>
                    <a:lnTo>
                      <a:pt x="6" y="48"/>
                    </a:lnTo>
                    <a:lnTo>
                      <a:pt x="16" y="50"/>
                    </a:lnTo>
                    <a:lnTo>
                      <a:pt x="17" y="66"/>
                    </a:lnTo>
                    <a:lnTo>
                      <a:pt x="17" y="80"/>
                    </a:lnTo>
                    <a:lnTo>
                      <a:pt x="19" y="87"/>
                    </a:lnTo>
                    <a:lnTo>
                      <a:pt x="3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2" name="Freeform 79"/>
              <p:cNvSpPr>
                <a:spLocks/>
              </p:cNvSpPr>
              <p:nvPr/>
            </p:nvSpPr>
            <p:spPr bwMode="auto">
              <a:xfrm>
                <a:off x="3188" y="949"/>
                <a:ext cx="542" cy="245"/>
              </a:xfrm>
              <a:custGeom>
                <a:avLst/>
                <a:gdLst>
                  <a:gd name="T0" fmla="*/ 281 w 542"/>
                  <a:gd name="T1" fmla="*/ 4 h 245"/>
                  <a:gd name="T2" fmla="*/ 292 w 542"/>
                  <a:gd name="T3" fmla="*/ 21 h 245"/>
                  <a:gd name="T4" fmla="*/ 310 w 542"/>
                  <a:gd name="T5" fmla="*/ 24 h 245"/>
                  <a:gd name="T6" fmla="*/ 321 w 542"/>
                  <a:gd name="T7" fmla="*/ 24 h 245"/>
                  <a:gd name="T8" fmla="*/ 326 w 542"/>
                  <a:gd name="T9" fmla="*/ 33 h 245"/>
                  <a:gd name="T10" fmla="*/ 364 w 542"/>
                  <a:gd name="T11" fmla="*/ 20 h 245"/>
                  <a:gd name="T12" fmla="*/ 435 w 542"/>
                  <a:gd name="T13" fmla="*/ 78 h 245"/>
                  <a:gd name="T14" fmla="*/ 469 w 542"/>
                  <a:gd name="T15" fmla="*/ 79 h 245"/>
                  <a:gd name="T16" fmla="*/ 531 w 542"/>
                  <a:gd name="T17" fmla="*/ 97 h 245"/>
                  <a:gd name="T18" fmla="*/ 531 w 542"/>
                  <a:gd name="T19" fmla="*/ 119 h 245"/>
                  <a:gd name="T20" fmla="*/ 523 w 542"/>
                  <a:gd name="T21" fmla="*/ 143 h 245"/>
                  <a:gd name="T22" fmla="*/ 500 w 542"/>
                  <a:gd name="T23" fmla="*/ 150 h 245"/>
                  <a:gd name="T24" fmla="*/ 491 w 542"/>
                  <a:gd name="T25" fmla="*/ 176 h 245"/>
                  <a:gd name="T26" fmla="*/ 486 w 542"/>
                  <a:gd name="T27" fmla="*/ 195 h 245"/>
                  <a:gd name="T28" fmla="*/ 496 w 542"/>
                  <a:gd name="T29" fmla="*/ 224 h 245"/>
                  <a:gd name="T30" fmla="*/ 423 w 542"/>
                  <a:gd name="T31" fmla="*/ 213 h 245"/>
                  <a:gd name="T32" fmla="*/ 397 w 542"/>
                  <a:gd name="T33" fmla="*/ 221 h 245"/>
                  <a:gd name="T34" fmla="*/ 364 w 542"/>
                  <a:gd name="T35" fmla="*/ 222 h 245"/>
                  <a:gd name="T36" fmla="*/ 348 w 542"/>
                  <a:gd name="T37" fmla="*/ 237 h 245"/>
                  <a:gd name="T38" fmla="*/ 308 w 542"/>
                  <a:gd name="T39" fmla="*/ 232 h 245"/>
                  <a:gd name="T40" fmla="*/ 295 w 542"/>
                  <a:gd name="T41" fmla="*/ 213 h 245"/>
                  <a:gd name="T42" fmla="*/ 264 w 542"/>
                  <a:gd name="T43" fmla="*/ 200 h 245"/>
                  <a:gd name="T44" fmla="*/ 226 w 542"/>
                  <a:gd name="T45" fmla="*/ 197 h 245"/>
                  <a:gd name="T46" fmla="*/ 184 w 542"/>
                  <a:gd name="T47" fmla="*/ 169 h 245"/>
                  <a:gd name="T48" fmla="*/ 153 w 542"/>
                  <a:gd name="T49" fmla="*/ 176 h 245"/>
                  <a:gd name="T50" fmla="*/ 157 w 542"/>
                  <a:gd name="T51" fmla="*/ 224 h 245"/>
                  <a:gd name="T52" fmla="*/ 138 w 542"/>
                  <a:gd name="T53" fmla="*/ 226 h 245"/>
                  <a:gd name="T54" fmla="*/ 110 w 542"/>
                  <a:gd name="T55" fmla="*/ 232 h 245"/>
                  <a:gd name="T56" fmla="*/ 97 w 542"/>
                  <a:gd name="T57" fmla="*/ 213 h 245"/>
                  <a:gd name="T58" fmla="*/ 81 w 542"/>
                  <a:gd name="T59" fmla="*/ 197 h 245"/>
                  <a:gd name="T60" fmla="*/ 72 w 542"/>
                  <a:gd name="T61" fmla="*/ 184 h 245"/>
                  <a:gd name="T62" fmla="*/ 89 w 542"/>
                  <a:gd name="T63" fmla="*/ 174 h 245"/>
                  <a:gd name="T64" fmla="*/ 110 w 542"/>
                  <a:gd name="T65" fmla="*/ 172 h 245"/>
                  <a:gd name="T66" fmla="*/ 124 w 542"/>
                  <a:gd name="T67" fmla="*/ 171 h 245"/>
                  <a:gd name="T68" fmla="*/ 113 w 542"/>
                  <a:gd name="T69" fmla="*/ 161 h 245"/>
                  <a:gd name="T70" fmla="*/ 99 w 542"/>
                  <a:gd name="T71" fmla="*/ 145 h 245"/>
                  <a:gd name="T72" fmla="*/ 65 w 542"/>
                  <a:gd name="T73" fmla="*/ 139 h 245"/>
                  <a:gd name="T74" fmla="*/ 40 w 542"/>
                  <a:gd name="T75" fmla="*/ 155 h 245"/>
                  <a:gd name="T76" fmla="*/ 32 w 542"/>
                  <a:gd name="T77" fmla="*/ 135 h 245"/>
                  <a:gd name="T78" fmla="*/ 0 w 542"/>
                  <a:gd name="T79" fmla="*/ 118 h 245"/>
                  <a:gd name="T80" fmla="*/ 0 w 542"/>
                  <a:gd name="T81" fmla="*/ 94 h 245"/>
                  <a:gd name="T82" fmla="*/ 25 w 542"/>
                  <a:gd name="T83" fmla="*/ 90 h 245"/>
                  <a:gd name="T84" fmla="*/ 37 w 542"/>
                  <a:gd name="T85" fmla="*/ 70 h 245"/>
                  <a:gd name="T86" fmla="*/ 57 w 542"/>
                  <a:gd name="T87" fmla="*/ 61 h 245"/>
                  <a:gd name="T88" fmla="*/ 91 w 542"/>
                  <a:gd name="T89" fmla="*/ 73 h 245"/>
                  <a:gd name="T90" fmla="*/ 99 w 542"/>
                  <a:gd name="T91" fmla="*/ 74 h 245"/>
                  <a:gd name="T92" fmla="*/ 137 w 542"/>
                  <a:gd name="T93" fmla="*/ 74 h 245"/>
                  <a:gd name="T94" fmla="*/ 170 w 542"/>
                  <a:gd name="T95" fmla="*/ 78 h 245"/>
                  <a:gd name="T96" fmla="*/ 186 w 542"/>
                  <a:gd name="T97" fmla="*/ 68 h 245"/>
                  <a:gd name="T98" fmla="*/ 172 w 542"/>
                  <a:gd name="T99" fmla="*/ 53 h 245"/>
                  <a:gd name="T100" fmla="*/ 183 w 542"/>
                  <a:gd name="T101" fmla="*/ 39 h 245"/>
                  <a:gd name="T102" fmla="*/ 165 w 542"/>
                  <a:gd name="T103" fmla="*/ 31 h 245"/>
                  <a:gd name="T104" fmla="*/ 195 w 542"/>
                  <a:gd name="T105" fmla="*/ 20 h 245"/>
                  <a:gd name="T106" fmla="*/ 248 w 542"/>
                  <a:gd name="T107" fmla="*/ 7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42" h="245">
                    <a:moveTo>
                      <a:pt x="248" y="7"/>
                    </a:moveTo>
                    <a:lnTo>
                      <a:pt x="248" y="4"/>
                    </a:lnTo>
                    <a:lnTo>
                      <a:pt x="256" y="0"/>
                    </a:lnTo>
                    <a:lnTo>
                      <a:pt x="281" y="4"/>
                    </a:lnTo>
                    <a:lnTo>
                      <a:pt x="286" y="10"/>
                    </a:lnTo>
                    <a:lnTo>
                      <a:pt x="289" y="13"/>
                    </a:lnTo>
                    <a:lnTo>
                      <a:pt x="289" y="20"/>
                    </a:lnTo>
                    <a:lnTo>
                      <a:pt x="292" y="21"/>
                    </a:lnTo>
                    <a:lnTo>
                      <a:pt x="303" y="21"/>
                    </a:lnTo>
                    <a:lnTo>
                      <a:pt x="302" y="18"/>
                    </a:lnTo>
                    <a:lnTo>
                      <a:pt x="308" y="21"/>
                    </a:lnTo>
                    <a:lnTo>
                      <a:pt x="310" y="24"/>
                    </a:lnTo>
                    <a:lnTo>
                      <a:pt x="313" y="24"/>
                    </a:lnTo>
                    <a:lnTo>
                      <a:pt x="310" y="23"/>
                    </a:lnTo>
                    <a:lnTo>
                      <a:pt x="311" y="21"/>
                    </a:lnTo>
                    <a:lnTo>
                      <a:pt x="321" y="24"/>
                    </a:lnTo>
                    <a:lnTo>
                      <a:pt x="326" y="23"/>
                    </a:lnTo>
                    <a:lnTo>
                      <a:pt x="327" y="26"/>
                    </a:lnTo>
                    <a:lnTo>
                      <a:pt x="324" y="29"/>
                    </a:lnTo>
                    <a:lnTo>
                      <a:pt x="326" y="33"/>
                    </a:lnTo>
                    <a:lnTo>
                      <a:pt x="340" y="33"/>
                    </a:lnTo>
                    <a:lnTo>
                      <a:pt x="349" y="21"/>
                    </a:lnTo>
                    <a:lnTo>
                      <a:pt x="362" y="16"/>
                    </a:lnTo>
                    <a:lnTo>
                      <a:pt x="364" y="20"/>
                    </a:lnTo>
                    <a:lnTo>
                      <a:pt x="361" y="21"/>
                    </a:lnTo>
                    <a:lnTo>
                      <a:pt x="362" y="24"/>
                    </a:lnTo>
                    <a:lnTo>
                      <a:pt x="386" y="36"/>
                    </a:lnTo>
                    <a:lnTo>
                      <a:pt x="435" y="78"/>
                    </a:lnTo>
                    <a:lnTo>
                      <a:pt x="440" y="70"/>
                    </a:lnTo>
                    <a:lnTo>
                      <a:pt x="448" y="73"/>
                    </a:lnTo>
                    <a:lnTo>
                      <a:pt x="453" y="79"/>
                    </a:lnTo>
                    <a:lnTo>
                      <a:pt x="469" y="79"/>
                    </a:lnTo>
                    <a:lnTo>
                      <a:pt x="478" y="74"/>
                    </a:lnTo>
                    <a:lnTo>
                      <a:pt x="512" y="97"/>
                    </a:lnTo>
                    <a:lnTo>
                      <a:pt x="526" y="100"/>
                    </a:lnTo>
                    <a:lnTo>
                      <a:pt x="531" y="97"/>
                    </a:lnTo>
                    <a:lnTo>
                      <a:pt x="542" y="107"/>
                    </a:lnTo>
                    <a:lnTo>
                      <a:pt x="542" y="111"/>
                    </a:lnTo>
                    <a:lnTo>
                      <a:pt x="539" y="119"/>
                    </a:lnTo>
                    <a:lnTo>
                      <a:pt x="531" y="119"/>
                    </a:lnTo>
                    <a:lnTo>
                      <a:pt x="531" y="129"/>
                    </a:lnTo>
                    <a:lnTo>
                      <a:pt x="537" y="142"/>
                    </a:lnTo>
                    <a:lnTo>
                      <a:pt x="529" y="147"/>
                    </a:lnTo>
                    <a:lnTo>
                      <a:pt x="523" y="143"/>
                    </a:lnTo>
                    <a:lnTo>
                      <a:pt x="515" y="143"/>
                    </a:lnTo>
                    <a:lnTo>
                      <a:pt x="507" y="140"/>
                    </a:lnTo>
                    <a:lnTo>
                      <a:pt x="500" y="140"/>
                    </a:lnTo>
                    <a:lnTo>
                      <a:pt x="500" y="150"/>
                    </a:lnTo>
                    <a:lnTo>
                      <a:pt x="500" y="161"/>
                    </a:lnTo>
                    <a:lnTo>
                      <a:pt x="500" y="166"/>
                    </a:lnTo>
                    <a:lnTo>
                      <a:pt x="505" y="174"/>
                    </a:lnTo>
                    <a:lnTo>
                      <a:pt x="491" y="176"/>
                    </a:lnTo>
                    <a:lnTo>
                      <a:pt x="485" y="177"/>
                    </a:lnTo>
                    <a:lnTo>
                      <a:pt x="475" y="180"/>
                    </a:lnTo>
                    <a:lnTo>
                      <a:pt x="481" y="185"/>
                    </a:lnTo>
                    <a:lnTo>
                      <a:pt x="486" y="195"/>
                    </a:lnTo>
                    <a:lnTo>
                      <a:pt x="496" y="206"/>
                    </a:lnTo>
                    <a:lnTo>
                      <a:pt x="497" y="211"/>
                    </a:lnTo>
                    <a:lnTo>
                      <a:pt x="494" y="213"/>
                    </a:lnTo>
                    <a:lnTo>
                      <a:pt x="496" y="224"/>
                    </a:lnTo>
                    <a:lnTo>
                      <a:pt x="483" y="221"/>
                    </a:lnTo>
                    <a:lnTo>
                      <a:pt x="478" y="216"/>
                    </a:lnTo>
                    <a:lnTo>
                      <a:pt x="446" y="211"/>
                    </a:lnTo>
                    <a:lnTo>
                      <a:pt x="423" y="213"/>
                    </a:lnTo>
                    <a:lnTo>
                      <a:pt x="413" y="211"/>
                    </a:lnTo>
                    <a:lnTo>
                      <a:pt x="405" y="208"/>
                    </a:lnTo>
                    <a:lnTo>
                      <a:pt x="397" y="213"/>
                    </a:lnTo>
                    <a:lnTo>
                      <a:pt x="397" y="221"/>
                    </a:lnTo>
                    <a:lnTo>
                      <a:pt x="381" y="216"/>
                    </a:lnTo>
                    <a:lnTo>
                      <a:pt x="370" y="214"/>
                    </a:lnTo>
                    <a:lnTo>
                      <a:pt x="364" y="216"/>
                    </a:lnTo>
                    <a:lnTo>
                      <a:pt x="364" y="222"/>
                    </a:lnTo>
                    <a:lnTo>
                      <a:pt x="362" y="227"/>
                    </a:lnTo>
                    <a:lnTo>
                      <a:pt x="357" y="227"/>
                    </a:lnTo>
                    <a:lnTo>
                      <a:pt x="356" y="232"/>
                    </a:lnTo>
                    <a:lnTo>
                      <a:pt x="348" y="237"/>
                    </a:lnTo>
                    <a:lnTo>
                      <a:pt x="340" y="245"/>
                    </a:lnTo>
                    <a:lnTo>
                      <a:pt x="327" y="242"/>
                    </a:lnTo>
                    <a:lnTo>
                      <a:pt x="315" y="243"/>
                    </a:lnTo>
                    <a:lnTo>
                      <a:pt x="308" y="232"/>
                    </a:lnTo>
                    <a:lnTo>
                      <a:pt x="299" y="230"/>
                    </a:lnTo>
                    <a:lnTo>
                      <a:pt x="297" y="224"/>
                    </a:lnTo>
                    <a:lnTo>
                      <a:pt x="299" y="222"/>
                    </a:lnTo>
                    <a:lnTo>
                      <a:pt x="295" y="213"/>
                    </a:lnTo>
                    <a:lnTo>
                      <a:pt x="292" y="213"/>
                    </a:lnTo>
                    <a:lnTo>
                      <a:pt x="286" y="206"/>
                    </a:lnTo>
                    <a:lnTo>
                      <a:pt x="275" y="198"/>
                    </a:lnTo>
                    <a:lnTo>
                      <a:pt x="264" y="200"/>
                    </a:lnTo>
                    <a:lnTo>
                      <a:pt x="254" y="201"/>
                    </a:lnTo>
                    <a:lnTo>
                      <a:pt x="245" y="201"/>
                    </a:lnTo>
                    <a:lnTo>
                      <a:pt x="235" y="203"/>
                    </a:lnTo>
                    <a:lnTo>
                      <a:pt x="226" y="197"/>
                    </a:lnTo>
                    <a:lnTo>
                      <a:pt x="218" y="190"/>
                    </a:lnTo>
                    <a:lnTo>
                      <a:pt x="208" y="184"/>
                    </a:lnTo>
                    <a:lnTo>
                      <a:pt x="200" y="177"/>
                    </a:lnTo>
                    <a:lnTo>
                      <a:pt x="184" y="169"/>
                    </a:lnTo>
                    <a:lnTo>
                      <a:pt x="176" y="166"/>
                    </a:lnTo>
                    <a:lnTo>
                      <a:pt x="168" y="169"/>
                    </a:lnTo>
                    <a:lnTo>
                      <a:pt x="160" y="172"/>
                    </a:lnTo>
                    <a:lnTo>
                      <a:pt x="153" y="176"/>
                    </a:lnTo>
                    <a:lnTo>
                      <a:pt x="145" y="177"/>
                    </a:lnTo>
                    <a:lnTo>
                      <a:pt x="148" y="193"/>
                    </a:lnTo>
                    <a:lnTo>
                      <a:pt x="153" y="209"/>
                    </a:lnTo>
                    <a:lnTo>
                      <a:pt x="157" y="224"/>
                    </a:lnTo>
                    <a:lnTo>
                      <a:pt x="160" y="240"/>
                    </a:lnTo>
                    <a:lnTo>
                      <a:pt x="157" y="242"/>
                    </a:lnTo>
                    <a:lnTo>
                      <a:pt x="149" y="240"/>
                    </a:lnTo>
                    <a:lnTo>
                      <a:pt x="138" y="226"/>
                    </a:lnTo>
                    <a:lnTo>
                      <a:pt x="130" y="222"/>
                    </a:lnTo>
                    <a:lnTo>
                      <a:pt x="116" y="226"/>
                    </a:lnTo>
                    <a:lnTo>
                      <a:pt x="110" y="232"/>
                    </a:lnTo>
                    <a:lnTo>
                      <a:pt x="110" y="232"/>
                    </a:lnTo>
                    <a:lnTo>
                      <a:pt x="108" y="224"/>
                    </a:lnTo>
                    <a:lnTo>
                      <a:pt x="110" y="221"/>
                    </a:lnTo>
                    <a:lnTo>
                      <a:pt x="108" y="216"/>
                    </a:lnTo>
                    <a:lnTo>
                      <a:pt x="97" y="213"/>
                    </a:lnTo>
                    <a:lnTo>
                      <a:pt x="94" y="209"/>
                    </a:lnTo>
                    <a:lnTo>
                      <a:pt x="87" y="209"/>
                    </a:lnTo>
                    <a:lnTo>
                      <a:pt x="86" y="201"/>
                    </a:lnTo>
                    <a:lnTo>
                      <a:pt x="81" y="197"/>
                    </a:lnTo>
                    <a:lnTo>
                      <a:pt x="76" y="192"/>
                    </a:lnTo>
                    <a:lnTo>
                      <a:pt x="70" y="189"/>
                    </a:lnTo>
                    <a:lnTo>
                      <a:pt x="67" y="185"/>
                    </a:lnTo>
                    <a:lnTo>
                      <a:pt x="72" y="184"/>
                    </a:lnTo>
                    <a:lnTo>
                      <a:pt x="84" y="185"/>
                    </a:lnTo>
                    <a:lnTo>
                      <a:pt x="79" y="177"/>
                    </a:lnTo>
                    <a:lnTo>
                      <a:pt x="81" y="176"/>
                    </a:lnTo>
                    <a:lnTo>
                      <a:pt x="89" y="174"/>
                    </a:lnTo>
                    <a:lnTo>
                      <a:pt x="91" y="171"/>
                    </a:lnTo>
                    <a:lnTo>
                      <a:pt x="95" y="171"/>
                    </a:lnTo>
                    <a:lnTo>
                      <a:pt x="103" y="174"/>
                    </a:lnTo>
                    <a:lnTo>
                      <a:pt x="110" y="172"/>
                    </a:lnTo>
                    <a:lnTo>
                      <a:pt x="121" y="176"/>
                    </a:lnTo>
                    <a:lnTo>
                      <a:pt x="127" y="176"/>
                    </a:lnTo>
                    <a:lnTo>
                      <a:pt x="127" y="174"/>
                    </a:lnTo>
                    <a:lnTo>
                      <a:pt x="124" y="171"/>
                    </a:lnTo>
                    <a:lnTo>
                      <a:pt x="127" y="171"/>
                    </a:lnTo>
                    <a:lnTo>
                      <a:pt x="124" y="169"/>
                    </a:lnTo>
                    <a:lnTo>
                      <a:pt x="116" y="161"/>
                    </a:lnTo>
                    <a:lnTo>
                      <a:pt x="113" y="161"/>
                    </a:lnTo>
                    <a:lnTo>
                      <a:pt x="110" y="158"/>
                    </a:lnTo>
                    <a:lnTo>
                      <a:pt x="106" y="153"/>
                    </a:lnTo>
                    <a:lnTo>
                      <a:pt x="100" y="148"/>
                    </a:lnTo>
                    <a:lnTo>
                      <a:pt x="99" y="145"/>
                    </a:lnTo>
                    <a:lnTo>
                      <a:pt x="89" y="140"/>
                    </a:lnTo>
                    <a:lnTo>
                      <a:pt x="79" y="142"/>
                    </a:lnTo>
                    <a:lnTo>
                      <a:pt x="78" y="140"/>
                    </a:lnTo>
                    <a:lnTo>
                      <a:pt x="65" y="139"/>
                    </a:lnTo>
                    <a:lnTo>
                      <a:pt x="59" y="147"/>
                    </a:lnTo>
                    <a:lnTo>
                      <a:pt x="37" y="150"/>
                    </a:lnTo>
                    <a:lnTo>
                      <a:pt x="43" y="153"/>
                    </a:lnTo>
                    <a:lnTo>
                      <a:pt x="40" y="155"/>
                    </a:lnTo>
                    <a:lnTo>
                      <a:pt x="29" y="150"/>
                    </a:lnTo>
                    <a:lnTo>
                      <a:pt x="30" y="147"/>
                    </a:lnTo>
                    <a:lnTo>
                      <a:pt x="37" y="147"/>
                    </a:lnTo>
                    <a:lnTo>
                      <a:pt x="32" y="135"/>
                    </a:lnTo>
                    <a:lnTo>
                      <a:pt x="24" y="129"/>
                    </a:lnTo>
                    <a:lnTo>
                      <a:pt x="14" y="131"/>
                    </a:lnTo>
                    <a:lnTo>
                      <a:pt x="8" y="119"/>
                    </a:lnTo>
                    <a:lnTo>
                      <a:pt x="0" y="118"/>
                    </a:lnTo>
                    <a:lnTo>
                      <a:pt x="2" y="110"/>
                    </a:lnTo>
                    <a:lnTo>
                      <a:pt x="5" y="107"/>
                    </a:lnTo>
                    <a:lnTo>
                      <a:pt x="0" y="102"/>
                    </a:lnTo>
                    <a:lnTo>
                      <a:pt x="0" y="94"/>
                    </a:lnTo>
                    <a:lnTo>
                      <a:pt x="5" y="90"/>
                    </a:lnTo>
                    <a:lnTo>
                      <a:pt x="5" y="82"/>
                    </a:lnTo>
                    <a:lnTo>
                      <a:pt x="19" y="95"/>
                    </a:lnTo>
                    <a:lnTo>
                      <a:pt x="25" y="90"/>
                    </a:lnTo>
                    <a:lnTo>
                      <a:pt x="18" y="81"/>
                    </a:lnTo>
                    <a:lnTo>
                      <a:pt x="27" y="76"/>
                    </a:lnTo>
                    <a:lnTo>
                      <a:pt x="27" y="73"/>
                    </a:lnTo>
                    <a:lnTo>
                      <a:pt x="37" y="70"/>
                    </a:lnTo>
                    <a:lnTo>
                      <a:pt x="41" y="63"/>
                    </a:lnTo>
                    <a:lnTo>
                      <a:pt x="48" y="63"/>
                    </a:lnTo>
                    <a:lnTo>
                      <a:pt x="56" y="66"/>
                    </a:lnTo>
                    <a:lnTo>
                      <a:pt x="57" y="61"/>
                    </a:lnTo>
                    <a:lnTo>
                      <a:pt x="62" y="61"/>
                    </a:lnTo>
                    <a:lnTo>
                      <a:pt x="67" y="65"/>
                    </a:lnTo>
                    <a:lnTo>
                      <a:pt x="79" y="66"/>
                    </a:lnTo>
                    <a:lnTo>
                      <a:pt x="91" y="73"/>
                    </a:lnTo>
                    <a:lnTo>
                      <a:pt x="97" y="81"/>
                    </a:lnTo>
                    <a:lnTo>
                      <a:pt x="99" y="81"/>
                    </a:lnTo>
                    <a:lnTo>
                      <a:pt x="97" y="74"/>
                    </a:lnTo>
                    <a:lnTo>
                      <a:pt x="99" y="74"/>
                    </a:lnTo>
                    <a:lnTo>
                      <a:pt x="113" y="81"/>
                    </a:lnTo>
                    <a:lnTo>
                      <a:pt x="124" y="73"/>
                    </a:lnTo>
                    <a:lnTo>
                      <a:pt x="135" y="76"/>
                    </a:lnTo>
                    <a:lnTo>
                      <a:pt x="137" y="74"/>
                    </a:lnTo>
                    <a:lnTo>
                      <a:pt x="143" y="73"/>
                    </a:lnTo>
                    <a:lnTo>
                      <a:pt x="154" y="81"/>
                    </a:lnTo>
                    <a:lnTo>
                      <a:pt x="162" y="82"/>
                    </a:lnTo>
                    <a:lnTo>
                      <a:pt x="170" y="78"/>
                    </a:lnTo>
                    <a:lnTo>
                      <a:pt x="183" y="79"/>
                    </a:lnTo>
                    <a:lnTo>
                      <a:pt x="187" y="78"/>
                    </a:lnTo>
                    <a:lnTo>
                      <a:pt x="187" y="70"/>
                    </a:lnTo>
                    <a:lnTo>
                      <a:pt x="186" y="68"/>
                    </a:lnTo>
                    <a:lnTo>
                      <a:pt x="180" y="68"/>
                    </a:lnTo>
                    <a:lnTo>
                      <a:pt x="168" y="63"/>
                    </a:lnTo>
                    <a:lnTo>
                      <a:pt x="162" y="58"/>
                    </a:lnTo>
                    <a:lnTo>
                      <a:pt x="172" y="53"/>
                    </a:lnTo>
                    <a:lnTo>
                      <a:pt x="172" y="50"/>
                    </a:lnTo>
                    <a:lnTo>
                      <a:pt x="167" y="45"/>
                    </a:lnTo>
                    <a:lnTo>
                      <a:pt x="170" y="41"/>
                    </a:lnTo>
                    <a:lnTo>
                      <a:pt x="183" y="39"/>
                    </a:lnTo>
                    <a:lnTo>
                      <a:pt x="170" y="36"/>
                    </a:lnTo>
                    <a:lnTo>
                      <a:pt x="168" y="33"/>
                    </a:lnTo>
                    <a:lnTo>
                      <a:pt x="172" y="31"/>
                    </a:lnTo>
                    <a:lnTo>
                      <a:pt x="165" y="31"/>
                    </a:lnTo>
                    <a:lnTo>
                      <a:pt x="165" y="26"/>
                    </a:lnTo>
                    <a:lnTo>
                      <a:pt x="162" y="24"/>
                    </a:lnTo>
                    <a:lnTo>
                      <a:pt x="183" y="26"/>
                    </a:lnTo>
                    <a:lnTo>
                      <a:pt x="195" y="20"/>
                    </a:lnTo>
                    <a:lnTo>
                      <a:pt x="200" y="21"/>
                    </a:lnTo>
                    <a:lnTo>
                      <a:pt x="208" y="16"/>
                    </a:lnTo>
                    <a:lnTo>
                      <a:pt x="214" y="13"/>
                    </a:lnTo>
                    <a:lnTo>
                      <a:pt x="2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3" name="Freeform 80"/>
              <p:cNvSpPr>
                <a:spLocks/>
              </p:cNvSpPr>
              <p:nvPr/>
            </p:nvSpPr>
            <p:spPr bwMode="auto">
              <a:xfrm>
                <a:off x="2859" y="1001"/>
                <a:ext cx="242" cy="137"/>
              </a:xfrm>
              <a:custGeom>
                <a:avLst/>
                <a:gdLst>
                  <a:gd name="T0" fmla="*/ 8 w 242"/>
                  <a:gd name="T1" fmla="*/ 71 h 137"/>
                  <a:gd name="T2" fmla="*/ 40 w 242"/>
                  <a:gd name="T3" fmla="*/ 77 h 137"/>
                  <a:gd name="T4" fmla="*/ 64 w 242"/>
                  <a:gd name="T5" fmla="*/ 66 h 137"/>
                  <a:gd name="T6" fmla="*/ 96 w 242"/>
                  <a:gd name="T7" fmla="*/ 72 h 137"/>
                  <a:gd name="T8" fmla="*/ 102 w 242"/>
                  <a:gd name="T9" fmla="*/ 83 h 137"/>
                  <a:gd name="T10" fmla="*/ 111 w 242"/>
                  <a:gd name="T11" fmla="*/ 101 h 137"/>
                  <a:gd name="T12" fmla="*/ 94 w 242"/>
                  <a:gd name="T13" fmla="*/ 112 h 137"/>
                  <a:gd name="T14" fmla="*/ 91 w 242"/>
                  <a:gd name="T15" fmla="*/ 119 h 137"/>
                  <a:gd name="T16" fmla="*/ 107 w 242"/>
                  <a:gd name="T17" fmla="*/ 119 h 137"/>
                  <a:gd name="T18" fmla="*/ 110 w 242"/>
                  <a:gd name="T19" fmla="*/ 111 h 137"/>
                  <a:gd name="T20" fmla="*/ 118 w 242"/>
                  <a:gd name="T21" fmla="*/ 111 h 137"/>
                  <a:gd name="T22" fmla="*/ 121 w 242"/>
                  <a:gd name="T23" fmla="*/ 106 h 137"/>
                  <a:gd name="T24" fmla="*/ 134 w 242"/>
                  <a:gd name="T25" fmla="*/ 98 h 137"/>
                  <a:gd name="T26" fmla="*/ 143 w 242"/>
                  <a:gd name="T27" fmla="*/ 100 h 137"/>
                  <a:gd name="T28" fmla="*/ 138 w 242"/>
                  <a:gd name="T29" fmla="*/ 104 h 137"/>
                  <a:gd name="T30" fmla="*/ 164 w 242"/>
                  <a:gd name="T31" fmla="*/ 108 h 137"/>
                  <a:gd name="T32" fmla="*/ 151 w 242"/>
                  <a:gd name="T33" fmla="*/ 119 h 137"/>
                  <a:gd name="T34" fmla="*/ 165 w 242"/>
                  <a:gd name="T35" fmla="*/ 133 h 137"/>
                  <a:gd name="T36" fmla="*/ 181 w 242"/>
                  <a:gd name="T37" fmla="*/ 130 h 137"/>
                  <a:gd name="T38" fmla="*/ 200 w 242"/>
                  <a:gd name="T39" fmla="*/ 125 h 137"/>
                  <a:gd name="T40" fmla="*/ 197 w 242"/>
                  <a:gd name="T41" fmla="*/ 119 h 137"/>
                  <a:gd name="T42" fmla="*/ 191 w 242"/>
                  <a:gd name="T43" fmla="*/ 120 h 137"/>
                  <a:gd name="T44" fmla="*/ 180 w 242"/>
                  <a:gd name="T45" fmla="*/ 114 h 137"/>
                  <a:gd name="T46" fmla="*/ 177 w 242"/>
                  <a:gd name="T47" fmla="*/ 109 h 137"/>
                  <a:gd name="T48" fmla="*/ 170 w 242"/>
                  <a:gd name="T49" fmla="*/ 108 h 137"/>
                  <a:gd name="T50" fmla="*/ 170 w 242"/>
                  <a:gd name="T51" fmla="*/ 103 h 137"/>
                  <a:gd name="T52" fmla="*/ 177 w 242"/>
                  <a:gd name="T53" fmla="*/ 109 h 137"/>
                  <a:gd name="T54" fmla="*/ 183 w 242"/>
                  <a:gd name="T55" fmla="*/ 111 h 137"/>
                  <a:gd name="T56" fmla="*/ 186 w 242"/>
                  <a:gd name="T57" fmla="*/ 104 h 137"/>
                  <a:gd name="T58" fmla="*/ 202 w 242"/>
                  <a:gd name="T59" fmla="*/ 95 h 137"/>
                  <a:gd name="T60" fmla="*/ 215 w 242"/>
                  <a:gd name="T61" fmla="*/ 90 h 137"/>
                  <a:gd name="T62" fmla="*/ 229 w 242"/>
                  <a:gd name="T63" fmla="*/ 75 h 137"/>
                  <a:gd name="T64" fmla="*/ 239 w 242"/>
                  <a:gd name="T65" fmla="*/ 64 h 137"/>
                  <a:gd name="T66" fmla="*/ 235 w 242"/>
                  <a:gd name="T67" fmla="*/ 56 h 137"/>
                  <a:gd name="T68" fmla="*/ 240 w 242"/>
                  <a:gd name="T69" fmla="*/ 46 h 137"/>
                  <a:gd name="T70" fmla="*/ 199 w 242"/>
                  <a:gd name="T71" fmla="*/ 30 h 137"/>
                  <a:gd name="T72" fmla="*/ 167 w 242"/>
                  <a:gd name="T73" fmla="*/ 18 h 137"/>
                  <a:gd name="T74" fmla="*/ 156 w 242"/>
                  <a:gd name="T75" fmla="*/ 8 h 137"/>
                  <a:gd name="T76" fmla="*/ 110 w 242"/>
                  <a:gd name="T77" fmla="*/ 5 h 137"/>
                  <a:gd name="T78" fmla="*/ 105 w 242"/>
                  <a:gd name="T79" fmla="*/ 18 h 137"/>
                  <a:gd name="T80" fmla="*/ 86 w 242"/>
                  <a:gd name="T81" fmla="*/ 13 h 137"/>
                  <a:gd name="T82" fmla="*/ 67 w 242"/>
                  <a:gd name="T83" fmla="*/ 16 h 137"/>
                  <a:gd name="T84" fmla="*/ 57 w 242"/>
                  <a:gd name="T85" fmla="*/ 9 h 137"/>
                  <a:gd name="T86" fmla="*/ 24 w 242"/>
                  <a:gd name="T87" fmla="*/ 6 h 137"/>
                  <a:gd name="T88" fmla="*/ 18 w 242"/>
                  <a:gd name="T89" fmla="*/ 22 h 137"/>
                  <a:gd name="T90" fmla="*/ 21 w 242"/>
                  <a:gd name="T91" fmla="*/ 32 h 137"/>
                  <a:gd name="T92" fmla="*/ 7 w 242"/>
                  <a:gd name="T93" fmla="*/ 55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2" h="137">
                    <a:moveTo>
                      <a:pt x="3" y="55"/>
                    </a:moveTo>
                    <a:lnTo>
                      <a:pt x="0" y="67"/>
                    </a:lnTo>
                    <a:lnTo>
                      <a:pt x="8" y="71"/>
                    </a:lnTo>
                    <a:lnTo>
                      <a:pt x="11" y="75"/>
                    </a:lnTo>
                    <a:lnTo>
                      <a:pt x="35" y="74"/>
                    </a:lnTo>
                    <a:lnTo>
                      <a:pt x="40" y="77"/>
                    </a:lnTo>
                    <a:lnTo>
                      <a:pt x="61" y="71"/>
                    </a:lnTo>
                    <a:lnTo>
                      <a:pt x="61" y="71"/>
                    </a:lnTo>
                    <a:lnTo>
                      <a:pt x="64" y="66"/>
                    </a:lnTo>
                    <a:lnTo>
                      <a:pt x="72" y="66"/>
                    </a:lnTo>
                    <a:lnTo>
                      <a:pt x="83" y="71"/>
                    </a:lnTo>
                    <a:lnTo>
                      <a:pt x="96" y="72"/>
                    </a:lnTo>
                    <a:lnTo>
                      <a:pt x="97" y="74"/>
                    </a:lnTo>
                    <a:lnTo>
                      <a:pt x="97" y="82"/>
                    </a:lnTo>
                    <a:lnTo>
                      <a:pt x="102" y="83"/>
                    </a:lnTo>
                    <a:lnTo>
                      <a:pt x="105" y="90"/>
                    </a:lnTo>
                    <a:lnTo>
                      <a:pt x="110" y="93"/>
                    </a:lnTo>
                    <a:lnTo>
                      <a:pt x="111" y="101"/>
                    </a:lnTo>
                    <a:lnTo>
                      <a:pt x="99" y="100"/>
                    </a:lnTo>
                    <a:lnTo>
                      <a:pt x="99" y="108"/>
                    </a:lnTo>
                    <a:lnTo>
                      <a:pt x="94" y="112"/>
                    </a:lnTo>
                    <a:lnTo>
                      <a:pt x="92" y="116"/>
                    </a:lnTo>
                    <a:lnTo>
                      <a:pt x="89" y="116"/>
                    </a:lnTo>
                    <a:lnTo>
                      <a:pt x="91" y="119"/>
                    </a:lnTo>
                    <a:lnTo>
                      <a:pt x="92" y="117"/>
                    </a:lnTo>
                    <a:lnTo>
                      <a:pt x="96" y="122"/>
                    </a:lnTo>
                    <a:lnTo>
                      <a:pt x="107" y="119"/>
                    </a:lnTo>
                    <a:lnTo>
                      <a:pt x="110" y="119"/>
                    </a:lnTo>
                    <a:lnTo>
                      <a:pt x="110" y="120"/>
                    </a:lnTo>
                    <a:lnTo>
                      <a:pt x="110" y="111"/>
                    </a:lnTo>
                    <a:lnTo>
                      <a:pt x="111" y="114"/>
                    </a:lnTo>
                    <a:lnTo>
                      <a:pt x="111" y="112"/>
                    </a:lnTo>
                    <a:lnTo>
                      <a:pt x="118" y="111"/>
                    </a:lnTo>
                    <a:lnTo>
                      <a:pt x="119" y="108"/>
                    </a:lnTo>
                    <a:lnTo>
                      <a:pt x="116" y="103"/>
                    </a:lnTo>
                    <a:lnTo>
                      <a:pt x="121" y="106"/>
                    </a:lnTo>
                    <a:lnTo>
                      <a:pt x="123" y="100"/>
                    </a:lnTo>
                    <a:lnTo>
                      <a:pt x="134" y="96"/>
                    </a:lnTo>
                    <a:lnTo>
                      <a:pt x="134" y="98"/>
                    </a:lnTo>
                    <a:lnTo>
                      <a:pt x="137" y="98"/>
                    </a:lnTo>
                    <a:lnTo>
                      <a:pt x="138" y="95"/>
                    </a:lnTo>
                    <a:lnTo>
                      <a:pt x="143" y="100"/>
                    </a:lnTo>
                    <a:lnTo>
                      <a:pt x="135" y="100"/>
                    </a:lnTo>
                    <a:lnTo>
                      <a:pt x="142" y="101"/>
                    </a:lnTo>
                    <a:lnTo>
                      <a:pt x="138" y="104"/>
                    </a:lnTo>
                    <a:lnTo>
                      <a:pt x="150" y="108"/>
                    </a:lnTo>
                    <a:lnTo>
                      <a:pt x="159" y="106"/>
                    </a:lnTo>
                    <a:lnTo>
                      <a:pt x="164" y="108"/>
                    </a:lnTo>
                    <a:lnTo>
                      <a:pt x="165" y="109"/>
                    </a:lnTo>
                    <a:lnTo>
                      <a:pt x="159" y="112"/>
                    </a:lnTo>
                    <a:lnTo>
                      <a:pt x="151" y="119"/>
                    </a:lnTo>
                    <a:lnTo>
                      <a:pt x="164" y="124"/>
                    </a:lnTo>
                    <a:lnTo>
                      <a:pt x="167" y="127"/>
                    </a:lnTo>
                    <a:lnTo>
                      <a:pt x="165" y="133"/>
                    </a:lnTo>
                    <a:lnTo>
                      <a:pt x="173" y="137"/>
                    </a:lnTo>
                    <a:lnTo>
                      <a:pt x="178" y="135"/>
                    </a:lnTo>
                    <a:lnTo>
                      <a:pt x="181" y="130"/>
                    </a:lnTo>
                    <a:lnTo>
                      <a:pt x="186" y="130"/>
                    </a:lnTo>
                    <a:lnTo>
                      <a:pt x="192" y="124"/>
                    </a:lnTo>
                    <a:lnTo>
                      <a:pt x="200" y="125"/>
                    </a:lnTo>
                    <a:lnTo>
                      <a:pt x="205" y="125"/>
                    </a:lnTo>
                    <a:lnTo>
                      <a:pt x="207" y="117"/>
                    </a:lnTo>
                    <a:lnTo>
                      <a:pt x="197" y="119"/>
                    </a:lnTo>
                    <a:lnTo>
                      <a:pt x="194" y="120"/>
                    </a:lnTo>
                    <a:lnTo>
                      <a:pt x="191" y="119"/>
                    </a:lnTo>
                    <a:lnTo>
                      <a:pt x="191" y="120"/>
                    </a:lnTo>
                    <a:lnTo>
                      <a:pt x="186" y="120"/>
                    </a:lnTo>
                    <a:lnTo>
                      <a:pt x="183" y="114"/>
                    </a:lnTo>
                    <a:lnTo>
                      <a:pt x="180" y="114"/>
                    </a:lnTo>
                    <a:lnTo>
                      <a:pt x="180" y="112"/>
                    </a:lnTo>
                    <a:lnTo>
                      <a:pt x="177" y="112"/>
                    </a:lnTo>
                    <a:lnTo>
                      <a:pt x="177" y="109"/>
                    </a:lnTo>
                    <a:lnTo>
                      <a:pt x="172" y="109"/>
                    </a:lnTo>
                    <a:lnTo>
                      <a:pt x="172" y="111"/>
                    </a:lnTo>
                    <a:lnTo>
                      <a:pt x="170" y="108"/>
                    </a:lnTo>
                    <a:lnTo>
                      <a:pt x="165" y="104"/>
                    </a:lnTo>
                    <a:lnTo>
                      <a:pt x="170" y="106"/>
                    </a:lnTo>
                    <a:lnTo>
                      <a:pt x="170" y="103"/>
                    </a:lnTo>
                    <a:lnTo>
                      <a:pt x="172" y="106"/>
                    </a:lnTo>
                    <a:lnTo>
                      <a:pt x="175" y="106"/>
                    </a:lnTo>
                    <a:lnTo>
                      <a:pt x="177" y="109"/>
                    </a:lnTo>
                    <a:lnTo>
                      <a:pt x="178" y="106"/>
                    </a:lnTo>
                    <a:lnTo>
                      <a:pt x="181" y="111"/>
                    </a:lnTo>
                    <a:lnTo>
                      <a:pt x="183" y="111"/>
                    </a:lnTo>
                    <a:lnTo>
                      <a:pt x="181" y="106"/>
                    </a:lnTo>
                    <a:lnTo>
                      <a:pt x="183" y="101"/>
                    </a:lnTo>
                    <a:lnTo>
                      <a:pt x="186" y="104"/>
                    </a:lnTo>
                    <a:lnTo>
                      <a:pt x="192" y="98"/>
                    </a:lnTo>
                    <a:lnTo>
                      <a:pt x="197" y="98"/>
                    </a:lnTo>
                    <a:lnTo>
                      <a:pt x="202" y="95"/>
                    </a:lnTo>
                    <a:lnTo>
                      <a:pt x="205" y="96"/>
                    </a:lnTo>
                    <a:lnTo>
                      <a:pt x="207" y="93"/>
                    </a:lnTo>
                    <a:lnTo>
                      <a:pt x="215" y="90"/>
                    </a:lnTo>
                    <a:lnTo>
                      <a:pt x="223" y="88"/>
                    </a:lnTo>
                    <a:lnTo>
                      <a:pt x="221" y="83"/>
                    </a:lnTo>
                    <a:lnTo>
                      <a:pt x="229" y="75"/>
                    </a:lnTo>
                    <a:lnTo>
                      <a:pt x="240" y="75"/>
                    </a:lnTo>
                    <a:lnTo>
                      <a:pt x="242" y="67"/>
                    </a:lnTo>
                    <a:lnTo>
                      <a:pt x="239" y="64"/>
                    </a:lnTo>
                    <a:lnTo>
                      <a:pt x="237" y="61"/>
                    </a:lnTo>
                    <a:lnTo>
                      <a:pt x="242" y="58"/>
                    </a:lnTo>
                    <a:lnTo>
                      <a:pt x="235" y="56"/>
                    </a:lnTo>
                    <a:lnTo>
                      <a:pt x="242" y="51"/>
                    </a:lnTo>
                    <a:lnTo>
                      <a:pt x="239" y="46"/>
                    </a:lnTo>
                    <a:lnTo>
                      <a:pt x="240" y="46"/>
                    </a:lnTo>
                    <a:lnTo>
                      <a:pt x="213" y="38"/>
                    </a:lnTo>
                    <a:lnTo>
                      <a:pt x="210" y="40"/>
                    </a:lnTo>
                    <a:lnTo>
                      <a:pt x="199" y="30"/>
                    </a:lnTo>
                    <a:lnTo>
                      <a:pt x="191" y="34"/>
                    </a:lnTo>
                    <a:lnTo>
                      <a:pt x="177" y="30"/>
                    </a:lnTo>
                    <a:lnTo>
                      <a:pt x="167" y="18"/>
                    </a:lnTo>
                    <a:lnTo>
                      <a:pt x="156" y="16"/>
                    </a:lnTo>
                    <a:lnTo>
                      <a:pt x="153" y="9"/>
                    </a:lnTo>
                    <a:lnTo>
                      <a:pt x="156" y="8"/>
                    </a:lnTo>
                    <a:lnTo>
                      <a:pt x="146" y="0"/>
                    </a:lnTo>
                    <a:lnTo>
                      <a:pt x="121" y="3"/>
                    </a:lnTo>
                    <a:lnTo>
                      <a:pt x="110" y="5"/>
                    </a:lnTo>
                    <a:lnTo>
                      <a:pt x="107" y="8"/>
                    </a:lnTo>
                    <a:lnTo>
                      <a:pt x="107" y="16"/>
                    </a:lnTo>
                    <a:lnTo>
                      <a:pt x="105" y="18"/>
                    </a:lnTo>
                    <a:lnTo>
                      <a:pt x="102" y="16"/>
                    </a:lnTo>
                    <a:lnTo>
                      <a:pt x="92" y="18"/>
                    </a:lnTo>
                    <a:lnTo>
                      <a:pt x="86" y="13"/>
                    </a:lnTo>
                    <a:lnTo>
                      <a:pt x="83" y="16"/>
                    </a:lnTo>
                    <a:lnTo>
                      <a:pt x="73" y="13"/>
                    </a:lnTo>
                    <a:lnTo>
                      <a:pt x="67" y="16"/>
                    </a:lnTo>
                    <a:lnTo>
                      <a:pt x="65" y="13"/>
                    </a:lnTo>
                    <a:lnTo>
                      <a:pt x="61" y="13"/>
                    </a:lnTo>
                    <a:lnTo>
                      <a:pt x="57" y="9"/>
                    </a:lnTo>
                    <a:lnTo>
                      <a:pt x="42" y="6"/>
                    </a:lnTo>
                    <a:lnTo>
                      <a:pt x="35" y="6"/>
                    </a:lnTo>
                    <a:lnTo>
                      <a:pt x="24" y="6"/>
                    </a:lnTo>
                    <a:lnTo>
                      <a:pt x="21" y="9"/>
                    </a:lnTo>
                    <a:lnTo>
                      <a:pt x="13" y="13"/>
                    </a:lnTo>
                    <a:lnTo>
                      <a:pt x="18" y="22"/>
                    </a:lnTo>
                    <a:lnTo>
                      <a:pt x="21" y="24"/>
                    </a:lnTo>
                    <a:lnTo>
                      <a:pt x="23" y="30"/>
                    </a:lnTo>
                    <a:lnTo>
                      <a:pt x="21" y="32"/>
                    </a:lnTo>
                    <a:lnTo>
                      <a:pt x="10" y="42"/>
                    </a:lnTo>
                    <a:lnTo>
                      <a:pt x="7" y="50"/>
                    </a:lnTo>
                    <a:lnTo>
                      <a:pt x="7" y="55"/>
                    </a:lnTo>
                    <a:lnTo>
                      <a:pt x="3"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4" name="Freeform 81"/>
              <p:cNvSpPr>
                <a:spLocks/>
              </p:cNvSpPr>
              <p:nvPr/>
            </p:nvSpPr>
            <p:spPr bwMode="auto">
              <a:xfrm>
                <a:off x="2778" y="1121"/>
                <a:ext cx="56" cy="47"/>
              </a:xfrm>
              <a:custGeom>
                <a:avLst/>
                <a:gdLst>
                  <a:gd name="T0" fmla="*/ 48 w 56"/>
                  <a:gd name="T1" fmla="*/ 7 h 47"/>
                  <a:gd name="T2" fmla="*/ 51 w 56"/>
                  <a:gd name="T3" fmla="*/ 5 h 47"/>
                  <a:gd name="T4" fmla="*/ 51 w 56"/>
                  <a:gd name="T5" fmla="*/ 7 h 47"/>
                  <a:gd name="T6" fmla="*/ 48 w 56"/>
                  <a:gd name="T7" fmla="*/ 15 h 47"/>
                  <a:gd name="T8" fmla="*/ 50 w 56"/>
                  <a:gd name="T9" fmla="*/ 17 h 47"/>
                  <a:gd name="T10" fmla="*/ 56 w 56"/>
                  <a:gd name="T11" fmla="*/ 21 h 47"/>
                  <a:gd name="T12" fmla="*/ 56 w 56"/>
                  <a:gd name="T13" fmla="*/ 23 h 47"/>
                  <a:gd name="T14" fmla="*/ 51 w 56"/>
                  <a:gd name="T15" fmla="*/ 21 h 47"/>
                  <a:gd name="T16" fmla="*/ 51 w 56"/>
                  <a:gd name="T17" fmla="*/ 23 h 47"/>
                  <a:gd name="T18" fmla="*/ 56 w 56"/>
                  <a:gd name="T19" fmla="*/ 26 h 47"/>
                  <a:gd name="T20" fmla="*/ 54 w 56"/>
                  <a:gd name="T21" fmla="*/ 29 h 47"/>
                  <a:gd name="T22" fmla="*/ 50 w 56"/>
                  <a:gd name="T23" fmla="*/ 31 h 47"/>
                  <a:gd name="T24" fmla="*/ 48 w 56"/>
                  <a:gd name="T25" fmla="*/ 31 h 47"/>
                  <a:gd name="T26" fmla="*/ 50 w 56"/>
                  <a:gd name="T27" fmla="*/ 34 h 47"/>
                  <a:gd name="T28" fmla="*/ 50 w 56"/>
                  <a:gd name="T29" fmla="*/ 36 h 47"/>
                  <a:gd name="T30" fmla="*/ 48 w 56"/>
                  <a:gd name="T31" fmla="*/ 36 h 47"/>
                  <a:gd name="T32" fmla="*/ 48 w 56"/>
                  <a:gd name="T33" fmla="*/ 34 h 47"/>
                  <a:gd name="T34" fmla="*/ 46 w 56"/>
                  <a:gd name="T35" fmla="*/ 34 h 47"/>
                  <a:gd name="T36" fmla="*/ 43 w 56"/>
                  <a:gd name="T37" fmla="*/ 36 h 47"/>
                  <a:gd name="T38" fmla="*/ 43 w 56"/>
                  <a:gd name="T39" fmla="*/ 39 h 47"/>
                  <a:gd name="T40" fmla="*/ 42 w 56"/>
                  <a:gd name="T41" fmla="*/ 39 h 47"/>
                  <a:gd name="T42" fmla="*/ 42 w 56"/>
                  <a:gd name="T43" fmla="*/ 42 h 47"/>
                  <a:gd name="T44" fmla="*/ 43 w 56"/>
                  <a:gd name="T45" fmla="*/ 45 h 47"/>
                  <a:gd name="T46" fmla="*/ 43 w 56"/>
                  <a:gd name="T47" fmla="*/ 45 h 47"/>
                  <a:gd name="T48" fmla="*/ 42 w 56"/>
                  <a:gd name="T49" fmla="*/ 47 h 47"/>
                  <a:gd name="T50" fmla="*/ 42 w 56"/>
                  <a:gd name="T51" fmla="*/ 47 h 47"/>
                  <a:gd name="T52" fmla="*/ 42 w 56"/>
                  <a:gd name="T53" fmla="*/ 47 h 47"/>
                  <a:gd name="T54" fmla="*/ 38 w 56"/>
                  <a:gd name="T55" fmla="*/ 45 h 47"/>
                  <a:gd name="T56" fmla="*/ 37 w 56"/>
                  <a:gd name="T57" fmla="*/ 44 h 47"/>
                  <a:gd name="T58" fmla="*/ 35 w 56"/>
                  <a:gd name="T59" fmla="*/ 44 h 47"/>
                  <a:gd name="T60" fmla="*/ 32 w 56"/>
                  <a:gd name="T61" fmla="*/ 42 h 47"/>
                  <a:gd name="T62" fmla="*/ 32 w 56"/>
                  <a:gd name="T63" fmla="*/ 41 h 47"/>
                  <a:gd name="T64" fmla="*/ 30 w 56"/>
                  <a:gd name="T65" fmla="*/ 41 h 47"/>
                  <a:gd name="T66" fmla="*/ 29 w 56"/>
                  <a:gd name="T67" fmla="*/ 42 h 47"/>
                  <a:gd name="T68" fmla="*/ 29 w 56"/>
                  <a:gd name="T69" fmla="*/ 41 h 47"/>
                  <a:gd name="T70" fmla="*/ 29 w 56"/>
                  <a:gd name="T71" fmla="*/ 41 h 47"/>
                  <a:gd name="T72" fmla="*/ 30 w 56"/>
                  <a:gd name="T73" fmla="*/ 39 h 47"/>
                  <a:gd name="T74" fmla="*/ 24 w 56"/>
                  <a:gd name="T75" fmla="*/ 34 h 47"/>
                  <a:gd name="T76" fmla="*/ 24 w 56"/>
                  <a:gd name="T77" fmla="*/ 31 h 47"/>
                  <a:gd name="T78" fmla="*/ 7 w 56"/>
                  <a:gd name="T79" fmla="*/ 18 h 47"/>
                  <a:gd name="T80" fmla="*/ 7 w 56"/>
                  <a:gd name="T81" fmla="*/ 13 h 47"/>
                  <a:gd name="T82" fmla="*/ 3 w 56"/>
                  <a:gd name="T83" fmla="*/ 8 h 47"/>
                  <a:gd name="T84" fmla="*/ 0 w 56"/>
                  <a:gd name="T85" fmla="*/ 7 h 47"/>
                  <a:gd name="T86" fmla="*/ 2 w 56"/>
                  <a:gd name="T87" fmla="*/ 2 h 47"/>
                  <a:gd name="T88" fmla="*/ 5 w 56"/>
                  <a:gd name="T89" fmla="*/ 0 h 47"/>
                  <a:gd name="T90" fmla="*/ 10 w 56"/>
                  <a:gd name="T91" fmla="*/ 4 h 47"/>
                  <a:gd name="T92" fmla="*/ 11 w 56"/>
                  <a:gd name="T93" fmla="*/ 0 h 47"/>
                  <a:gd name="T94" fmla="*/ 15 w 56"/>
                  <a:gd name="T95" fmla="*/ 0 h 47"/>
                  <a:gd name="T96" fmla="*/ 18 w 56"/>
                  <a:gd name="T97" fmla="*/ 0 h 47"/>
                  <a:gd name="T98" fmla="*/ 30 w 56"/>
                  <a:gd name="T99" fmla="*/ 4 h 47"/>
                  <a:gd name="T100" fmla="*/ 32 w 56"/>
                  <a:gd name="T101" fmla="*/ 2 h 47"/>
                  <a:gd name="T102" fmla="*/ 42 w 56"/>
                  <a:gd name="T103" fmla="*/ 4 h 47"/>
                  <a:gd name="T104" fmla="*/ 45 w 56"/>
                  <a:gd name="T105" fmla="*/ 7 h 47"/>
                  <a:gd name="T106" fmla="*/ 48 w 56"/>
                  <a:gd name="T10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47">
                    <a:moveTo>
                      <a:pt x="48" y="7"/>
                    </a:moveTo>
                    <a:lnTo>
                      <a:pt x="51" y="5"/>
                    </a:lnTo>
                    <a:lnTo>
                      <a:pt x="51" y="7"/>
                    </a:lnTo>
                    <a:lnTo>
                      <a:pt x="48" y="15"/>
                    </a:lnTo>
                    <a:lnTo>
                      <a:pt x="50" y="17"/>
                    </a:lnTo>
                    <a:lnTo>
                      <a:pt x="56" y="21"/>
                    </a:lnTo>
                    <a:lnTo>
                      <a:pt x="56" y="23"/>
                    </a:lnTo>
                    <a:lnTo>
                      <a:pt x="51" y="21"/>
                    </a:lnTo>
                    <a:lnTo>
                      <a:pt x="51" y="23"/>
                    </a:lnTo>
                    <a:lnTo>
                      <a:pt x="56" y="26"/>
                    </a:lnTo>
                    <a:lnTo>
                      <a:pt x="54" y="29"/>
                    </a:lnTo>
                    <a:lnTo>
                      <a:pt x="50" y="31"/>
                    </a:lnTo>
                    <a:lnTo>
                      <a:pt x="48" y="31"/>
                    </a:lnTo>
                    <a:lnTo>
                      <a:pt x="50" y="34"/>
                    </a:lnTo>
                    <a:lnTo>
                      <a:pt x="50" y="36"/>
                    </a:lnTo>
                    <a:lnTo>
                      <a:pt x="48" y="36"/>
                    </a:lnTo>
                    <a:lnTo>
                      <a:pt x="48" y="34"/>
                    </a:lnTo>
                    <a:lnTo>
                      <a:pt x="46" y="34"/>
                    </a:lnTo>
                    <a:lnTo>
                      <a:pt x="43" y="36"/>
                    </a:lnTo>
                    <a:lnTo>
                      <a:pt x="43" y="39"/>
                    </a:lnTo>
                    <a:lnTo>
                      <a:pt x="42" y="39"/>
                    </a:lnTo>
                    <a:lnTo>
                      <a:pt x="42" y="42"/>
                    </a:lnTo>
                    <a:lnTo>
                      <a:pt x="43" y="45"/>
                    </a:lnTo>
                    <a:lnTo>
                      <a:pt x="43" y="45"/>
                    </a:lnTo>
                    <a:lnTo>
                      <a:pt x="42" y="47"/>
                    </a:lnTo>
                    <a:lnTo>
                      <a:pt x="42" y="47"/>
                    </a:lnTo>
                    <a:lnTo>
                      <a:pt x="42" y="47"/>
                    </a:lnTo>
                    <a:lnTo>
                      <a:pt x="38" y="45"/>
                    </a:lnTo>
                    <a:lnTo>
                      <a:pt x="37" y="44"/>
                    </a:lnTo>
                    <a:lnTo>
                      <a:pt x="35" y="44"/>
                    </a:lnTo>
                    <a:lnTo>
                      <a:pt x="32" y="42"/>
                    </a:lnTo>
                    <a:lnTo>
                      <a:pt x="32" y="41"/>
                    </a:lnTo>
                    <a:lnTo>
                      <a:pt x="30" y="41"/>
                    </a:lnTo>
                    <a:lnTo>
                      <a:pt x="29" y="42"/>
                    </a:lnTo>
                    <a:lnTo>
                      <a:pt x="29" y="41"/>
                    </a:lnTo>
                    <a:lnTo>
                      <a:pt x="29" y="41"/>
                    </a:lnTo>
                    <a:lnTo>
                      <a:pt x="30" y="39"/>
                    </a:lnTo>
                    <a:lnTo>
                      <a:pt x="24" y="34"/>
                    </a:lnTo>
                    <a:lnTo>
                      <a:pt x="24" y="31"/>
                    </a:lnTo>
                    <a:lnTo>
                      <a:pt x="7" y="18"/>
                    </a:lnTo>
                    <a:lnTo>
                      <a:pt x="7" y="13"/>
                    </a:lnTo>
                    <a:lnTo>
                      <a:pt x="3" y="8"/>
                    </a:lnTo>
                    <a:lnTo>
                      <a:pt x="0" y="7"/>
                    </a:lnTo>
                    <a:lnTo>
                      <a:pt x="2" y="2"/>
                    </a:lnTo>
                    <a:lnTo>
                      <a:pt x="5" y="0"/>
                    </a:lnTo>
                    <a:lnTo>
                      <a:pt x="10" y="4"/>
                    </a:lnTo>
                    <a:lnTo>
                      <a:pt x="11" y="0"/>
                    </a:lnTo>
                    <a:lnTo>
                      <a:pt x="15" y="0"/>
                    </a:lnTo>
                    <a:lnTo>
                      <a:pt x="18" y="0"/>
                    </a:lnTo>
                    <a:lnTo>
                      <a:pt x="30" y="4"/>
                    </a:lnTo>
                    <a:lnTo>
                      <a:pt x="32" y="2"/>
                    </a:lnTo>
                    <a:lnTo>
                      <a:pt x="42" y="4"/>
                    </a:lnTo>
                    <a:lnTo>
                      <a:pt x="45" y="7"/>
                    </a:lnTo>
                    <a:lnTo>
                      <a:pt x="4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5" name="Freeform 82"/>
              <p:cNvSpPr>
                <a:spLocks/>
              </p:cNvSpPr>
              <p:nvPr/>
            </p:nvSpPr>
            <p:spPr bwMode="auto">
              <a:xfrm>
                <a:off x="2751" y="1824"/>
                <a:ext cx="293" cy="327"/>
              </a:xfrm>
              <a:custGeom>
                <a:avLst/>
                <a:gdLst>
                  <a:gd name="T0" fmla="*/ 280 w 293"/>
                  <a:gd name="T1" fmla="*/ 66 h 327"/>
                  <a:gd name="T2" fmla="*/ 288 w 293"/>
                  <a:gd name="T3" fmla="*/ 50 h 327"/>
                  <a:gd name="T4" fmla="*/ 286 w 293"/>
                  <a:gd name="T5" fmla="*/ 29 h 327"/>
                  <a:gd name="T6" fmla="*/ 267 w 293"/>
                  <a:gd name="T7" fmla="*/ 11 h 327"/>
                  <a:gd name="T8" fmla="*/ 253 w 293"/>
                  <a:gd name="T9" fmla="*/ 13 h 327"/>
                  <a:gd name="T10" fmla="*/ 243 w 293"/>
                  <a:gd name="T11" fmla="*/ 15 h 327"/>
                  <a:gd name="T12" fmla="*/ 226 w 293"/>
                  <a:gd name="T13" fmla="*/ 2 h 327"/>
                  <a:gd name="T14" fmla="*/ 221 w 293"/>
                  <a:gd name="T15" fmla="*/ 3 h 327"/>
                  <a:gd name="T16" fmla="*/ 215 w 293"/>
                  <a:gd name="T17" fmla="*/ 0 h 327"/>
                  <a:gd name="T18" fmla="*/ 199 w 293"/>
                  <a:gd name="T19" fmla="*/ 2 h 327"/>
                  <a:gd name="T20" fmla="*/ 192 w 293"/>
                  <a:gd name="T21" fmla="*/ 7 h 327"/>
                  <a:gd name="T22" fmla="*/ 170 w 293"/>
                  <a:gd name="T23" fmla="*/ 11 h 327"/>
                  <a:gd name="T24" fmla="*/ 159 w 293"/>
                  <a:gd name="T25" fmla="*/ 11 h 327"/>
                  <a:gd name="T26" fmla="*/ 156 w 293"/>
                  <a:gd name="T27" fmla="*/ 18 h 327"/>
                  <a:gd name="T28" fmla="*/ 132 w 293"/>
                  <a:gd name="T29" fmla="*/ 13 h 327"/>
                  <a:gd name="T30" fmla="*/ 127 w 293"/>
                  <a:gd name="T31" fmla="*/ 15 h 327"/>
                  <a:gd name="T32" fmla="*/ 110 w 293"/>
                  <a:gd name="T33" fmla="*/ 2 h 327"/>
                  <a:gd name="T34" fmla="*/ 100 w 293"/>
                  <a:gd name="T35" fmla="*/ 28 h 327"/>
                  <a:gd name="T36" fmla="*/ 97 w 293"/>
                  <a:gd name="T37" fmla="*/ 40 h 327"/>
                  <a:gd name="T38" fmla="*/ 84 w 293"/>
                  <a:gd name="T39" fmla="*/ 105 h 327"/>
                  <a:gd name="T40" fmla="*/ 62 w 293"/>
                  <a:gd name="T41" fmla="*/ 130 h 327"/>
                  <a:gd name="T42" fmla="*/ 59 w 293"/>
                  <a:gd name="T43" fmla="*/ 150 h 327"/>
                  <a:gd name="T44" fmla="*/ 40 w 293"/>
                  <a:gd name="T45" fmla="*/ 175 h 327"/>
                  <a:gd name="T46" fmla="*/ 30 w 293"/>
                  <a:gd name="T47" fmla="*/ 177 h 327"/>
                  <a:gd name="T48" fmla="*/ 23 w 293"/>
                  <a:gd name="T49" fmla="*/ 172 h 327"/>
                  <a:gd name="T50" fmla="*/ 15 w 293"/>
                  <a:gd name="T51" fmla="*/ 179 h 327"/>
                  <a:gd name="T52" fmla="*/ 5 w 293"/>
                  <a:gd name="T53" fmla="*/ 182 h 327"/>
                  <a:gd name="T54" fmla="*/ 0 w 293"/>
                  <a:gd name="T55" fmla="*/ 196 h 327"/>
                  <a:gd name="T56" fmla="*/ 15 w 293"/>
                  <a:gd name="T57" fmla="*/ 196 h 327"/>
                  <a:gd name="T58" fmla="*/ 38 w 293"/>
                  <a:gd name="T59" fmla="*/ 196 h 327"/>
                  <a:gd name="T60" fmla="*/ 61 w 293"/>
                  <a:gd name="T61" fmla="*/ 196 h 327"/>
                  <a:gd name="T62" fmla="*/ 70 w 293"/>
                  <a:gd name="T63" fmla="*/ 222 h 327"/>
                  <a:gd name="T64" fmla="*/ 83 w 293"/>
                  <a:gd name="T65" fmla="*/ 237 h 327"/>
                  <a:gd name="T66" fmla="*/ 107 w 293"/>
                  <a:gd name="T67" fmla="*/ 233 h 327"/>
                  <a:gd name="T68" fmla="*/ 131 w 293"/>
                  <a:gd name="T69" fmla="*/ 214 h 327"/>
                  <a:gd name="T70" fmla="*/ 143 w 293"/>
                  <a:gd name="T71" fmla="*/ 222 h 327"/>
                  <a:gd name="T72" fmla="*/ 146 w 293"/>
                  <a:gd name="T73" fmla="*/ 249 h 327"/>
                  <a:gd name="T74" fmla="*/ 150 w 293"/>
                  <a:gd name="T75" fmla="*/ 278 h 327"/>
                  <a:gd name="T76" fmla="*/ 151 w 293"/>
                  <a:gd name="T77" fmla="*/ 293 h 327"/>
                  <a:gd name="T78" fmla="*/ 164 w 293"/>
                  <a:gd name="T79" fmla="*/ 286 h 327"/>
                  <a:gd name="T80" fmla="*/ 178 w 293"/>
                  <a:gd name="T81" fmla="*/ 285 h 327"/>
                  <a:gd name="T82" fmla="*/ 186 w 293"/>
                  <a:gd name="T83" fmla="*/ 293 h 327"/>
                  <a:gd name="T84" fmla="*/ 200 w 293"/>
                  <a:gd name="T85" fmla="*/ 296 h 327"/>
                  <a:gd name="T86" fmla="*/ 224 w 293"/>
                  <a:gd name="T87" fmla="*/ 299 h 327"/>
                  <a:gd name="T88" fmla="*/ 240 w 293"/>
                  <a:gd name="T89" fmla="*/ 309 h 327"/>
                  <a:gd name="T90" fmla="*/ 251 w 293"/>
                  <a:gd name="T91" fmla="*/ 323 h 327"/>
                  <a:gd name="T92" fmla="*/ 261 w 293"/>
                  <a:gd name="T93" fmla="*/ 323 h 327"/>
                  <a:gd name="T94" fmla="*/ 264 w 293"/>
                  <a:gd name="T95" fmla="*/ 309 h 327"/>
                  <a:gd name="T96" fmla="*/ 248 w 293"/>
                  <a:gd name="T97" fmla="*/ 301 h 327"/>
                  <a:gd name="T98" fmla="*/ 254 w 293"/>
                  <a:gd name="T99" fmla="*/ 269 h 327"/>
                  <a:gd name="T100" fmla="*/ 253 w 293"/>
                  <a:gd name="T101" fmla="*/ 253 h 327"/>
                  <a:gd name="T102" fmla="*/ 256 w 293"/>
                  <a:gd name="T103" fmla="*/ 245 h 327"/>
                  <a:gd name="T104" fmla="*/ 280 w 293"/>
                  <a:gd name="T105" fmla="*/ 237 h 327"/>
                  <a:gd name="T106" fmla="*/ 267 w 293"/>
                  <a:gd name="T107" fmla="*/ 217 h 327"/>
                  <a:gd name="T108" fmla="*/ 262 w 293"/>
                  <a:gd name="T109" fmla="*/ 193 h 327"/>
                  <a:gd name="T110" fmla="*/ 259 w 293"/>
                  <a:gd name="T111" fmla="*/ 184 h 327"/>
                  <a:gd name="T112" fmla="*/ 261 w 293"/>
                  <a:gd name="T113" fmla="*/ 167 h 327"/>
                  <a:gd name="T114" fmla="*/ 259 w 293"/>
                  <a:gd name="T115" fmla="*/ 163 h 327"/>
                  <a:gd name="T116" fmla="*/ 261 w 293"/>
                  <a:gd name="T117" fmla="*/ 145 h 327"/>
                  <a:gd name="T118" fmla="*/ 258 w 293"/>
                  <a:gd name="T119" fmla="*/ 135 h 327"/>
                  <a:gd name="T120" fmla="*/ 269 w 293"/>
                  <a:gd name="T121" fmla="*/ 116 h 327"/>
                  <a:gd name="T122" fmla="*/ 269 w 293"/>
                  <a:gd name="T123" fmla="*/ 95 h 327"/>
                  <a:gd name="T124" fmla="*/ 281 w 293"/>
                  <a:gd name="T125" fmla="*/ 7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3" h="327">
                    <a:moveTo>
                      <a:pt x="281" y="71"/>
                    </a:moveTo>
                    <a:lnTo>
                      <a:pt x="280" y="66"/>
                    </a:lnTo>
                    <a:lnTo>
                      <a:pt x="293" y="55"/>
                    </a:lnTo>
                    <a:lnTo>
                      <a:pt x="288" y="50"/>
                    </a:lnTo>
                    <a:lnTo>
                      <a:pt x="285" y="47"/>
                    </a:lnTo>
                    <a:lnTo>
                      <a:pt x="286" y="29"/>
                    </a:lnTo>
                    <a:lnTo>
                      <a:pt x="285" y="29"/>
                    </a:lnTo>
                    <a:lnTo>
                      <a:pt x="267" y="11"/>
                    </a:lnTo>
                    <a:lnTo>
                      <a:pt x="262" y="15"/>
                    </a:lnTo>
                    <a:lnTo>
                      <a:pt x="253" y="13"/>
                    </a:lnTo>
                    <a:lnTo>
                      <a:pt x="250" y="18"/>
                    </a:lnTo>
                    <a:lnTo>
                      <a:pt x="243" y="15"/>
                    </a:lnTo>
                    <a:lnTo>
                      <a:pt x="234" y="2"/>
                    </a:lnTo>
                    <a:lnTo>
                      <a:pt x="226" y="2"/>
                    </a:lnTo>
                    <a:lnTo>
                      <a:pt x="224" y="5"/>
                    </a:lnTo>
                    <a:lnTo>
                      <a:pt x="221" y="3"/>
                    </a:lnTo>
                    <a:lnTo>
                      <a:pt x="219" y="5"/>
                    </a:lnTo>
                    <a:lnTo>
                      <a:pt x="215" y="0"/>
                    </a:lnTo>
                    <a:lnTo>
                      <a:pt x="204" y="3"/>
                    </a:lnTo>
                    <a:lnTo>
                      <a:pt x="199" y="2"/>
                    </a:lnTo>
                    <a:lnTo>
                      <a:pt x="197" y="5"/>
                    </a:lnTo>
                    <a:lnTo>
                      <a:pt x="192" y="7"/>
                    </a:lnTo>
                    <a:lnTo>
                      <a:pt x="189" y="3"/>
                    </a:lnTo>
                    <a:lnTo>
                      <a:pt x="170" y="11"/>
                    </a:lnTo>
                    <a:lnTo>
                      <a:pt x="162" y="8"/>
                    </a:lnTo>
                    <a:lnTo>
                      <a:pt x="159" y="11"/>
                    </a:lnTo>
                    <a:lnTo>
                      <a:pt x="158" y="16"/>
                    </a:lnTo>
                    <a:lnTo>
                      <a:pt x="156" y="18"/>
                    </a:lnTo>
                    <a:lnTo>
                      <a:pt x="142" y="18"/>
                    </a:lnTo>
                    <a:lnTo>
                      <a:pt x="132" y="13"/>
                    </a:lnTo>
                    <a:lnTo>
                      <a:pt x="129" y="15"/>
                    </a:lnTo>
                    <a:lnTo>
                      <a:pt x="127" y="15"/>
                    </a:lnTo>
                    <a:lnTo>
                      <a:pt x="119" y="3"/>
                    </a:lnTo>
                    <a:lnTo>
                      <a:pt x="110" y="2"/>
                    </a:lnTo>
                    <a:lnTo>
                      <a:pt x="102" y="15"/>
                    </a:lnTo>
                    <a:lnTo>
                      <a:pt x="100" y="28"/>
                    </a:lnTo>
                    <a:lnTo>
                      <a:pt x="97" y="28"/>
                    </a:lnTo>
                    <a:lnTo>
                      <a:pt x="97" y="40"/>
                    </a:lnTo>
                    <a:lnTo>
                      <a:pt x="88" y="60"/>
                    </a:lnTo>
                    <a:lnTo>
                      <a:pt x="84" y="105"/>
                    </a:lnTo>
                    <a:lnTo>
                      <a:pt x="69" y="119"/>
                    </a:lnTo>
                    <a:lnTo>
                      <a:pt x="62" y="130"/>
                    </a:lnTo>
                    <a:lnTo>
                      <a:pt x="61" y="137"/>
                    </a:lnTo>
                    <a:lnTo>
                      <a:pt x="59" y="150"/>
                    </a:lnTo>
                    <a:lnTo>
                      <a:pt x="54" y="163"/>
                    </a:lnTo>
                    <a:lnTo>
                      <a:pt x="40" y="175"/>
                    </a:lnTo>
                    <a:lnTo>
                      <a:pt x="34" y="179"/>
                    </a:lnTo>
                    <a:lnTo>
                      <a:pt x="30" y="177"/>
                    </a:lnTo>
                    <a:lnTo>
                      <a:pt x="30" y="171"/>
                    </a:lnTo>
                    <a:lnTo>
                      <a:pt x="23" y="172"/>
                    </a:lnTo>
                    <a:lnTo>
                      <a:pt x="19" y="179"/>
                    </a:lnTo>
                    <a:lnTo>
                      <a:pt x="15" y="179"/>
                    </a:lnTo>
                    <a:lnTo>
                      <a:pt x="11" y="175"/>
                    </a:lnTo>
                    <a:lnTo>
                      <a:pt x="5" y="182"/>
                    </a:lnTo>
                    <a:lnTo>
                      <a:pt x="2" y="195"/>
                    </a:lnTo>
                    <a:lnTo>
                      <a:pt x="0" y="196"/>
                    </a:lnTo>
                    <a:lnTo>
                      <a:pt x="0" y="203"/>
                    </a:lnTo>
                    <a:lnTo>
                      <a:pt x="15" y="196"/>
                    </a:lnTo>
                    <a:lnTo>
                      <a:pt x="26" y="196"/>
                    </a:lnTo>
                    <a:lnTo>
                      <a:pt x="38" y="196"/>
                    </a:lnTo>
                    <a:lnTo>
                      <a:pt x="50" y="196"/>
                    </a:lnTo>
                    <a:lnTo>
                      <a:pt x="61" y="196"/>
                    </a:lnTo>
                    <a:lnTo>
                      <a:pt x="65" y="201"/>
                    </a:lnTo>
                    <a:lnTo>
                      <a:pt x="70" y="222"/>
                    </a:lnTo>
                    <a:lnTo>
                      <a:pt x="80" y="235"/>
                    </a:lnTo>
                    <a:lnTo>
                      <a:pt x="83" y="237"/>
                    </a:lnTo>
                    <a:lnTo>
                      <a:pt x="97" y="233"/>
                    </a:lnTo>
                    <a:lnTo>
                      <a:pt x="107" y="233"/>
                    </a:lnTo>
                    <a:lnTo>
                      <a:pt x="111" y="216"/>
                    </a:lnTo>
                    <a:lnTo>
                      <a:pt x="131" y="214"/>
                    </a:lnTo>
                    <a:lnTo>
                      <a:pt x="129" y="222"/>
                    </a:lnTo>
                    <a:lnTo>
                      <a:pt x="143" y="222"/>
                    </a:lnTo>
                    <a:lnTo>
                      <a:pt x="145" y="225"/>
                    </a:lnTo>
                    <a:lnTo>
                      <a:pt x="146" y="249"/>
                    </a:lnTo>
                    <a:lnTo>
                      <a:pt x="145" y="259"/>
                    </a:lnTo>
                    <a:lnTo>
                      <a:pt x="150" y="278"/>
                    </a:lnTo>
                    <a:lnTo>
                      <a:pt x="146" y="288"/>
                    </a:lnTo>
                    <a:lnTo>
                      <a:pt x="151" y="293"/>
                    </a:lnTo>
                    <a:lnTo>
                      <a:pt x="156" y="286"/>
                    </a:lnTo>
                    <a:lnTo>
                      <a:pt x="164" y="286"/>
                    </a:lnTo>
                    <a:lnTo>
                      <a:pt x="175" y="286"/>
                    </a:lnTo>
                    <a:lnTo>
                      <a:pt x="178" y="285"/>
                    </a:lnTo>
                    <a:lnTo>
                      <a:pt x="183" y="283"/>
                    </a:lnTo>
                    <a:lnTo>
                      <a:pt x="186" y="293"/>
                    </a:lnTo>
                    <a:lnTo>
                      <a:pt x="196" y="288"/>
                    </a:lnTo>
                    <a:lnTo>
                      <a:pt x="200" y="296"/>
                    </a:lnTo>
                    <a:lnTo>
                      <a:pt x="212" y="303"/>
                    </a:lnTo>
                    <a:lnTo>
                      <a:pt x="224" y="299"/>
                    </a:lnTo>
                    <a:lnTo>
                      <a:pt x="231" y="306"/>
                    </a:lnTo>
                    <a:lnTo>
                      <a:pt x="240" y="309"/>
                    </a:lnTo>
                    <a:lnTo>
                      <a:pt x="245" y="317"/>
                    </a:lnTo>
                    <a:lnTo>
                      <a:pt x="251" y="323"/>
                    </a:lnTo>
                    <a:lnTo>
                      <a:pt x="258" y="325"/>
                    </a:lnTo>
                    <a:lnTo>
                      <a:pt x="261" y="323"/>
                    </a:lnTo>
                    <a:lnTo>
                      <a:pt x="264" y="327"/>
                    </a:lnTo>
                    <a:lnTo>
                      <a:pt x="264" y="309"/>
                    </a:lnTo>
                    <a:lnTo>
                      <a:pt x="254" y="309"/>
                    </a:lnTo>
                    <a:lnTo>
                      <a:pt x="248" y="301"/>
                    </a:lnTo>
                    <a:lnTo>
                      <a:pt x="253" y="277"/>
                    </a:lnTo>
                    <a:lnTo>
                      <a:pt x="254" y="269"/>
                    </a:lnTo>
                    <a:lnTo>
                      <a:pt x="253" y="257"/>
                    </a:lnTo>
                    <a:lnTo>
                      <a:pt x="253" y="253"/>
                    </a:lnTo>
                    <a:lnTo>
                      <a:pt x="256" y="249"/>
                    </a:lnTo>
                    <a:lnTo>
                      <a:pt x="256" y="245"/>
                    </a:lnTo>
                    <a:lnTo>
                      <a:pt x="258" y="243"/>
                    </a:lnTo>
                    <a:lnTo>
                      <a:pt x="280" y="237"/>
                    </a:lnTo>
                    <a:lnTo>
                      <a:pt x="277" y="227"/>
                    </a:lnTo>
                    <a:lnTo>
                      <a:pt x="267" y="217"/>
                    </a:lnTo>
                    <a:lnTo>
                      <a:pt x="262" y="206"/>
                    </a:lnTo>
                    <a:lnTo>
                      <a:pt x="262" y="193"/>
                    </a:lnTo>
                    <a:lnTo>
                      <a:pt x="261" y="188"/>
                    </a:lnTo>
                    <a:lnTo>
                      <a:pt x="259" y="184"/>
                    </a:lnTo>
                    <a:lnTo>
                      <a:pt x="261" y="171"/>
                    </a:lnTo>
                    <a:lnTo>
                      <a:pt x="261" y="167"/>
                    </a:lnTo>
                    <a:lnTo>
                      <a:pt x="259" y="169"/>
                    </a:lnTo>
                    <a:lnTo>
                      <a:pt x="259" y="163"/>
                    </a:lnTo>
                    <a:lnTo>
                      <a:pt x="262" y="153"/>
                    </a:lnTo>
                    <a:lnTo>
                      <a:pt x="261" y="145"/>
                    </a:lnTo>
                    <a:lnTo>
                      <a:pt x="259" y="140"/>
                    </a:lnTo>
                    <a:lnTo>
                      <a:pt x="258" y="135"/>
                    </a:lnTo>
                    <a:lnTo>
                      <a:pt x="261" y="127"/>
                    </a:lnTo>
                    <a:lnTo>
                      <a:pt x="269" y="116"/>
                    </a:lnTo>
                    <a:lnTo>
                      <a:pt x="269" y="100"/>
                    </a:lnTo>
                    <a:lnTo>
                      <a:pt x="269" y="95"/>
                    </a:lnTo>
                    <a:lnTo>
                      <a:pt x="272" y="85"/>
                    </a:lnTo>
                    <a:lnTo>
                      <a:pt x="281"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6" name="Freeform 83"/>
              <p:cNvSpPr>
                <a:spLocks/>
              </p:cNvSpPr>
              <p:nvPr/>
            </p:nvSpPr>
            <p:spPr bwMode="auto">
              <a:xfrm>
                <a:off x="2805" y="2305"/>
                <a:ext cx="246" cy="224"/>
              </a:xfrm>
              <a:custGeom>
                <a:avLst/>
                <a:gdLst>
                  <a:gd name="T0" fmla="*/ 19 w 246"/>
                  <a:gd name="T1" fmla="*/ 122 h 224"/>
                  <a:gd name="T2" fmla="*/ 16 w 246"/>
                  <a:gd name="T3" fmla="*/ 116 h 224"/>
                  <a:gd name="T4" fmla="*/ 7 w 246"/>
                  <a:gd name="T5" fmla="*/ 111 h 224"/>
                  <a:gd name="T6" fmla="*/ 0 w 246"/>
                  <a:gd name="T7" fmla="*/ 117 h 224"/>
                  <a:gd name="T8" fmla="*/ 24 w 246"/>
                  <a:gd name="T9" fmla="*/ 174 h 224"/>
                  <a:gd name="T10" fmla="*/ 21 w 246"/>
                  <a:gd name="T11" fmla="*/ 190 h 224"/>
                  <a:gd name="T12" fmla="*/ 18 w 246"/>
                  <a:gd name="T13" fmla="*/ 193 h 224"/>
                  <a:gd name="T14" fmla="*/ 19 w 246"/>
                  <a:gd name="T15" fmla="*/ 196 h 224"/>
                  <a:gd name="T16" fmla="*/ 24 w 246"/>
                  <a:gd name="T17" fmla="*/ 212 h 224"/>
                  <a:gd name="T18" fmla="*/ 26 w 246"/>
                  <a:gd name="T19" fmla="*/ 212 h 224"/>
                  <a:gd name="T20" fmla="*/ 30 w 246"/>
                  <a:gd name="T21" fmla="*/ 217 h 224"/>
                  <a:gd name="T22" fmla="*/ 37 w 246"/>
                  <a:gd name="T23" fmla="*/ 222 h 224"/>
                  <a:gd name="T24" fmla="*/ 48 w 246"/>
                  <a:gd name="T25" fmla="*/ 224 h 224"/>
                  <a:gd name="T26" fmla="*/ 73 w 246"/>
                  <a:gd name="T27" fmla="*/ 217 h 224"/>
                  <a:gd name="T28" fmla="*/ 80 w 246"/>
                  <a:gd name="T29" fmla="*/ 212 h 224"/>
                  <a:gd name="T30" fmla="*/ 92 w 246"/>
                  <a:gd name="T31" fmla="*/ 214 h 224"/>
                  <a:gd name="T32" fmla="*/ 118 w 246"/>
                  <a:gd name="T33" fmla="*/ 216 h 224"/>
                  <a:gd name="T34" fmla="*/ 131 w 246"/>
                  <a:gd name="T35" fmla="*/ 212 h 224"/>
                  <a:gd name="T36" fmla="*/ 132 w 246"/>
                  <a:gd name="T37" fmla="*/ 207 h 224"/>
                  <a:gd name="T38" fmla="*/ 153 w 246"/>
                  <a:gd name="T39" fmla="*/ 203 h 224"/>
                  <a:gd name="T40" fmla="*/ 189 w 246"/>
                  <a:gd name="T41" fmla="*/ 169 h 224"/>
                  <a:gd name="T42" fmla="*/ 221 w 246"/>
                  <a:gd name="T43" fmla="*/ 127 h 224"/>
                  <a:gd name="T44" fmla="*/ 246 w 246"/>
                  <a:gd name="T45" fmla="*/ 84 h 224"/>
                  <a:gd name="T46" fmla="*/ 234 w 246"/>
                  <a:gd name="T47" fmla="*/ 66 h 224"/>
                  <a:gd name="T48" fmla="*/ 231 w 246"/>
                  <a:gd name="T49" fmla="*/ 10 h 224"/>
                  <a:gd name="T50" fmla="*/ 219 w 246"/>
                  <a:gd name="T51" fmla="*/ 3 h 224"/>
                  <a:gd name="T52" fmla="*/ 200 w 246"/>
                  <a:gd name="T53" fmla="*/ 0 h 224"/>
                  <a:gd name="T54" fmla="*/ 180 w 246"/>
                  <a:gd name="T55" fmla="*/ 13 h 224"/>
                  <a:gd name="T56" fmla="*/ 161 w 246"/>
                  <a:gd name="T57" fmla="*/ 31 h 224"/>
                  <a:gd name="T58" fmla="*/ 143 w 246"/>
                  <a:gd name="T59" fmla="*/ 50 h 224"/>
                  <a:gd name="T60" fmla="*/ 126 w 246"/>
                  <a:gd name="T61" fmla="*/ 64 h 224"/>
                  <a:gd name="T62" fmla="*/ 105 w 246"/>
                  <a:gd name="T63" fmla="*/ 60 h 224"/>
                  <a:gd name="T64" fmla="*/ 78 w 246"/>
                  <a:gd name="T65" fmla="*/ 84 h 224"/>
                  <a:gd name="T66" fmla="*/ 64 w 246"/>
                  <a:gd name="T67" fmla="*/ 80 h 224"/>
                  <a:gd name="T68" fmla="*/ 67 w 246"/>
                  <a:gd name="T69" fmla="*/ 63 h 224"/>
                  <a:gd name="T70" fmla="*/ 54 w 246"/>
                  <a:gd name="T71" fmla="*/ 66 h 224"/>
                  <a:gd name="T72" fmla="*/ 51 w 246"/>
                  <a:gd name="T73" fmla="*/ 11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6" h="224">
                    <a:moveTo>
                      <a:pt x="38" y="122"/>
                    </a:moveTo>
                    <a:lnTo>
                      <a:pt x="19" y="122"/>
                    </a:lnTo>
                    <a:lnTo>
                      <a:pt x="16" y="119"/>
                    </a:lnTo>
                    <a:lnTo>
                      <a:pt x="16" y="116"/>
                    </a:lnTo>
                    <a:lnTo>
                      <a:pt x="10" y="111"/>
                    </a:lnTo>
                    <a:lnTo>
                      <a:pt x="7" y="111"/>
                    </a:lnTo>
                    <a:lnTo>
                      <a:pt x="3" y="116"/>
                    </a:lnTo>
                    <a:lnTo>
                      <a:pt x="0" y="117"/>
                    </a:lnTo>
                    <a:lnTo>
                      <a:pt x="13" y="153"/>
                    </a:lnTo>
                    <a:lnTo>
                      <a:pt x="24" y="174"/>
                    </a:lnTo>
                    <a:lnTo>
                      <a:pt x="24" y="185"/>
                    </a:lnTo>
                    <a:lnTo>
                      <a:pt x="21" y="190"/>
                    </a:lnTo>
                    <a:lnTo>
                      <a:pt x="18" y="188"/>
                    </a:lnTo>
                    <a:lnTo>
                      <a:pt x="18" y="193"/>
                    </a:lnTo>
                    <a:lnTo>
                      <a:pt x="19" y="195"/>
                    </a:lnTo>
                    <a:lnTo>
                      <a:pt x="19" y="196"/>
                    </a:lnTo>
                    <a:lnTo>
                      <a:pt x="26" y="206"/>
                    </a:lnTo>
                    <a:lnTo>
                      <a:pt x="24" y="212"/>
                    </a:lnTo>
                    <a:lnTo>
                      <a:pt x="26" y="219"/>
                    </a:lnTo>
                    <a:lnTo>
                      <a:pt x="26" y="212"/>
                    </a:lnTo>
                    <a:lnTo>
                      <a:pt x="30" y="212"/>
                    </a:lnTo>
                    <a:lnTo>
                      <a:pt x="30" y="217"/>
                    </a:lnTo>
                    <a:lnTo>
                      <a:pt x="37" y="219"/>
                    </a:lnTo>
                    <a:lnTo>
                      <a:pt x="37" y="222"/>
                    </a:lnTo>
                    <a:lnTo>
                      <a:pt x="40" y="224"/>
                    </a:lnTo>
                    <a:lnTo>
                      <a:pt x="48" y="224"/>
                    </a:lnTo>
                    <a:lnTo>
                      <a:pt x="53" y="220"/>
                    </a:lnTo>
                    <a:lnTo>
                      <a:pt x="73" y="217"/>
                    </a:lnTo>
                    <a:lnTo>
                      <a:pt x="75" y="216"/>
                    </a:lnTo>
                    <a:lnTo>
                      <a:pt x="80" y="212"/>
                    </a:lnTo>
                    <a:lnTo>
                      <a:pt x="84" y="212"/>
                    </a:lnTo>
                    <a:lnTo>
                      <a:pt x="92" y="214"/>
                    </a:lnTo>
                    <a:lnTo>
                      <a:pt x="100" y="211"/>
                    </a:lnTo>
                    <a:lnTo>
                      <a:pt x="118" y="216"/>
                    </a:lnTo>
                    <a:lnTo>
                      <a:pt x="119" y="211"/>
                    </a:lnTo>
                    <a:lnTo>
                      <a:pt x="131" y="212"/>
                    </a:lnTo>
                    <a:lnTo>
                      <a:pt x="131" y="209"/>
                    </a:lnTo>
                    <a:lnTo>
                      <a:pt x="132" y="207"/>
                    </a:lnTo>
                    <a:lnTo>
                      <a:pt x="146" y="206"/>
                    </a:lnTo>
                    <a:lnTo>
                      <a:pt x="153" y="203"/>
                    </a:lnTo>
                    <a:lnTo>
                      <a:pt x="175" y="187"/>
                    </a:lnTo>
                    <a:lnTo>
                      <a:pt x="189" y="169"/>
                    </a:lnTo>
                    <a:lnTo>
                      <a:pt x="199" y="161"/>
                    </a:lnTo>
                    <a:lnTo>
                      <a:pt x="221" y="127"/>
                    </a:lnTo>
                    <a:lnTo>
                      <a:pt x="237" y="113"/>
                    </a:lnTo>
                    <a:lnTo>
                      <a:pt x="246" y="84"/>
                    </a:lnTo>
                    <a:lnTo>
                      <a:pt x="234" y="82"/>
                    </a:lnTo>
                    <a:lnTo>
                      <a:pt x="234" y="66"/>
                    </a:lnTo>
                    <a:lnTo>
                      <a:pt x="235" y="39"/>
                    </a:lnTo>
                    <a:lnTo>
                      <a:pt x="231" y="10"/>
                    </a:lnTo>
                    <a:lnTo>
                      <a:pt x="226" y="5"/>
                    </a:lnTo>
                    <a:lnTo>
                      <a:pt x="219" y="3"/>
                    </a:lnTo>
                    <a:lnTo>
                      <a:pt x="210" y="3"/>
                    </a:lnTo>
                    <a:lnTo>
                      <a:pt x="200" y="0"/>
                    </a:lnTo>
                    <a:lnTo>
                      <a:pt x="197" y="2"/>
                    </a:lnTo>
                    <a:lnTo>
                      <a:pt x="180" y="13"/>
                    </a:lnTo>
                    <a:lnTo>
                      <a:pt x="170" y="21"/>
                    </a:lnTo>
                    <a:lnTo>
                      <a:pt x="161" y="31"/>
                    </a:lnTo>
                    <a:lnTo>
                      <a:pt x="156" y="39"/>
                    </a:lnTo>
                    <a:lnTo>
                      <a:pt x="143" y="50"/>
                    </a:lnTo>
                    <a:lnTo>
                      <a:pt x="138" y="61"/>
                    </a:lnTo>
                    <a:lnTo>
                      <a:pt x="126" y="64"/>
                    </a:lnTo>
                    <a:lnTo>
                      <a:pt x="113" y="60"/>
                    </a:lnTo>
                    <a:lnTo>
                      <a:pt x="105" y="60"/>
                    </a:lnTo>
                    <a:lnTo>
                      <a:pt x="86" y="82"/>
                    </a:lnTo>
                    <a:lnTo>
                      <a:pt x="78" y="84"/>
                    </a:lnTo>
                    <a:lnTo>
                      <a:pt x="65" y="82"/>
                    </a:lnTo>
                    <a:lnTo>
                      <a:pt x="64" y="80"/>
                    </a:lnTo>
                    <a:lnTo>
                      <a:pt x="69" y="69"/>
                    </a:lnTo>
                    <a:lnTo>
                      <a:pt x="67" y="63"/>
                    </a:lnTo>
                    <a:lnTo>
                      <a:pt x="54" y="48"/>
                    </a:lnTo>
                    <a:lnTo>
                      <a:pt x="54" y="66"/>
                    </a:lnTo>
                    <a:lnTo>
                      <a:pt x="53" y="87"/>
                    </a:lnTo>
                    <a:lnTo>
                      <a:pt x="51" y="114"/>
                    </a:lnTo>
                    <a:lnTo>
                      <a:pt x="38"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7" name="Freeform 84"/>
              <p:cNvSpPr>
                <a:spLocks/>
              </p:cNvSpPr>
              <p:nvPr/>
            </p:nvSpPr>
            <p:spPr bwMode="auto">
              <a:xfrm>
                <a:off x="1528" y="2300"/>
                <a:ext cx="235" cy="532"/>
              </a:xfrm>
              <a:custGeom>
                <a:avLst/>
                <a:gdLst>
                  <a:gd name="T0" fmla="*/ 89 w 235"/>
                  <a:gd name="T1" fmla="*/ 528 h 532"/>
                  <a:gd name="T2" fmla="*/ 69 w 235"/>
                  <a:gd name="T3" fmla="*/ 505 h 532"/>
                  <a:gd name="T4" fmla="*/ 58 w 235"/>
                  <a:gd name="T5" fmla="*/ 487 h 532"/>
                  <a:gd name="T6" fmla="*/ 56 w 235"/>
                  <a:gd name="T7" fmla="*/ 455 h 532"/>
                  <a:gd name="T8" fmla="*/ 53 w 235"/>
                  <a:gd name="T9" fmla="*/ 417 h 532"/>
                  <a:gd name="T10" fmla="*/ 43 w 235"/>
                  <a:gd name="T11" fmla="*/ 404 h 532"/>
                  <a:gd name="T12" fmla="*/ 48 w 235"/>
                  <a:gd name="T13" fmla="*/ 399 h 532"/>
                  <a:gd name="T14" fmla="*/ 37 w 235"/>
                  <a:gd name="T15" fmla="*/ 385 h 532"/>
                  <a:gd name="T16" fmla="*/ 29 w 235"/>
                  <a:gd name="T17" fmla="*/ 365 h 532"/>
                  <a:gd name="T18" fmla="*/ 24 w 235"/>
                  <a:gd name="T19" fmla="*/ 344 h 532"/>
                  <a:gd name="T20" fmla="*/ 23 w 235"/>
                  <a:gd name="T21" fmla="*/ 296 h 532"/>
                  <a:gd name="T22" fmla="*/ 13 w 235"/>
                  <a:gd name="T23" fmla="*/ 261 h 532"/>
                  <a:gd name="T24" fmla="*/ 18 w 235"/>
                  <a:gd name="T25" fmla="*/ 235 h 532"/>
                  <a:gd name="T26" fmla="*/ 16 w 235"/>
                  <a:gd name="T27" fmla="*/ 204 h 532"/>
                  <a:gd name="T28" fmla="*/ 5 w 235"/>
                  <a:gd name="T29" fmla="*/ 187 h 532"/>
                  <a:gd name="T30" fmla="*/ 0 w 235"/>
                  <a:gd name="T31" fmla="*/ 167 h 532"/>
                  <a:gd name="T32" fmla="*/ 5 w 235"/>
                  <a:gd name="T33" fmla="*/ 113 h 532"/>
                  <a:gd name="T34" fmla="*/ 19 w 235"/>
                  <a:gd name="T35" fmla="*/ 90 h 532"/>
                  <a:gd name="T36" fmla="*/ 13 w 235"/>
                  <a:gd name="T37" fmla="*/ 58 h 532"/>
                  <a:gd name="T38" fmla="*/ 29 w 235"/>
                  <a:gd name="T39" fmla="*/ 26 h 532"/>
                  <a:gd name="T40" fmla="*/ 46 w 235"/>
                  <a:gd name="T41" fmla="*/ 7 h 532"/>
                  <a:gd name="T42" fmla="*/ 72 w 235"/>
                  <a:gd name="T43" fmla="*/ 5 h 532"/>
                  <a:gd name="T44" fmla="*/ 99 w 235"/>
                  <a:gd name="T45" fmla="*/ 11 h 532"/>
                  <a:gd name="T46" fmla="*/ 124 w 235"/>
                  <a:gd name="T47" fmla="*/ 39 h 532"/>
                  <a:gd name="T48" fmla="*/ 172 w 235"/>
                  <a:gd name="T49" fmla="*/ 63 h 532"/>
                  <a:gd name="T50" fmla="*/ 167 w 235"/>
                  <a:gd name="T51" fmla="*/ 90 h 532"/>
                  <a:gd name="T52" fmla="*/ 191 w 235"/>
                  <a:gd name="T53" fmla="*/ 102 h 532"/>
                  <a:gd name="T54" fmla="*/ 223 w 235"/>
                  <a:gd name="T55" fmla="*/ 68 h 532"/>
                  <a:gd name="T56" fmla="*/ 235 w 235"/>
                  <a:gd name="T57" fmla="*/ 81 h 532"/>
                  <a:gd name="T58" fmla="*/ 223 w 235"/>
                  <a:gd name="T59" fmla="*/ 102 h 532"/>
                  <a:gd name="T60" fmla="*/ 186 w 235"/>
                  <a:gd name="T61" fmla="*/ 150 h 532"/>
                  <a:gd name="T62" fmla="*/ 185 w 235"/>
                  <a:gd name="T63" fmla="*/ 180 h 532"/>
                  <a:gd name="T64" fmla="*/ 186 w 235"/>
                  <a:gd name="T65" fmla="*/ 216 h 532"/>
                  <a:gd name="T66" fmla="*/ 199 w 235"/>
                  <a:gd name="T67" fmla="*/ 232 h 532"/>
                  <a:gd name="T68" fmla="*/ 212 w 235"/>
                  <a:gd name="T69" fmla="*/ 256 h 532"/>
                  <a:gd name="T70" fmla="*/ 220 w 235"/>
                  <a:gd name="T71" fmla="*/ 270 h 532"/>
                  <a:gd name="T72" fmla="*/ 207 w 235"/>
                  <a:gd name="T73" fmla="*/ 293 h 532"/>
                  <a:gd name="T74" fmla="*/ 153 w 235"/>
                  <a:gd name="T75" fmla="*/ 303 h 532"/>
                  <a:gd name="T76" fmla="*/ 154 w 235"/>
                  <a:gd name="T77" fmla="*/ 312 h 532"/>
                  <a:gd name="T78" fmla="*/ 153 w 235"/>
                  <a:gd name="T79" fmla="*/ 322 h 532"/>
                  <a:gd name="T80" fmla="*/ 151 w 235"/>
                  <a:gd name="T81" fmla="*/ 340 h 532"/>
                  <a:gd name="T82" fmla="*/ 123 w 235"/>
                  <a:gd name="T83" fmla="*/ 336 h 532"/>
                  <a:gd name="T84" fmla="*/ 126 w 235"/>
                  <a:gd name="T85" fmla="*/ 357 h 532"/>
                  <a:gd name="T86" fmla="*/ 135 w 235"/>
                  <a:gd name="T87" fmla="*/ 364 h 532"/>
                  <a:gd name="T88" fmla="*/ 143 w 235"/>
                  <a:gd name="T89" fmla="*/ 357 h 532"/>
                  <a:gd name="T90" fmla="*/ 146 w 235"/>
                  <a:gd name="T91" fmla="*/ 370 h 532"/>
                  <a:gd name="T92" fmla="*/ 134 w 235"/>
                  <a:gd name="T93" fmla="*/ 365 h 532"/>
                  <a:gd name="T94" fmla="*/ 140 w 235"/>
                  <a:gd name="T95" fmla="*/ 373 h 532"/>
                  <a:gd name="T96" fmla="*/ 131 w 235"/>
                  <a:gd name="T97" fmla="*/ 385 h 532"/>
                  <a:gd name="T98" fmla="*/ 134 w 235"/>
                  <a:gd name="T99" fmla="*/ 409 h 532"/>
                  <a:gd name="T100" fmla="*/ 116 w 235"/>
                  <a:gd name="T101" fmla="*/ 413 h 532"/>
                  <a:gd name="T102" fmla="*/ 118 w 235"/>
                  <a:gd name="T103" fmla="*/ 436 h 532"/>
                  <a:gd name="T104" fmla="*/ 143 w 235"/>
                  <a:gd name="T105" fmla="*/ 446 h 532"/>
                  <a:gd name="T106" fmla="*/ 146 w 235"/>
                  <a:gd name="T107" fmla="*/ 460 h 532"/>
                  <a:gd name="T108" fmla="*/ 143 w 235"/>
                  <a:gd name="T109" fmla="*/ 463 h 532"/>
                  <a:gd name="T110" fmla="*/ 129 w 235"/>
                  <a:gd name="T111" fmla="*/ 484 h 532"/>
                  <a:gd name="T112" fmla="*/ 126 w 235"/>
                  <a:gd name="T113" fmla="*/ 496 h 532"/>
                  <a:gd name="T114" fmla="*/ 124 w 235"/>
                  <a:gd name="T115" fmla="*/ 497 h 532"/>
                  <a:gd name="T116" fmla="*/ 119 w 235"/>
                  <a:gd name="T117" fmla="*/ 512 h 532"/>
                  <a:gd name="T118" fmla="*/ 127 w 235"/>
                  <a:gd name="T119" fmla="*/ 523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35" h="532">
                    <a:moveTo>
                      <a:pt x="140" y="532"/>
                    </a:moveTo>
                    <a:lnTo>
                      <a:pt x="119" y="529"/>
                    </a:lnTo>
                    <a:lnTo>
                      <a:pt x="89" y="528"/>
                    </a:lnTo>
                    <a:lnTo>
                      <a:pt x="85" y="523"/>
                    </a:lnTo>
                    <a:lnTo>
                      <a:pt x="77" y="505"/>
                    </a:lnTo>
                    <a:lnTo>
                      <a:pt x="69" y="505"/>
                    </a:lnTo>
                    <a:lnTo>
                      <a:pt x="65" y="508"/>
                    </a:lnTo>
                    <a:lnTo>
                      <a:pt x="59" y="497"/>
                    </a:lnTo>
                    <a:lnTo>
                      <a:pt x="58" y="487"/>
                    </a:lnTo>
                    <a:lnTo>
                      <a:pt x="61" y="475"/>
                    </a:lnTo>
                    <a:lnTo>
                      <a:pt x="61" y="467"/>
                    </a:lnTo>
                    <a:lnTo>
                      <a:pt x="56" y="455"/>
                    </a:lnTo>
                    <a:lnTo>
                      <a:pt x="59" y="446"/>
                    </a:lnTo>
                    <a:lnTo>
                      <a:pt x="59" y="436"/>
                    </a:lnTo>
                    <a:lnTo>
                      <a:pt x="53" y="417"/>
                    </a:lnTo>
                    <a:lnTo>
                      <a:pt x="53" y="410"/>
                    </a:lnTo>
                    <a:lnTo>
                      <a:pt x="45" y="407"/>
                    </a:lnTo>
                    <a:lnTo>
                      <a:pt x="43" y="404"/>
                    </a:lnTo>
                    <a:lnTo>
                      <a:pt x="53" y="404"/>
                    </a:lnTo>
                    <a:lnTo>
                      <a:pt x="51" y="402"/>
                    </a:lnTo>
                    <a:lnTo>
                      <a:pt x="48" y="399"/>
                    </a:lnTo>
                    <a:lnTo>
                      <a:pt x="43" y="397"/>
                    </a:lnTo>
                    <a:lnTo>
                      <a:pt x="42" y="389"/>
                    </a:lnTo>
                    <a:lnTo>
                      <a:pt x="37" y="385"/>
                    </a:lnTo>
                    <a:lnTo>
                      <a:pt x="34" y="375"/>
                    </a:lnTo>
                    <a:lnTo>
                      <a:pt x="32" y="373"/>
                    </a:lnTo>
                    <a:lnTo>
                      <a:pt x="29" y="365"/>
                    </a:lnTo>
                    <a:lnTo>
                      <a:pt x="31" y="354"/>
                    </a:lnTo>
                    <a:lnTo>
                      <a:pt x="29" y="351"/>
                    </a:lnTo>
                    <a:lnTo>
                      <a:pt x="24" y="344"/>
                    </a:lnTo>
                    <a:lnTo>
                      <a:pt x="21" y="322"/>
                    </a:lnTo>
                    <a:lnTo>
                      <a:pt x="19" y="304"/>
                    </a:lnTo>
                    <a:lnTo>
                      <a:pt x="23" y="296"/>
                    </a:lnTo>
                    <a:lnTo>
                      <a:pt x="18" y="283"/>
                    </a:lnTo>
                    <a:lnTo>
                      <a:pt x="13" y="264"/>
                    </a:lnTo>
                    <a:lnTo>
                      <a:pt x="13" y="261"/>
                    </a:lnTo>
                    <a:lnTo>
                      <a:pt x="19" y="253"/>
                    </a:lnTo>
                    <a:lnTo>
                      <a:pt x="15" y="238"/>
                    </a:lnTo>
                    <a:lnTo>
                      <a:pt x="18" y="235"/>
                    </a:lnTo>
                    <a:lnTo>
                      <a:pt x="18" y="227"/>
                    </a:lnTo>
                    <a:lnTo>
                      <a:pt x="21" y="219"/>
                    </a:lnTo>
                    <a:lnTo>
                      <a:pt x="16" y="204"/>
                    </a:lnTo>
                    <a:lnTo>
                      <a:pt x="13" y="201"/>
                    </a:lnTo>
                    <a:lnTo>
                      <a:pt x="11" y="195"/>
                    </a:lnTo>
                    <a:lnTo>
                      <a:pt x="5" y="187"/>
                    </a:lnTo>
                    <a:lnTo>
                      <a:pt x="4" y="179"/>
                    </a:lnTo>
                    <a:lnTo>
                      <a:pt x="2" y="175"/>
                    </a:lnTo>
                    <a:lnTo>
                      <a:pt x="0" y="167"/>
                    </a:lnTo>
                    <a:lnTo>
                      <a:pt x="5" y="150"/>
                    </a:lnTo>
                    <a:lnTo>
                      <a:pt x="2" y="134"/>
                    </a:lnTo>
                    <a:lnTo>
                      <a:pt x="5" y="113"/>
                    </a:lnTo>
                    <a:lnTo>
                      <a:pt x="10" y="105"/>
                    </a:lnTo>
                    <a:lnTo>
                      <a:pt x="11" y="97"/>
                    </a:lnTo>
                    <a:lnTo>
                      <a:pt x="19" y="90"/>
                    </a:lnTo>
                    <a:lnTo>
                      <a:pt x="11" y="66"/>
                    </a:lnTo>
                    <a:lnTo>
                      <a:pt x="11" y="61"/>
                    </a:lnTo>
                    <a:lnTo>
                      <a:pt x="13" y="58"/>
                    </a:lnTo>
                    <a:lnTo>
                      <a:pt x="11" y="48"/>
                    </a:lnTo>
                    <a:lnTo>
                      <a:pt x="29" y="40"/>
                    </a:lnTo>
                    <a:lnTo>
                      <a:pt x="29" y="26"/>
                    </a:lnTo>
                    <a:lnTo>
                      <a:pt x="27" y="19"/>
                    </a:lnTo>
                    <a:lnTo>
                      <a:pt x="40" y="0"/>
                    </a:lnTo>
                    <a:lnTo>
                      <a:pt x="46" y="7"/>
                    </a:lnTo>
                    <a:lnTo>
                      <a:pt x="62" y="8"/>
                    </a:lnTo>
                    <a:lnTo>
                      <a:pt x="69" y="16"/>
                    </a:lnTo>
                    <a:lnTo>
                      <a:pt x="72" y="5"/>
                    </a:lnTo>
                    <a:lnTo>
                      <a:pt x="86" y="7"/>
                    </a:lnTo>
                    <a:lnTo>
                      <a:pt x="94" y="10"/>
                    </a:lnTo>
                    <a:lnTo>
                      <a:pt x="99" y="11"/>
                    </a:lnTo>
                    <a:lnTo>
                      <a:pt x="108" y="24"/>
                    </a:lnTo>
                    <a:lnTo>
                      <a:pt x="119" y="34"/>
                    </a:lnTo>
                    <a:lnTo>
                      <a:pt x="124" y="39"/>
                    </a:lnTo>
                    <a:lnTo>
                      <a:pt x="142" y="44"/>
                    </a:lnTo>
                    <a:lnTo>
                      <a:pt x="161" y="53"/>
                    </a:lnTo>
                    <a:lnTo>
                      <a:pt x="172" y="63"/>
                    </a:lnTo>
                    <a:lnTo>
                      <a:pt x="173" y="69"/>
                    </a:lnTo>
                    <a:lnTo>
                      <a:pt x="167" y="87"/>
                    </a:lnTo>
                    <a:lnTo>
                      <a:pt x="167" y="90"/>
                    </a:lnTo>
                    <a:lnTo>
                      <a:pt x="167" y="95"/>
                    </a:lnTo>
                    <a:lnTo>
                      <a:pt x="181" y="97"/>
                    </a:lnTo>
                    <a:lnTo>
                      <a:pt x="191" y="102"/>
                    </a:lnTo>
                    <a:lnTo>
                      <a:pt x="208" y="98"/>
                    </a:lnTo>
                    <a:lnTo>
                      <a:pt x="221" y="84"/>
                    </a:lnTo>
                    <a:lnTo>
                      <a:pt x="223" y="68"/>
                    </a:lnTo>
                    <a:lnTo>
                      <a:pt x="229" y="66"/>
                    </a:lnTo>
                    <a:lnTo>
                      <a:pt x="231" y="69"/>
                    </a:lnTo>
                    <a:lnTo>
                      <a:pt x="235" y="81"/>
                    </a:lnTo>
                    <a:lnTo>
                      <a:pt x="235" y="93"/>
                    </a:lnTo>
                    <a:lnTo>
                      <a:pt x="231" y="100"/>
                    </a:lnTo>
                    <a:lnTo>
                      <a:pt x="223" y="102"/>
                    </a:lnTo>
                    <a:lnTo>
                      <a:pt x="208" y="119"/>
                    </a:lnTo>
                    <a:lnTo>
                      <a:pt x="197" y="137"/>
                    </a:lnTo>
                    <a:lnTo>
                      <a:pt x="186" y="150"/>
                    </a:lnTo>
                    <a:lnTo>
                      <a:pt x="183" y="155"/>
                    </a:lnTo>
                    <a:lnTo>
                      <a:pt x="186" y="171"/>
                    </a:lnTo>
                    <a:lnTo>
                      <a:pt x="185" y="180"/>
                    </a:lnTo>
                    <a:lnTo>
                      <a:pt x="186" y="196"/>
                    </a:lnTo>
                    <a:lnTo>
                      <a:pt x="185" y="204"/>
                    </a:lnTo>
                    <a:lnTo>
                      <a:pt x="186" y="216"/>
                    </a:lnTo>
                    <a:lnTo>
                      <a:pt x="186" y="221"/>
                    </a:lnTo>
                    <a:lnTo>
                      <a:pt x="188" y="227"/>
                    </a:lnTo>
                    <a:lnTo>
                      <a:pt x="199" y="232"/>
                    </a:lnTo>
                    <a:lnTo>
                      <a:pt x="208" y="240"/>
                    </a:lnTo>
                    <a:lnTo>
                      <a:pt x="207" y="248"/>
                    </a:lnTo>
                    <a:lnTo>
                      <a:pt x="212" y="256"/>
                    </a:lnTo>
                    <a:lnTo>
                      <a:pt x="218" y="256"/>
                    </a:lnTo>
                    <a:lnTo>
                      <a:pt x="221" y="267"/>
                    </a:lnTo>
                    <a:lnTo>
                      <a:pt x="220" y="270"/>
                    </a:lnTo>
                    <a:lnTo>
                      <a:pt x="213" y="283"/>
                    </a:lnTo>
                    <a:lnTo>
                      <a:pt x="213" y="290"/>
                    </a:lnTo>
                    <a:lnTo>
                      <a:pt x="207" y="293"/>
                    </a:lnTo>
                    <a:lnTo>
                      <a:pt x="189" y="299"/>
                    </a:lnTo>
                    <a:lnTo>
                      <a:pt x="167" y="303"/>
                    </a:lnTo>
                    <a:lnTo>
                      <a:pt x="153" y="303"/>
                    </a:lnTo>
                    <a:lnTo>
                      <a:pt x="148" y="299"/>
                    </a:lnTo>
                    <a:lnTo>
                      <a:pt x="150" y="307"/>
                    </a:lnTo>
                    <a:lnTo>
                      <a:pt x="154" y="312"/>
                    </a:lnTo>
                    <a:lnTo>
                      <a:pt x="154" y="317"/>
                    </a:lnTo>
                    <a:lnTo>
                      <a:pt x="156" y="319"/>
                    </a:lnTo>
                    <a:lnTo>
                      <a:pt x="153" y="322"/>
                    </a:lnTo>
                    <a:lnTo>
                      <a:pt x="158" y="335"/>
                    </a:lnTo>
                    <a:lnTo>
                      <a:pt x="156" y="338"/>
                    </a:lnTo>
                    <a:lnTo>
                      <a:pt x="151" y="340"/>
                    </a:lnTo>
                    <a:lnTo>
                      <a:pt x="148" y="341"/>
                    </a:lnTo>
                    <a:lnTo>
                      <a:pt x="139" y="341"/>
                    </a:lnTo>
                    <a:lnTo>
                      <a:pt x="123" y="336"/>
                    </a:lnTo>
                    <a:lnTo>
                      <a:pt x="119" y="333"/>
                    </a:lnTo>
                    <a:lnTo>
                      <a:pt x="118" y="336"/>
                    </a:lnTo>
                    <a:lnTo>
                      <a:pt x="126" y="357"/>
                    </a:lnTo>
                    <a:lnTo>
                      <a:pt x="134" y="360"/>
                    </a:lnTo>
                    <a:lnTo>
                      <a:pt x="132" y="362"/>
                    </a:lnTo>
                    <a:lnTo>
                      <a:pt x="135" y="364"/>
                    </a:lnTo>
                    <a:lnTo>
                      <a:pt x="140" y="362"/>
                    </a:lnTo>
                    <a:lnTo>
                      <a:pt x="135" y="359"/>
                    </a:lnTo>
                    <a:lnTo>
                      <a:pt x="143" y="357"/>
                    </a:lnTo>
                    <a:lnTo>
                      <a:pt x="145" y="360"/>
                    </a:lnTo>
                    <a:lnTo>
                      <a:pt x="148" y="367"/>
                    </a:lnTo>
                    <a:lnTo>
                      <a:pt x="146" y="370"/>
                    </a:lnTo>
                    <a:lnTo>
                      <a:pt x="140" y="370"/>
                    </a:lnTo>
                    <a:lnTo>
                      <a:pt x="139" y="367"/>
                    </a:lnTo>
                    <a:lnTo>
                      <a:pt x="134" y="365"/>
                    </a:lnTo>
                    <a:lnTo>
                      <a:pt x="129" y="368"/>
                    </a:lnTo>
                    <a:lnTo>
                      <a:pt x="129" y="370"/>
                    </a:lnTo>
                    <a:lnTo>
                      <a:pt x="140" y="373"/>
                    </a:lnTo>
                    <a:lnTo>
                      <a:pt x="134" y="378"/>
                    </a:lnTo>
                    <a:lnTo>
                      <a:pt x="132" y="380"/>
                    </a:lnTo>
                    <a:lnTo>
                      <a:pt x="131" y="385"/>
                    </a:lnTo>
                    <a:lnTo>
                      <a:pt x="135" y="397"/>
                    </a:lnTo>
                    <a:lnTo>
                      <a:pt x="131" y="404"/>
                    </a:lnTo>
                    <a:lnTo>
                      <a:pt x="134" y="409"/>
                    </a:lnTo>
                    <a:lnTo>
                      <a:pt x="126" y="409"/>
                    </a:lnTo>
                    <a:lnTo>
                      <a:pt x="123" y="412"/>
                    </a:lnTo>
                    <a:lnTo>
                      <a:pt x="116" y="413"/>
                    </a:lnTo>
                    <a:lnTo>
                      <a:pt x="112" y="425"/>
                    </a:lnTo>
                    <a:lnTo>
                      <a:pt x="112" y="430"/>
                    </a:lnTo>
                    <a:lnTo>
                      <a:pt x="118" y="436"/>
                    </a:lnTo>
                    <a:lnTo>
                      <a:pt x="129" y="442"/>
                    </a:lnTo>
                    <a:lnTo>
                      <a:pt x="142" y="444"/>
                    </a:lnTo>
                    <a:lnTo>
                      <a:pt x="143" y="446"/>
                    </a:lnTo>
                    <a:lnTo>
                      <a:pt x="146" y="452"/>
                    </a:lnTo>
                    <a:lnTo>
                      <a:pt x="145" y="455"/>
                    </a:lnTo>
                    <a:lnTo>
                      <a:pt x="146" y="460"/>
                    </a:lnTo>
                    <a:lnTo>
                      <a:pt x="145" y="460"/>
                    </a:lnTo>
                    <a:lnTo>
                      <a:pt x="146" y="462"/>
                    </a:lnTo>
                    <a:lnTo>
                      <a:pt x="143" y="463"/>
                    </a:lnTo>
                    <a:lnTo>
                      <a:pt x="129" y="478"/>
                    </a:lnTo>
                    <a:lnTo>
                      <a:pt x="129" y="481"/>
                    </a:lnTo>
                    <a:lnTo>
                      <a:pt x="129" y="484"/>
                    </a:lnTo>
                    <a:lnTo>
                      <a:pt x="131" y="483"/>
                    </a:lnTo>
                    <a:lnTo>
                      <a:pt x="131" y="492"/>
                    </a:lnTo>
                    <a:lnTo>
                      <a:pt x="126" y="496"/>
                    </a:lnTo>
                    <a:lnTo>
                      <a:pt x="119" y="491"/>
                    </a:lnTo>
                    <a:lnTo>
                      <a:pt x="121" y="494"/>
                    </a:lnTo>
                    <a:lnTo>
                      <a:pt x="124" y="497"/>
                    </a:lnTo>
                    <a:lnTo>
                      <a:pt x="118" y="502"/>
                    </a:lnTo>
                    <a:lnTo>
                      <a:pt x="118" y="512"/>
                    </a:lnTo>
                    <a:lnTo>
                      <a:pt x="119" y="512"/>
                    </a:lnTo>
                    <a:lnTo>
                      <a:pt x="126" y="520"/>
                    </a:lnTo>
                    <a:lnTo>
                      <a:pt x="121" y="521"/>
                    </a:lnTo>
                    <a:lnTo>
                      <a:pt x="127" y="523"/>
                    </a:lnTo>
                    <a:lnTo>
                      <a:pt x="140" y="5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8" name="Freeform 85"/>
              <p:cNvSpPr>
                <a:spLocks/>
              </p:cNvSpPr>
              <p:nvPr/>
            </p:nvSpPr>
            <p:spPr bwMode="auto">
              <a:xfrm>
                <a:off x="1161" y="1602"/>
                <a:ext cx="61" cy="74"/>
              </a:xfrm>
              <a:custGeom>
                <a:avLst/>
                <a:gdLst>
                  <a:gd name="T0" fmla="*/ 53 w 61"/>
                  <a:gd name="T1" fmla="*/ 0 h 74"/>
                  <a:gd name="T2" fmla="*/ 42 w 61"/>
                  <a:gd name="T3" fmla="*/ 0 h 74"/>
                  <a:gd name="T4" fmla="*/ 26 w 61"/>
                  <a:gd name="T5" fmla="*/ 2 h 74"/>
                  <a:gd name="T6" fmla="*/ 26 w 61"/>
                  <a:gd name="T7" fmla="*/ 10 h 74"/>
                  <a:gd name="T8" fmla="*/ 16 w 61"/>
                  <a:gd name="T9" fmla="*/ 10 h 74"/>
                  <a:gd name="T10" fmla="*/ 26 w 61"/>
                  <a:gd name="T11" fmla="*/ 20 h 74"/>
                  <a:gd name="T12" fmla="*/ 29 w 61"/>
                  <a:gd name="T13" fmla="*/ 28 h 74"/>
                  <a:gd name="T14" fmla="*/ 29 w 61"/>
                  <a:gd name="T15" fmla="*/ 31 h 74"/>
                  <a:gd name="T16" fmla="*/ 13 w 61"/>
                  <a:gd name="T17" fmla="*/ 32 h 74"/>
                  <a:gd name="T18" fmla="*/ 2 w 61"/>
                  <a:gd name="T19" fmla="*/ 50 h 74"/>
                  <a:gd name="T20" fmla="*/ 2 w 61"/>
                  <a:gd name="T21" fmla="*/ 52 h 74"/>
                  <a:gd name="T22" fmla="*/ 0 w 61"/>
                  <a:gd name="T23" fmla="*/ 60 h 74"/>
                  <a:gd name="T24" fmla="*/ 12 w 61"/>
                  <a:gd name="T25" fmla="*/ 69 h 74"/>
                  <a:gd name="T26" fmla="*/ 31 w 61"/>
                  <a:gd name="T27" fmla="*/ 74 h 74"/>
                  <a:gd name="T28" fmla="*/ 34 w 61"/>
                  <a:gd name="T29" fmla="*/ 69 h 74"/>
                  <a:gd name="T30" fmla="*/ 39 w 61"/>
                  <a:gd name="T31" fmla="*/ 66 h 74"/>
                  <a:gd name="T32" fmla="*/ 42 w 61"/>
                  <a:gd name="T33" fmla="*/ 61 h 74"/>
                  <a:gd name="T34" fmla="*/ 45 w 61"/>
                  <a:gd name="T35" fmla="*/ 58 h 74"/>
                  <a:gd name="T36" fmla="*/ 46 w 61"/>
                  <a:gd name="T37" fmla="*/ 52 h 74"/>
                  <a:gd name="T38" fmla="*/ 59 w 61"/>
                  <a:gd name="T39" fmla="*/ 42 h 74"/>
                  <a:gd name="T40" fmla="*/ 61 w 61"/>
                  <a:gd name="T41" fmla="*/ 39 h 74"/>
                  <a:gd name="T42" fmla="*/ 59 w 61"/>
                  <a:gd name="T43" fmla="*/ 37 h 74"/>
                  <a:gd name="T44" fmla="*/ 56 w 61"/>
                  <a:gd name="T45" fmla="*/ 39 h 74"/>
                  <a:gd name="T46" fmla="*/ 53 w 61"/>
                  <a:gd name="T47" fmla="*/ 36 h 74"/>
                  <a:gd name="T48" fmla="*/ 48 w 61"/>
                  <a:gd name="T49" fmla="*/ 34 h 74"/>
                  <a:gd name="T50" fmla="*/ 53 w 61"/>
                  <a:gd name="T5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1" h="74">
                    <a:moveTo>
                      <a:pt x="53" y="0"/>
                    </a:moveTo>
                    <a:lnTo>
                      <a:pt x="42" y="0"/>
                    </a:lnTo>
                    <a:lnTo>
                      <a:pt x="26" y="2"/>
                    </a:lnTo>
                    <a:lnTo>
                      <a:pt x="26" y="10"/>
                    </a:lnTo>
                    <a:lnTo>
                      <a:pt x="16" y="10"/>
                    </a:lnTo>
                    <a:lnTo>
                      <a:pt x="26" y="20"/>
                    </a:lnTo>
                    <a:lnTo>
                      <a:pt x="29" y="28"/>
                    </a:lnTo>
                    <a:lnTo>
                      <a:pt x="29" y="31"/>
                    </a:lnTo>
                    <a:lnTo>
                      <a:pt x="13" y="32"/>
                    </a:lnTo>
                    <a:lnTo>
                      <a:pt x="2" y="50"/>
                    </a:lnTo>
                    <a:lnTo>
                      <a:pt x="2" y="52"/>
                    </a:lnTo>
                    <a:lnTo>
                      <a:pt x="0" y="60"/>
                    </a:lnTo>
                    <a:lnTo>
                      <a:pt x="12" y="69"/>
                    </a:lnTo>
                    <a:lnTo>
                      <a:pt x="31" y="74"/>
                    </a:lnTo>
                    <a:lnTo>
                      <a:pt x="34" y="69"/>
                    </a:lnTo>
                    <a:lnTo>
                      <a:pt x="39" y="66"/>
                    </a:lnTo>
                    <a:lnTo>
                      <a:pt x="42" y="61"/>
                    </a:lnTo>
                    <a:lnTo>
                      <a:pt x="45" y="58"/>
                    </a:lnTo>
                    <a:lnTo>
                      <a:pt x="46" y="52"/>
                    </a:lnTo>
                    <a:lnTo>
                      <a:pt x="59" y="42"/>
                    </a:lnTo>
                    <a:lnTo>
                      <a:pt x="61" y="39"/>
                    </a:lnTo>
                    <a:lnTo>
                      <a:pt x="59" y="37"/>
                    </a:lnTo>
                    <a:lnTo>
                      <a:pt x="56" y="39"/>
                    </a:lnTo>
                    <a:lnTo>
                      <a:pt x="53" y="36"/>
                    </a:lnTo>
                    <a:lnTo>
                      <a:pt x="48" y="34"/>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9" name="Freeform 86"/>
              <p:cNvSpPr>
                <a:spLocks/>
              </p:cNvSpPr>
              <p:nvPr/>
            </p:nvSpPr>
            <p:spPr bwMode="auto">
              <a:xfrm>
                <a:off x="2897" y="2061"/>
                <a:ext cx="180" cy="173"/>
              </a:xfrm>
              <a:custGeom>
                <a:avLst/>
                <a:gdLst>
                  <a:gd name="T0" fmla="*/ 85 w 180"/>
                  <a:gd name="T1" fmla="*/ 152 h 173"/>
                  <a:gd name="T2" fmla="*/ 94 w 180"/>
                  <a:gd name="T3" fmla="*/ 148 h 173"/>
                  <a:gd name="T4" fmla="*/ 100 w 180"/>
                  <a:gd name="T5" fmla="*/ 144 h 173"/>
                  <a:gd name="T6" fmla="*/ 116 w 180"/>
                  <a:gd name="T7" fmla="*/ 131 h 173"/>
                  <a:gd name="T8" fmla="*/ 126 w 180"/>
                  <a:gd name="T9" fmla="*/ 131 h 173"/>
                  <a:gd name="T10" fmla="*/ 134 w 180"/>
                  <a:gd name="T11" fmla="*/ 117 h 173"/>
                  <a:gd name="T12" fmla="*/ 159 w 180"/>
                  <a:gd name="T13" fmla="*/ 107 h 173"/>
                  <a:gd name="T14" fmla="*/ 167 w 180"/>
                  <a:gd name="T15" fmla="*/ 103 h 173"/>
                  <a:gd name="T16" fmla="*/ 169 w 180"/>
                  <a:gd name="T17" fmla="*/ 88 h 173"/>
                  <a:gd name="T18" fmla="*/ 177 w 180"/>
                  <a:gd name="T19" fmla="*/ 77 h 173"/>
                  <a:gd name="T20" fmla="*/ 174 w 180"/>
                  <a:gd name="T21" fmla="*/ 59 h 173"/>
                  <a:gd name="T22" fmla="*/ 180 w 180"/>
                  <a:gd name="T23" fmla="*/ 45 h 173"/>
                  <a:gd name="T24" fmla="*/ 174 w 180"/>
                  <a:gd name="T25" fmla="*/ 27 h 173"/>
                  <a:gd name="T26" fmla="*/ 170 w 180"/>
                  <a:gd name="T27" fmla="*/ 22 h 173"/>
                  <a:gd name="T28" fmla="*/ 147 w 180"/>
                  <a:gd name="T29" fmla="*/ 8 h 173"/>
                  <a:gd name="T30" fmla="*/ 140 w 180"/>
                  <a:gd name="T31" fmla="*/ 11 h 173"/>
                  <a:gd name="T32" fmla="*/ 134 w 180"/>
                  <a:gd name="T33" fmla="*/ 0 h 173"/>
                  <a:gd name="T34" fmla="*/ 110 w 180"/>
                  <a:gd name="T35" fmla="*/ 8 h 173"/>
                  <a:gd name="T36" fmla="*/ 107 w 180"/>
                  <a:gd name="T37" fmla="*/ 16 h 173"/>
                  <a:gd name="T38" fmla="*/ 108 w 180"/>
                  <a:gd name="T39" fmla="*/ 32 h 173"/>
                  <a:gd name="T40" fmla="*/ 102 w 180"/>
                  <a:gd name="T41" fmla="*/ 64 h 173"/>
                  <a:gd name="T42" fmla="*/ 118 w 180"/>
                  <a:gd name="T43" fmla="*/ 72 h 173"/>
                  <a:gd name="T44" fmla="*/ 115 w 180"/>
                  <a:gd name="T45" fmla="*/ 86 h 173"/>
                  <a:gd name="T46" fmla="*/ 105 w 180"/>
                  <a:gd name="T47" fmla="*/ 86 h 173"/>
                  <a:gd name="T48" fmla="*/ 94 w 180"/>
                  <a:gd name="T49" fmla="*/ 72 h 173"/>
                  <a:gd name="T50" fmla="*/ 78 w 180"/>
                  <a:gd name="T51" fmla="*/ 62 h 173"/>
                  <a:gd name="T52" fmla="*/ 54 w 180"/>
                  <a:gd name="T53" fmla="*/ 59 h 173"/>
                  <a:gd name="T54" fmla="*/ 40 w 180"/>
                  <a:gd name="T55" fmla="*/ 56 h 173"/>
                  <a:gd name="T56" fmla="*/ 32 w 180"/>
                  <a:gd name="T57" fmla="*/ 48 h 173"/>
                  <a:gd name="T58" fmla="*/ 31 w 180"/>
                  <a:gd name="T59" fmla="*/ 82 h 173"/>
                  <a:gd name="T60" fmla="*/ 23 w 180"/>
                  <a:gd name="T61" fmla="*/ 85 h 173"/>
                  <a:gd name="T62" fmla="*/ 0 w 180"/>
                  <a:gd name="T63" fmla="*/ 85 h 173"/>
                  <a:gd name="T64" fmla="*/ 0 w 180"/>
                  <a:gd name="T65" fmla="*/ 111 h 173"/>
                  <a:gd name="T66" fmla="*/ 0 w 180"/>
                  <a:gd name="T67" fmla="*/ 148 h 173"/>
                  <a:gd name="T68" fmla="*/ 31 w 180"/>
                  <a:gd name="T69" fmla="*/ 162 h 173"/>
                  <a:gd name="T70" fmla="*/ 46 w 180"/>
                  <a:gd name="T71" fmla="*/ 170 h 173"/>
                  <a:gd name="T72" fmla="*/ 66 w 180"/>
                  <a:gd name="T73" fmla="*/ 172 h 173"/>
                  <a:gd name="T74" fmla="*/ 72 w 180"/>
                  <a:gd name="T75" fmla="*/ 1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0" h="173">
                    <a:moveTo>
                      <a:pt x="73" y="170"/>
                    </a:moveTo>
                    <a:lnTo>
                      <a:pt x="85" y="152"/>
                    </a:lnTo>
                    <a:lnTo>
                      <a:pt x="89" y="152"/>
                    </a:lnTo>
                    <a:lnTo>
                      <a:pt x="94" y="148"/>
                    </a:lnTo>
                    <a:lnTo>
                      <a:pt x="100" y="148"/>
                    </a:lnTo>
                    <a:lnTo>
                      <a:pt x="100" y="144"/>
                    </a:lnTo>
                    <a:lnTo>
                      <a:pt x="102" y="138"/>
                    </a:lnTo>
                    <a:lnTo>
                      <a:pt x="116" y="131"/>
                    </a:lnTo>
                    <a:lnTo>
                      <a:pt x="121" y="131"/>
                    </a:lnTo>
                    <a:lnTo>
                      <a:pt x="126" y="131"/>
                    </a:lnTo>
                    <a:lnTo>
                      <a:pt x="121" y="122"/>
                    </a:lnTo>
                    <a:lnTo>
                      <a:pt x="134" y="117"/>
                    </a:lnTo>
                    <a:lnTo>
                      <a:pt x="145" y="112"/>
                    </a:lnTo>
                    <a:lnTo>
                      <a:pt x="159" y="107"/>
                    </a:lnTo>
                    <a:lnTo>
                      <a:pt x="170" y="103"/>
                    </a:lnTo>
                    <a:lnTo>
                      <a:pt x="167" y="103"/>
                    </a:lnTo>
                    <a:lnTo>
                      <a:pt x="164" y="98"/>
                    </a:lnTo>
                    <a:lnTo>
                      <a:pt x="169" y="88"/>
                    </a:lnTo>
                    <a:lnTo>
                      <a:pt x="170" y="80"/>
                    </a:lnTo>
                    <a:lnTo>
                      <a:pt x="177" y="77"/>
                    </a:lnTo>
                    <a:lnTo>
                      <a:pt x="174" y="70"/>
                    </a:lnTo>
                    <a:lnTo>
                      <a:pt x="174" y="59"/>
                    </a:lnTo>
                    <a:lnTo>
                      <a:pt x="175" y="48"/>
                    </a:lnTo>
                    <a:lnTo>
                      <a:pt x="180" y="45"/>
                    </a:lnTo>
                    <a:lnTo>
                      <a:pt x="175" y="29"/>
                    </a:lnTo>
                    <a:lnTo>
                      <a:pt x="174" y="27"/>
                    </a:lnTo>
                    <a:lnTo>
                      <a:pt x="170" y="27"/>
                    </a:lnTo>
                    <a:lnTo>
                      <a:pt x="170" y="22"/>
                    </a:lnTo>
                    <a:lnTo>
                      <a:pt x="153" y="14"/>
                    </a:lnTo>
                    <a:lnTo>
                      <a:pt x="147" y="8"/>
                    </a:lnTo>
                    <a:lnTo>
                      <a:pt x="142" y="8"/>
                    </a:lnTo>
                    <a:lnTo>
                      <a:pt x="140" y="11"/>
                    </a:lnTo>
                    <a:lnTo>
                      <a:pt x="134" y="8"/>
                    </a:lnTo>
                    <a:lnTo>
                      <a:pt x="134" y="0"/>
                    </a:lnTo>
                    <a:lnTo>
                      <a:pt x="112" y="6"/>
                    </a:lnTo>
                    <a:lnTo>
                      <a:pt x="110" y="8"/>
                    </a:lnTo>
                    <a:lnTo>
                      <a:pt x="110" y="12"/>
                    </a:lnTo>
                    <a:lnTo>
                      <a:pt x="107" y="16"/>
                    </a:lnTo>
                    <a:lnTo>
                      <a:pt x="107" y="20"/>
                    </a:lnTo>
                    <a:lnTo>
                      <a:pt x="108" y="32"/>
                    </a:lnTo>
                    <a:lnTo>
                      <a:pt x="107" y="40"/>
                    </a:lnTo>
                    <a:lnTo>
                      <a:pt x="102" y="64"/>
                    </a:lnTo>
                    <a:lnTo>
                      <a:pt x="108" y="72"/>
                    </a:lnTo>
                    <a:lnTo>
                      <a:pt x="118" y="72"/>
                    </a:lnTo>
                    <a:lnTo>
                      <a:pt x="118" y="90"/>
                    </a:lnTo>
                    <a:lnTo>
                      <a:pt x="115" y="86"/>
                    </a:lnTo>
                    <a:lnTo>
                      <a:pt x="112" y="88"/>
                    </a:lnTo>
                    <a:lnTo>
                      <a:pt x="105" y="86"/>
                    </a:lnTo>
                    <a:lnTo>
                      <a:pt x="99" y="80"/>
                    </a:lnTo>
                    <a:lnTo>
                      <a:pt x="94" y="72"/>
                    </a:lnTo>
                    <a:lnTo>
                      <a:pt x="85" y="69"/>
                    </a:lnTo>
                    <a:lnTo>
                      <a:pt x="78" y="62"/>
                    </a:lnTo>
                    <a:lnTo>
                      <a:pt x="66" y="66"/>
                    </a:lnTo>
                    <a:lnTo>
                      <a:pt x="54" y="59"/>
                    </a:lnTo>
                    <a:lnTo>
                      <a:pt x="50" y="51"/>
                    </a:lnTo>
                    <a:lnTo>
                      <a:pt x="40" y="56"/>
                    </a:lnTo>
                    <a:lnTo>
                      <a:pt x="37" y="46"/>
                    </a:lnTo>
                    <a:lnTo>
                      <a:pt x="32" y="48"/>
                    </a:lnTo>
                    <a:lnTo>
                      <a:pt x="34" y="49"/>
                    </a:lnTo>
                    <a:lnTo>
                      <a:pt x="31" y="82"/>
                    </a:lnTo>
                    <a:lnTo>
                      <a:pt x="34" y="85"/>
                    </a:lnTo>
                    <a:lnTo>
                      <a:pt x="23" y="85"/>
                    </a:lnTo>
                    <a:lnTo>
                      <a:pt x="12" y="85"/>
                    </a:lnTo>
                    <a:lnTo>
                      <a:pt x="0" y="85"/>
                    </a:lnTo>
                    <a:lnTo>
                      <a:pt x="0" y="98"/>
                    </a:lnTo>
                    <a:lnTo>
                      <a:pt x="0" y="111"/>
                    </a:lnTo>
                    <a:lnTo>
                      <a:pt x="0" y="128"/>
                    </a:lnTo>
                    <a:lnTo>
                      <a:pt x="0" y="148"/>
                    </a:lnTo>
                    <a:lnTo>
                      <a:pt x="16" y="165"/>
                    </a:lnTo>
                    <a:lnTo>
                      <a:pt x="31" y="162"/>
                    </a:lnTo>
                    <a:lnTo>
                      <a:pt x="42" y="164"/>
                    </a:lnTo>
                    <a:lnTo>
                      <a:pt x="46" y="170"/>
                    </a:lnTo>
                    <a:lnTo>
                      <a:pt x="58" y="172"/>
                    </a:lnTo>
                    <a:lnTo>
                      <a:pt x="66" y="172"/>
                    </a:lnTo>
                    <a:lnTo>
                      <a:pt x="69" y="173"/>
                    </a:lnTo>
                    <a:lnTo>
                      <a:pt x="72" y="173"/>
                    </a:lnTo>
                    <a:lnTo>
                      <a:pt x="73" y="17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0" name="Freeform 87"/>
              <p:cNvSpPr>
                <a:spLocks/>
              </p:cNvSpPr>
              <p:nvPr/>
            </p:nvSpPr>
            <p:spPr bwMode="auto">
              <a:xfrm>
                <a:off x="3193" y="1179"/>
                <a:ext cx="81" cy="60"/>
              </a:xfrm>
              <a:custGeom>
                <a:avLst/>
                <a:gdLst>
                  <a:gd name="T0" fmla="*/ 67 w 81"/>
                  <a:gd name="T1" fmla="*/ 60 h 60"/>
                  <a:gd name="T2" fmla="*/ 63 w 81"/>
                  <a:gd name="T3" fmla="*/ 49 h 60"/>
                  <a:gd name="T4" fmla="*/ 65 w 81"/>
                  <a:gd name="T5" fmla="*/ 47 h 60"/>
                  <a:gd name="T6" fmla="*/ 70 w 81"/>
                  <a:gd name="T7" fmla="*/ 50 h 60"/>
                  <a:gd name="T8" fmla="*/ 70 w 81"/>
                  <a:gd name="T9" fmla="*/ 49 h 60"/>
                  <a:gd name="T10" fmla="*/ 70 w 81"/>
                  <a:gd name="T11" fmla="*/ 31 h 60"/>
                  <a:gd name="T12" fmla="*/ 73 w 81"/>
                  <a:gd name="T13" fmla="*/ 28 h 60"/>
                  <a:gd name="T14" fmla="*/ 78 w 81"/>
                  <a:gd name="T15" fmla="*/ 28 h 60"/>
                  <a:gd name="T16" fmla="*/ 81 w 81"/>
                  <a:gd name="T17" fmla="*/ 29 h 60"/>
                  <a:gd name="T18" fmla="*/ 78 w 81"/>
                  <a:gd name="T19" fmla="*/ 24 h 60"/>
                  <a:gd name="T20" fmla="*/ 74 w 81"/>
                  <a:gd name="T21" fmla="*/ 23 h 60"/>
                  <a:gd name="T22" fmla="*/ 68 w 81"/>
                  <a:gd name="T23" fmla="*/ 23 h 60"/>
                  <a:gd name="T24" fmla="*/ 57 w 81"/>
                  <a:gd name="T25" fmla="*/ 8 h 60"/>
                  <a:gd name="T26" fmla="*/ 47 w 81"/>
                  <a:gd name="T27" fmla="*/ 2 h 60"/>
                  <a:gd name="T28" fmla="*/ 40 w 81"/>
                  <a:gd name="T29" fmla="*/ 13 h 60"/>
                  <a:gd name="T30" fmla="*/ 33 w 81"/>
                  <a:gd name="T31" fmla="*/ 12 h 60"/>
                  <a:gd name="T32" fmla="*/ 30 w 81"/>
                  <a:gd name="T33" fmla="*/ 7 h 60"/>
                  <a:gd name="T34" fmla="*/ 19 w 81"/>
                  <a:gd name="T35" fmla="*/ 0 h 60"/>
                  <a:gd name="T36" fmla="*/ 16 w 81"/>
                  <a:gd name="T37" fmla="*/ 5 h 60"/>
                  <a:gd name="T38" fmla="*/ 22 w 81"/>
                  <a:gd name="T39" fmla="*/ 10 h 60"/>
                  <a:gd name="T40" fmla="*/ 24 w 81"/>
                  <a:gd name="T41" fmla="*/ 12 h 60"/>
                  <a:gd name="T42" fmla="*/ 24 w 81"/>
                  <a:gd name="T43" fmla="*/ 13 h 60"/>
                  <a:gd name="T44" fmla="*/ 14 w 81"/>
                  <a:gd name="T45" fmla="*/ 12 h 60"/>
                  <a:gd name="T46" fmla="*/ 6 w 81"/>
                  <a:gd name="T47" fmla="*/ 8 h 60"/>
                  <a:gd name="T48" fmla="*/ 0 w 81"/>
                  <a:gd name="T49" fmla="*/ 12 h 60"/>
                  <a:gd name="T50" fmla="*/ 0 w 81"/>
                  <a:gd name="T51" fmla="*/ 10 h 60"/>
                  <a:gd name="T52" fmla="*/ 5 w 81"/>
                  <a:gd name="T53" fmla="*/ 16 h 60"/>
                  <a:gd name="T54" fmla="*/ 9 w 81"/>
                  <a:gd name="T55" fmla="*/ 16 h 60"/>
                  <a:gd name="T56" fmla="*/ 9 w 81"/>
                  <a:gd name="T57" fmla="*/ 24 h 60"/>
                  <a:gd name="T58" fmla="*/ 17 w 81"/>
                  <a:gd name="T59" fmla="*/ 29 h 60"/>
                  <a:gd name="T60" fmla="*/ 17 w 81"/>
                  <a:gd name="T61" fmla="*/ 32 h 60"/>
                  <a:gd name="T62" fmla="*/ 16 w 81"/>
                  <a:gd name="T63" fmla="*/ 32 h 60"/>
                  <a:gd name="T64" fmla="*/ 16 w 81"/>
                  <a:gd name="T65" fmla="*/ 36 h 60"/>
                  <a:gd name="T66" fmla="*/ 24 w 81"/>
                  <a:gd name="T67" fmla="*/ 41 h 60"/>
                  <a:gd name="T68" fmla="*/ 27 w 81"/>
                  <a:gd name="T69" fmla="*/ 41 h 60"/>
                  <a:gd name="T70" fmla="*/ 27 w 81"/>
                  <a:gd name="T71" fmla="*/ 44 h 60"/>
                  <a:gd name="T72" fmla="*/ 28 w 81"/>
                  <a:gd name="T73" fmla="*/ 45 h 60"/>
                  <a:gd name="T74" fmla="*/ 28 w 81"/>
                  <a:gd name="T75" fmla="*/ 47 h 60"/>
                  <a:gd name="T76" fmla="*/ 27 w 81"/>
                  <a:gd name="T77" fmla="*/ 49 h 60"/>
                  <a:gd name="T78" fmla="*/ 30 w 81"/>
                  <a:gd name="T79" fmla="*/ 53 h 60"/>
                  <a:gd name="T80" fmla="*/ 33 w 81"/>
                  <a:gd name="T81" fmla="*/ 53 h 60"/>
                  <a:gd name="T82" fmla="*/ 38 w 81"/>
                  <a:gd name="T83" fmla="*/ 44 h 60"/>
                  <a:gd name="T84" fmla="*/ 47 w 81"/>
                  <a:gd name="T85" fmla="*/ 41 h 60"/>
                  <a:gd name="T86" fmla="*/ 52 w 81"/>
                  <a:gd name="T87" fmla="*/ 42 h 60"/>
                  <a:gd name="T88" fmla="*/ 55 w 81"/>
                  <a:gd name="T89" fmla="*/ 52 h 60"/>
                  <a:gd name="T90" fmla="*/ 52 w 81"/>
                  <a:gd name="T91" fmla="*/ 55 h 60"/>
                  <a:gd name="T92" fmla="*/ 62 w 81"/>
                  <a:gd name="T93" fmla="*/ 60 h 60"/>
                  <a:gd name="T94" fmla="*/ 67 w 81"/>
                  <a:gd name="T95"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81" h="60">
                    <a:moveTo>
                      <a:pt x="67" y="60"/>
                    </a:moveTo>
                    <a:lnTo>
                      <a:pt x="63" y="49"/>
                    </a:lnTo>
                    <a:lnTo>
                      <a:pt x="65" y="47"/>
                    </a:lnTo>
                    <a:lnTo>
                      <a:pt x="70" y="50"/>
                    </a:lnTo>
                    <a:lnTo>
                      <a:pt x="70" y="49"/>
                    </a:lnTo>
                    <a:lnTo>
                      <a:pt x="70" y="31"/>
                    </a:lnTo>
                    <a:lnTo>
                      <a:pt x="73" y="28"/>
                    </a:lnTo>
                    <a:lnTo>
                      <a:pt x="78" y="28"/>
                    </a:lnTo>
                    <a:lnTo>
                      <a:pt x="81" y="29"/>
                    </a:lnTo>
                    <a:lnTo>
                      <a:pt x="78" y="24"/>
                    </a:lnTo>
                    <a:lnTo>
                      <a:pt x="74" y="23"/>
                    </a:lnTo>
                    <a:lnTo>
                      <a:pt x="68" y="23"/>
                    </a:lnTo>
                    <a:lnTo>
                      <a:pt x="57" y="8"/>
                    </a:lnTo>
                    <a:lnTo>
                      <a:pt x="47" y="2"/>
                    </a:lnTo>
                    <a:lnTo>
                      <a:pt x="40" y="13"/>
                    </a:lnTo>
                    <a:lnTo>
                      <a:pt x="33" y="12"/>
                    </a:lnTo>
                    <a:lnTo>
                      <a:pt x="30" y="7"/>
                    </a:lnTo>
                    <a:lnTo>
                      <a:pt x="19" y="0"/>
                    </a:lnTo>
                    <a:lnTo>
                      <a:pt x="16" y="5"/>
                    </a:lnTo>
                    <a:lnTo>
                      <a:pt x="22" y="10"/>
                    </a:lnTo>
                    <a:lnTo>
                      <a:pt x="24" y="12"/>
                    </a:lnTo>
                    <a:lnTo>
                      <a:pt x="24" y="13"/>
                    </a:lnTo>
                    <a:lnTo>
                      <a:pt x="14" y="12"/>
                    </a:lnTo>
                    <a:lnTo>
                      <a:pt x="6" y="8"/>
                    </a:lnTo>
                    <a:lnTo>
                      <a:pt x="0" y="12"/>
                    </a:lnTo>
                    <a:lnTo>
                      <a:pt x="0" y="10"/>
                    </a:lnTo>
                    <a:lnTo>
                      <a:pt x="5" y="16"/>
                    </a:lnTo>
                    <a:lnTo>
                      <a:pt x="9" y="16"/>
                    </a:lnTo>
                    <a:lnTo>
                      <a:pt x="9" y="24"/>
                    </a:lnTo>
                    <a:lnTo>
                      <a:pt x="17" y="29"/>
                    </a:lnTo>
                    <a:lnTo>
                      <a:pt x="17" y="32"/>
                    </a:lnTo>
                    <a:lnTo>
                      <a:pt x="16" y="32"/>
                    </a:lnTo>
                    <a:lnTo>
                      <a:pt x="16" y="36"/>
                    </a:lnTo>
                    <a:lnTo>
                      <a:pt x="24" y="41"/>
                    </a:lnTo>
                    <a:lnTo>
                      <a:pt x="27" y="41"/>
                    </a:lnTo>
                    <a:lnTo>
                      <a:pt x="27" y="44"/>
                    </a:lnTo>
                    <a:lnTo>
                      <a:pt x="28" y="45"/>
                    </a:lnTo>
                    <a:lnTo>
                      <a:pt x="28" y="47"/>
                    </a:lnTo>
                    <a:lnTo>
                      <a:pt x="27" y="49"/>
                    </a:lnTo>
                    <a:lnTo>
                      <a:pt x="30" y="53"/>
                    </a:lnTo>
                    <a:lnTo>
                      <a:pt x="33" y="53"/>
                    </a:lnTo>
                    <a:lnTo>
                      <a:pt x="38" y="44"/>
                    </a:lnTo>
                    <a:lnTo>
                      <a:pt x="47" y="41"/>
                    </a:lnTo>
                    <a:lnTo>
                      <a:pt x="52" y="42"/>
                    </a:lnTo>
                    <a:lnTo>
                      <a:pt x="55" y="52"/>
                    </a:lnTo>
                    <a:lnTo>
                      <a:pt x="52" y="55"/>
                    </a:lnTo>
                    <a:lnTo>
                      <a:pt x="62" y="60"/>
                    </a:lnTo>
                    <a:lnTo>
                      <a:pt x="67"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1" name="Freeform 88"/>
              <p:cNvSpPr>
                <a:spLocks/>
              </p:cNvSpPr>
              <p:nvPr/>
            </p:nvSpPr>
            <p:spPr bwMode="auto">
              <a:xfrm>
                <a:off x="3741" y="1004"/>
                <a:ext cx="448" cy="182"/>
              </a:xfrm>
              <a:custGeom>
                <a:avLst/>
                <a:gdLst>
                  <a:gd name="T0" fmla="*/ 370 w 448"/>
                  <a:gd name="T1" fmla="*/ 52 h 182"/>
                  <a:gd name="T2" fmla="*/ 376 w 448"/>
                  <a:gd name="T3" fmla="*/ 66 h 182"/>
                  <a:gd name="T4" fmla="*/ 387 w 448"/>
                  <a:gd name="T5" fmla="*/ 77 h 182"/>
                  <a:gd name="T6" fmla="*/ 410 w 448"/>
                  <a:gd name="T7" fmla="*/ 77 h 182"/>
                  <a:gd name="T8" fmla="*/ 425 w 448"/>
                  <a:gd name="T9" fmla="*/ 76 h 182"/>
                  <a:gd name="T10" fmla="*/ 438 w 448"/>
                  <a:gd name="T11" fmla="*/ 84 h 182"/>
                  <a:gd name="T12" fmla="*/ 445 w 448"/>
                  <a:gd name="T13" fmla="*/ 90 h 182"/>
                  <a:gd name="T14" fmla="*/ 430 w 448"/>
                  <a:gd name="T15" fmla="*/ 95 h 182"/>
                  <a:gd name="T16" fmla="*/ 405 w 448"/>
                  <a:gd name="T17" fmla="*/ 111 h 182"/>
                  <a:gd name="T18" fmla="*/ 395 w 448"/>
                  <a:gd name="T19" fmla="*/ 114 h 182"/>
                  <a:gd name="T20" fmla="*/ 386 w 448"/>
                  <a:gd name="T21" fmla="*/ 127 h 182"/>
                  <a:gd name="T22" fmla="*/ 367 w 448"/>
                  <a:gd name="T23" fmla="*/ 122 h 182"/>
                  <a:gd name="T24" fmla="*/ 362 w 448"/>
                  <a:gd name="T25" fmla="*/ 135 h 182"/>
                  <a:gd name="T26" fmla="*/ 373 w 448"/>
                  <a:gd name="T27" fmla="*/ 145 h 182"/>
                  <a:gd name="T28" fmla="*/ 343 w 448"/>
                  <a:gd name="T29" fmla="*/ 169 h 182"/>
                  <a:gd name="T30" fmla="*/ 325 w 448"/>
                  <a:gd name="T31" fmla="*/ 167 h 182"/>
                  <a:gd name="T32" fmla="*/ 310 w 448"/>
                  <a:gd name="T33" fmla="*/ 174 h 182"/>
                  <a:gd name="T34" fmla="*/ 283 w 448"/>
                  <a:gd name="T35" fmla="*/ 179 h 182"/>
                  <a:gd name="T36" fmla="*/ 254 w 448"/>
                  <a:gd name="T37" fmla="*/ 172 h 182"/>
                  <a:gd name="T38" fmla="*/ 225 w 448"/>
                  <a:gd name="T39" fmla="*/ 161 h 182"/>
                  <a:gd name="T40" fmla="*/ 170 w 448"/>
                  <a:gd name="T41" fmla="*/ 161 h 182"/>
                  <a:gd name="T42" fmla="*/ 138 w 448"/>
                  <a:gd name="T43" fmla="*/ 135 h 182"/>
                  <a:gd name="T44" fmla="*/ 90 w 448"/>
                  <a:gd name="T45" fmla="*/ 124 h 182"/>
                  <a:gd name="T46" fmla="*/ 65 w 448"/>
                  <a:gd name="T47" fmla="*/ 111 h 182"/>
                  <a:gd name="T48" fmla="*/ 43 w 448"/>
                  <a:gd name="T49" fmla="*/ 79 h 182"/>
                  <a:gd name="T50" fmla="*/ 27 w 448"/>
                  <a:gd name="T51" fmla="*/ 72 h 182"/>
                  <a:gd name="T52" fmla="*/ 20 w 448"/>
                  <a:gd name="T53" fmla="*/ 72 h 182"/>
                  <a:gd name="T54" fmla="*/ 6 w 448"/>
                  <a:gd name="T55" fmla="*/ 63 h 182"/>
                  <a:gd name="T56" fmla="*/ 3 w 448"/>
                  <a:gd name="T57" fmla="*/ 47 h 182"/>
                  <a:gd name="T58" fmla="*/ 73 w 448"/>
                  <a:gd name="T59" fmla="*/ 31 h 182"/>
                  <a:gd name="T60" fmla="*/ 124 w 448"/>
                  <a:gd name="T61" fmla="*/ 37 h 182"/>
                  <a:gd name="T62" fmla="*/ 122 w 448"/>
                  <a:gd name="T63" fmla="*/ 29 h 182"/>
                  <a:gd name="T64" fmla="*/ 113 w 448"/>
                  <a:gd name="T65" fmla="*/ 13 h 182"/>
                  <a:gd name="T66" fmla="*/ 165 w 448"/>
                  <a:gd name="T67" fmla="*/ 11 h 182"/>
                  <a:gd name="T68" fmla="*/ 189 w 448"/>
                  <a:gd name="T69" fmla="*/ 31 h 182"/>
                  <a:gd name="T70" fmla="*/ 214 w 448"/>
                  <a:gd name="T71" fmla="*/ 26 h 182"/>
                  <a:gd name="T72" fmla="*/ 262 w 448"/>
                  <a:gd name="T73" fmla="*/ 40 h 182"/>
                  <a:gd name="T74" fmla="*/ 306 w 448"/>
                  <a:gd name="T75" fmla="*/ 52 h 182"/>
                  <a:gd name="T76" fmla="*/ 344 w 448"/>
                  <a:gd name="T77" fmla="*/ 34 h 182"/>
                  <a:gd name="T78" fmla="*/ 371 w 448"/>
                  <a:gd name="T79" fmla="*/ 3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8" h="182">
                    <a:moveTo>
                      <a:pt x="371" y="39"/>
                    </a:moveTo>
                    <a:lnTo>
                      <a:pt x="370" y="52"/>
                    </a:lnTo>
                    <a:lnTo>
                      <a:pt x="375" y="58"/>
                    </a:lnTo>
                    <a:lnTo>
                      <a:pt x="376" y="66"/>
                    </a:lnTo>
                    <a:lnTo>
                      <a:pt x="379" y="71"/>
                    </a:lnTo>
                    <a:lnTo>
                      <a:pt x="387" y="77"/>
                    </a:lnTo>
                    <a:lnTo>
                      <a:pt x="405" y="79"/>
                    </a:lnTo>
                    <a:lnTo>
                      <a:pt x="410" y="77"/>
                    </a:lnTo>
                    <a:lnTo>
                      <a:pt x="416" y="71"/>
                    </a:lnTo>
                    <a:lnTo>
                      <a:pt x="425" y="76"/>
                    </a:lnTo>
                    <a:lnTo>
                      <a:pt x="435" y="82"/>
                    </a:lnTo>
                    <a:lnTo>
                      <a:pt x="438" y="84"/>
                    </a:lnTo>
                    <a:lnTo>
                      <a:pt x="441" y="88"/>
                    </a:lnTo>
                    <a:lnTo>
                      <a:pt x="445" y="90"/>
                    </a:lnTo>
                    <a:lnTo>
                      <a:pt x="448" y="93"/>
                    </a:lnTo>
                    <a:lnTo>
                      <a:pt x="430" y="95"/>
                    </a:lnTo>
                    <a:lnTo>
                      <a:pt x="413" y="95"/>
                    </a:lnTo>
                    <a:lnTo>
                      <a:pt x="405" y="111"/>
                    </a:lnTo>
                    <a:lnTo>
                      <a:pt x="400" y="114"/>
                    </a:lnTo>
                    <a:lnTo>
                      <a:pt x="395" y="114"/>
                    </a:lnTo>
                    <a:lnTo>
                      <a:pt x="391" y="124"/>
                    </a:lnTo>
                    <a:lnTo>
                      <a:pt x="386" y="127"/>
                    </a:lnTo>
                    <a:lnTo>
                      <a:pt x="375" y="125"/>
                    </a:lnTo>
                    <a:lnTo>
                      <a:pt x="367" y="122"/>
                    </a:lnTo>
                    <a:lnTo>
                      <a:pt x="362" y="124"/>
                    </a:lnTo>
                    <a:lnTo>
                      <a:pt x="362" y="135"/>
                    </a:lnTo>
                    <a:lnTo>
                      <a:pt x="370" y="142"/>
                    </a:lnTo>
                    <a:lnTo>
                      <a:pt x="373" y="145"/>
                    </a:lnTo>
                    <a:lnTo>
                      <a:pt x="357" y="166"/>
                    </a:lnTo>
                    <a:lnTo>
                      <a:pt x="343" y="169"/>
                    </a:lnTo>
                    <a:lnTo>
                      <a:pt x="335" y="167"/>
                    </a:lnTo>
                    <a:lnTo>
                      <a:pt x="325" y="167"/>
                    </a:lnTo>
                    <a:lnTo>
                      <a:pt x="310" y="172"/>
                    </a:lnTo>
                    <a:lnTo>
                      <a:pt x="310" y="174"/>
                    </a:lnTo>
                    <a:lnTo>
                      <a:pt x="292" y="182"/>
                    </a:lnTo>
                    <a:lnTo>
                      <a:pt x="283" y="179"/>
                    </a:lnTo>
                    <a:lnTo>
                      <a:pt x="276" y="179"/>
                    </a:lnTo>
                    <a:lnTo>
                      <a:pt x="254" y="172"/>
                    </a:lnTo>
                    <a:lnTo>
                      <a:pt x="238" y="164"/>
                    </a:lnTo>
                    <a:lnTo>
                      <a:pt x="225" y="161"/>
                    </a:lnTo>
                    <a:lnTo>
                      <a:pt x="175" y="162"/>
                    </a:lnTo>
                    <a:lnTo>
                      <a:pt x="170" y="161"/>
                    </a:lnTo>
                    <a:lnTo>
                      <a:pt x="155" y="151"/>
                    </a:lnTo>
                    <a:lnTo>
                      <a:pt x="138" y="135"/>
                    </a:lnTo>
                    <a:lnTo>
                      <a:pt x="100" y="122"/>
                    </a:lnTo>
                    <a:lnTo>
                      <a:pt x="90" y="124"/>
                    </a:lnTo>
                    <a:lnTo>
                      <a:pt x="67" y="117"/>
                    </a:lnTo>
                    <a:lnTo>
                      <a:pt x="65" y="111"/>
                    </a:lnTo>
                    <a:lnTo>
                      <a:pt x="59" y="97"/>
                    </a:lnTo>
                    <a:lnTo>
                      <a:pt x="43" y="79"/>
                    </a:lnTo>
                    <a:lnTo>
                      <a:pt x="40" y="76"/>
                    </a:lnTo>
                    <a:lnTo>
                      <a:pt x="27" y="72"/>
                    </a:lnTo>
                    <a:lnTo>
                      <a:pt x="25" y="74"/>
                    </a:lnTo>
                    <a:lnTo>
                      <a:pt x="20" y="72"/>
                    </a:lnTo>
                    <a:lnTo>
                      <a:pt x="16" y="68"/>
                    </a:lnTo>
                    <a:lnTo>
                      <a:pt x="6" y="63"/>
                    </a:lnTo>
                    <a:lnTo>
                      <a:pt x="0" y="55"/>
                    </a:lnTo>
                    <a:lnTo>
                      <a:pt x="3" y="47"/>
                    </a:lnTo>
                    <a:lnTo>
                      <a:pt x="40" y="27"/>
                    </a:lnTo>
                    <a:lnTo>
                      <a:pt x="73" y="31"/>
                    </a:lnTo>
                    <a:lnTo>
                      <a:pt x="86" y="37"/>
                    </a:lnTo>
                    <a:lnTo>
                      <a:pt x="124" y="37"/>
                    </a:lnTo>
                    <a:lnTo>
                      <a:pt x="125" y="35"/>
                    </a:lnTo>
                    <a:lnTo>
                      <a:pt x="122" y="29"/>
                    </a:lnTo>
                    <a:lnTo>
                      <a:pt x="122" y="26"/>
                    </a:lnTo>
                    <a:lnTo>
                      <a:pt x="113" y="13"/>
                    </a:lnTo>
                    <a:lnTo>
                      <a:pt x="122" y="0"/>
                    </a:lnTo>
                    <a:lnTo>
                      <a:pt x="165" y="11"/>
                    </a:lnTo>
                    <a:lnTo>
                      <a:pt x="176" y="24"/>
                    </a:lnTo>
                    <a:lnTo>
                      <a:pt x="189" y="31"/>
                    </a:lnTo>
                    <a:lnTo>
                      <a:pt x="198" y="32"/>
                    </a:lnTo>
                    <a:lnTo>
                      <a:pt x="214" y="26"/>
                    </a:lnTo>
                    <a:lnTo>
                      <a:pt x="222" y="27"/>
                    </a:lnTo>
                    <a:lnTo>
                      <a:pt x="262" y="40"/>
                    </a:lnTo>
                    <a:lnTo>
                      <a:pt x="275" y="47"/>
                    </a:lnTo>
                    <a:lnTo>
                      <a:pt x="306" y="52"/>
                    </a:lnTo>
                    <a:lnTo>
                      <a:pt x="330" y="45"/>
                    </a:lnTo>
                    <a:lnTo>
                      <a:pt x="344" y="34"/>
                    </a:lnTo>
                    <a:lnTo>
                      <a:pt x="364" y="40"/>
                    </a:lnTo>
                    <a:lnTo>
                      <a:pt x="371"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2" name="Freeform 89"/>
              <p:cNvSpPr>
                <a:spLocks/>
              </p:cNvSpPr>
              <p:nvPr/>
            </p:nvSpPr>
            <p:spPr bwMode="auto">
              <a:xfrm>
                <a:off x="1322" y="1895"/>
                <a:ext cx="87" cy="111"/>
              </a:xfrm>
              <a:custGeom>
                <a:avLst/>
                <a:gdLst>
                  <a:gd name="T0" fmla="*/ 86 w 87"/>
                  <a:gd name="T1" fmla="*/ 24 h 111"/>
                  <a:gd name="T2" fmla="*/ 73 w 87"/>
                  <a:gd name="T3" fmla="*/ 18 h 111"/>
                  <a:gd name="T4" fmla="*/ 71 w 87"/>
                  <a:gd name="T5" fmla="*/ 19 h 111"/>
                  <a:gd name="T6" fmla="*/ 55 w 87"/>
                  <a:gd name="T7" fmla="*/ 19 h 111"/>
                  <a:gd name="T8" fmla="*/ 52 w 87"/>
                  <a:gd name="T9" fmla="*/ 13 h 111"/>
                  <a:gd name="T10" fmla="*/ 49 w 87"/>
                  <a:gd name="T11" fmla="*/ 10 h 111"/>
                  <a:gd name="T12" fmla="*/ 40 w 87"/>
                  <a:gd name="T13" fmla="*/ 5 h 111"/>
                  <a:gd name="T14" fmla="*/ 30 w 87"/>
                  <a:gd name="T15" fmla="*/ 0 h 111"/>
                  <a:gd name="T16" fmla="*/ 19 w 87"/>
                  <a:gd name="T17" fmla="*/ 8 h 111"/>
                  <a:gd name="T18" fmla="*/ 13 w 87"/>
                  <a:gd name="T19" fmla="*/ 8 h 111"/>
                  <a:gd name="T20" fmla="*/ 11 w 87"/>
                  <a:gd name="T21" fmla="*/ 11 h 111"/>
                  <a:gd name="T22" fmla="*/ 13 w 87"/>
                  <a:gd name="T23" fmla="*/ 21 h 111"/>
                  <a:gd name="T24" fmla="*/ 8 w 87"/>
                  <a:gd name="T25" fmla="*/ 29 h 111"/>
                  <a:gd name="T26" fmla="*/ 6 w 87"/>
                  <a:gd name="T27" fmla="*/ 35 h 111"/>
                  <a:gd name="T28" fmla="*/ 0 w 87"/>
                  <a:gd name="T29" fmla="*/ 42 h 111"/>
                  <a:gd name="T30" fmla="*/ 1 w 87"/>
                  <a:gd name="T31" fmla="*/ 64 h 111"/>
                  <a:gd name="T32" fmla="*/ 9 w 87"/>
                  <a:gd name="T33" fmla="*/ 69 h 111"/>
                  <a:gd name="T34" fmla="*/ 14 w 87"/>
                  <a:gd name="T35" fmla="*/ 61 h 111"/>
                  <a:gd name="T36" fmla="*/ 17 w 87"/>
                  <a:gd name="T37" fmla="*/ 69 h 111"/>
                  <a:gd name="T38" fmla="*/ 16 w 87"/>
                  <a:gd name="T39" fmla="*/ 79 h 111"/>
                  <a:gd name="T40" fmla="*/ 8 w 87"/>
                  <a:gd name="T41" fmla="*/ 84 h 111"/>
                  <a:gd name="T42" fmla="*/ 11 w 87"/>
                  <a:gd name="T43" fmla="*/ 92 h 111"/>
                  <a:gd name="T44" fmla="*/ 5 w 87"/>
                  <a:gd name="T45" fmla="*/ 95 h 111"/>
                  <a:gd name="T46" fmla="*/ 8 w 87"/>
                  <a:gd name="T47" fmla="*/ 103 h 111"/>
                  <a:gd name="T48" fmla="*/ 13 w 87"/>
                  <a:gd name="T49" fmla="*/ 101 h 111"/>
                  <a:gd name="T50" fmla="*/ 16 w 87"/>
                  <a:gd name="T51" fmla="*/ 103 h 111"/>
                  <a:gd name="T52" fmla="*/ 21 w 87"/>
                  <a:gd name="T53" fmla="*/ 103 h 111"/>
                  <a:gd name="T54" fmla="*/ 24 w 87"/>
                  <a:gd name="T55" fmla="*/ 111 h 111"/>
                  <a:gd name="T56" fmla="*/ 28 w 87"/>
                  <a:gd name="T57" fmla="*/ 109 h 111"/>
                  <a:gd name="T58" fmla="*/ 33 w 87"/>
                  <a:gd name="T59" fmla="*/ 106 h 111"/>
                  <a:gd name="T60" fmla="*/ 35 w 87"/>
                  <a:gd name="T61" fmla="*/ 92 h 111"/>
                  <a:gd name="T62" fmla="*/ 38 w 87"/>
                  <a:gd name="T63" fmla="*/ 85 h 111"/>
                  <a:gd name="T64" fmla="*/ 41 w 87"/>
                  <a:gd name="T65" fmla="*/ 85 h 111"/>
                  <a:gd name="T66" fmla="*/ 44 w 87"/>
                  <a:gd name="T67" fmla="*/ 79 h 111"/>
                  <a:gd name="T68" fmla="*/ 65 w 87"/>
                  <a:gd name="T69" fmla="*/ 69 h 111"/>
                  <a:gd name="T70" fmla="*/ 79 w 87"/>
                  <a:gd name="T71" fmla="*/ 53 h 111"/>
                  <a:gd name="T72" fmla="*/ 84 w 87"/>
                  <a:gd name="T73" fmla="*/ 40 h 111"/>
                  <a:gd name="T74" fmla="*/ 87 w 87"/>
                  <a:gd name="T75" fmla="*/ 40 h 111"/>
                  <a:gd name="T76" fmla="*/ 81 w 87"/>
                  <a:gd name="T77" fmla="*/ 27 h 111"/>
                  <a:gd name="T78" fmla="*/ 81 w 87"/>
                  <a:gd name="T79" fmla="*/ 26 h 111"/>
                  <a:gd name="T80" fmla="*/ 86 w 87"/>
                  <a:gd name="T81" fmla="*/ 2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 h="111">
                    <a:moveTo>
                      <a:pt x="86" y="24"/>
                    </a:moveTo>
                    <a:lnTo>
                      <a:pt x="73" y="18"/>
                    </a:lnTo>
                    <a:lnTo>
                      <a:pt x="71" y="19"/>
                    </a:lnTo>
                    <a:lnTo>
                      <a:pt x="55" y="19"/>
                    </a:lnTo>
                    <a:lnTo>
                      <a:pt x="52" y="13"/>
                    </a:lnTo>
                    <a:lnTo>
                      <a:pt x="49" y="10"/>
                    </a:lnTo>
                    <a:lnTo>
                      <a:pt x="40" y="5"/>
                    </a:lnTo>
                    <a:lnTo>
                      <a:pt x="30" y="0"/>
                    </a:lnTo>
                    <a:lnTo>
                      <a:pt x="19" y="8"/>
                    </a:lnTo>
                    <a:lnTo>
                      <a:pt x="13" y="8"/>
                    </a:lnTo>
                    <a:lnTo>
                      <a:pt x="11" y="11"/>
                    </a:lnTo>
                    <a:lnTo>
                      <a:pt x="13" y="21"/>
                    </a:lnTo>
                    <a:lnTo>
                      <a:pt x="8" y="29"/>
                    </a:lnTo>
                    <a:lnTo>
                      <a:pt x="6" y="35"/>
                    </a:lnTo>
                    <a:lnTo>
                      <a:pt x="0" y="42"/>
                    </a:lnTo>
                    <a:lnTo>
                      <a:pt x="1" y="64"/>
                    </a:lnTo>
                    <a:lnTo>
                      <a:pt x="9" y="69"/>
                    </a:lnTo>
                    <a:lnTo>
                      <a:pt x="14" y="61"/>
                    </a:lnTo>
                    <a:lnTo>
                      <a:pt x="17" y="69"/>
                    </a:lnTo>
                    <a:lnTo>
                      <a:pt x="16" y="79"/>
                    </a:lnTo>
                    <a:lnTo>
                      <a:pt x="8" y="84"/>
                    </a:lnTo>
                    <a:lnTo>
                      <a:pt x="11" y="92"/>
                    </a:lnTo>
                    <a:lnTo>
                      <a:pt x="5" y="95"/>
                    </a:lnTo>
                    <a:lnTo>
                      <a:pt x="8" y="103"/>
                    </a:lnTo>
                    <a:lnTo>
                      <a:pt x="13" y="101"/>
                    </a:lnTo>
                    <a:lnTo>
                      <a:pt x="16" y="103"/>
                    </a:lnTo>
                    <a:lnTo>
                      <a:pt x="21" y="103"/>
                    </a:lnTo>
                    <a:lnTo>
                      <a:pt x="24" y="111"/>
                    </a:lnTo>
                    <a:lnTo>
                      <a:pt x="28" y="109"/>
                    </a:lnTo>
                    <a:lnTo>
                      <a:pt x="33" y="106"/>
                    </a:lnTo>
                    <a:lnTo>
                      <a:pt x="35" y="92"/>
                    </a:lnTo>
                    <a:lnTo>
                      <a:pt x="38" y="85"/>
                    </a:lnTo>
                    <a:lnTo>
                      <a:pt x="41" y="85"/>
                    </a:lnTo>
                    <a:lnTo>
                      <a:pt x="44" y="79"/>
                    </a:lnTo>
                    <a:lnTo>
                      <a:pt x="65" y="69"/>
                    </a:lnTo>
                    <a:lnTo>
                      <a:pt x="79" y="53"/>
                    </a:lnTo>
                    <a:lnTo>
                      <a:pt x="84" y="40"/>
                    </a:lnTo>
                    <a:lnTo>
                      <a:pt x="87" y="40"/>
                    </a:lnTo>
                    <a:lnTo>
                      <a:pt x="81" y="27"/>
                    </a:lnTo>
                    <a:lnTo>
                      <a:pt x="81" y="26"/>
                    </a:lnTo>
                    <a:lnTo>
                      <a:pt x="8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3" name="Freeform 90"/>
              <p:cNvSpPr>
                <a:spLocks/>
              </p:cNvSpPr>
              <p:nvPr/>
            </p:nvSpPr>
            <p:spPr bwMode="auto">
              <a:xfrm>
                <a:off x="1350" y="1699"/>
                <a:ext cx="186" cy="292"/>
              </a:xfrm>
              <a:custGeom>
                <a:avLst/>
                <a:gdLst>
                  <a:gd name="T0" fmla="*/ 142 w 186"/>
                  <a:gd name="T1" fmla="*/ 273 h 292"/>
                  <a:gd name="T2" fmla="*/ 134 w 186"/>
                  <a:gd name="T3" fmla="*/ 288 h 292"/>
                  <a:gd name="T4" fmla="*/ 131 w 186"/>
                  <a:gd name="T5" fmla="*/ 283 h 292"/>
                  <a:gd name="T6" fmla="*/ 135 w 186"/>
                  <a:gd name="T7" fmla="*/ 265 h 292"/>
                  <a:gd name="T8" fmla="*/ 118 w 186"/>
                  <a:gd name="T9" fmla="*/ 262 h 292"/>
                  <a:gd name="T10" fmla="*/ 104 w 186"/>
                  <a:gd name="T11" fmla="*/ 263 h 292"/>
                  <a:gd name="T12" fmla="*/ 89 w 186"/>
                  <a:gd name="T13" fmla="*/ 259 h 292"/>
                  <a:gd name="T14" fmla="*/ 85 w 186"/>
                  <a:gd name="T15" fmla="*/ 251 h 292"/>
                  <a:gd name="T16" fmla="*/ 75 w 186"/>
                  <a:gd name="T17" fmla="*/ 238 h 292"/>
                  <a:gd name="T18" fmla="*/ 66 w 186"/>
                  <a:gd name="T19" fmla="*/ 223 h 292"/>
                  <a:gd name="T20" fmla="*/ 45 w 186"/>
                  <a:gd name="T21" fmla="*/ 214 h 292"/>
                  <a:gd name="T22" fmla="*/ 27 w 186"/>
                  <a:gd name="T23" fmla="*/ 215 h 292"/>
                  <a:gd name="T24" fmla="*/ 21 w 186"/>
                  <a:gd name="T25" fmla="*/ 206 h 292"/>
                  <a:gd name="T26" fmla="*/ 2 w 186"/>
                  <a:gd name="T27" fmla="*/ 196 h 292"/>
                  <a:gd name="T28" fmla="*/ 4 w 186"/>
                  <a:gd name="T29" fmla="*/ 188 h 292"/>
                  <a:gd name="T30" fmla="*/ 8 w 186"/>
                  <a:gd name="T31" fmla="*/ 175 h 292"/>
                  <a:gd name="T32" fmla="*/ 24 w 186"/>
                  <a:gd name="T33" fmla="*/ 162 h 292"/>
                  <a:gd name="T34" fmla="*/ 32 w 186"/>
                  <a:gd name="T35" fmla="*/ 149 h 292"/>
                  <a:gd name="T36" fmla="*/ 26 w 186"/>
                  <a:gd name="T37" fmla="*/ 149 h 292"/>
                  <a:gd name="T38" fmla="*/ 26 w 186"/>
                  <a:gd name="T39" fmla="*/ 124 h 292"/>
                  <a:gd name="T40" fmla="*/ 27 w 186"/>
                  <a:gd name="T41" fmla="*/ 106 h 292"/>
                  <a:gd name="T42" fmla="*/ 20 w 186"/>
                  <a:gd name="T43" fmla="*/ 90 h 292"/>
                  <a:gd name="T44" fmla="*/ 26 w 186"/>
                  <a:gd name="T45" fmla="*/ 85 h 292"/>
                  <a:gd name="T46" fmla="*/ 27 w 186"/>
                  <a:gd name="T47" fmla="*/ 71 h 292"/>
                  <a:gd name="T48" fmla="*/ 37 w 186"/>
                  <a:gd name="T49" fmla="*/ 79 h 292"/>
                  <a:gd name="T50" fmla="*/ 45 w 186"/>
                  <a:gd name="T51" fmla="*/ 61 h 292"/>
                  <a:gd name="T52" fmla="*/ 56 w 186"/>
                  <a:gd name="T53" fmla="*/ 51 h 292"/>
                  <a:gd name="T54" fmla="*/ 67 w 186"/>
                  <a:gd name="T55" fmla="*/ 25 h 292"/>
                  <a:gd name="T56" fmla="*/ 75 w 186"/>
                  <a:gd name="T57" fmla="*/ 25 h 292"/>
                  <a:gd name="T58" fmla="*/ 81 w 186"/>
                  <a:gd name="T59" fmla="*/ 21 h 292"/>
                  <a:gd name="T60" fmla="*/ 96 w 186"/>
                  <a:gd name="T61" fmla="*/ 19 h 292"/>
                  <a:gd name="T62" fmla="*/ 115 w 186"/>
                  <a:gd name="T63" fmla="*/ 5 h 292"/>
                  <a:gd name="T64" fmla="*/ 118 w 186"/>
                  <a:gd name="T65" fmla="*/ 1 h 292"/>
                  <a:gd name="T66" fmla="*/ 128 w 186"/>
                  <a:gd name="T67" fmla="*/ 5 h 292"/>
                  <a:gd name="T68" fmla="*/ 124 w 186"/>
                  <a:gd name="T69" fmla="*/ 11 h 292"/>
                  <a:gd name="T70" fmla="*/ 105 w 186"/>
                  <a:gd name="T71" fmla="*/ 27 h 292"/>
                  <a:gd name="T72" fmla="*/ 96 w 186"/>
                  <a:gd name="T73" fmla="*/ 48 h 292"/>
                  <a:gd name="T74" fmla="*/ 99 w 186"/>
                  <a:gd name="T75" fmla="*/ 58 h 292"/>
                  <a:gd name="T76" fmla="*/ 105 w 186"/>
                  <a:gd name="T77" fmla="*/ 74 h 292"/>
                  <a:gd name="T78" fmla="*/ 112 w 186"/>
                  <a:gd name="T79" fmla="*/ 93 h 292"/>
                  <a:gd name="T80" fmla="*/ 132 w 186"/>
                  <a:gd name="T81" fmla="*/ 93 h 292"/>
                  <a:gd name="T82" fmla="*/ 150 w 186"/>
                  <a:gd name="T83" fmla="*/ 112 h 292"/>
                  <a:gd name="T84" fmla="*/ 166 w 186"/>
                  <a:gd name="T85" fmla="*/ 112 h 292"/>
                  <a:gd name="T86" fmla="*/ 180 w 186"/>
                  <a:gd name="T87" fmla="*/ 109 h 292"/>
                  <a:gd name="T88" fmla="*/ 175 w 186"/>
                  <a:gd name="T89" fmla="*/ 125 h 292"/>
                  <a:gd name="T90" fmla="*/ 174 w 186"/>
                  <a:gd name="T91" fmla="*/ 148 h 292"/>
                  <a:gd name="T92" fmla="*/ 182 w 186"/>
                  <a:gd name="T93" fmla="*/ 161 h 292"/>
                  <a:gd name="T94" fmla="*/ 180 w 186"/>
                  <a:gd name="T95" fmla="*/ 178 h 292"/>
                  <a:gd name="T96" fmla="*/ 183 w 186"/>
                  <a:gd name="T97" fmla="*/ 198 h 292"/>
                  <a:gd name="T98" fmla="*/ 178 w 186"/>
                  <a:gd name="T99" fmla="*/ 183 h 292"/>
                  <a:gd name="T100" fmla="*/ 166 w 186"/>
                  <a:gd name="T101" fmla="*/ 185 h 292"/>
                  <a:gd name="T102" fmla="*/ 142 w 186"/>
                  <a:gd name="T103" fmla="*/ 188 h 292"/>
                  <a:gd name="T104" fmla="*/ 143 w 186"/>
                  <a:gd name="T105" fmla="*/ 201 h 292"/>
                  <a:gd name="T106" fmla="*/ 151 w 186"/>
                  <a:gd name="T107" fmla="*/ 209 h 292"/>
                  <a:gd name="T108" fmla="*/ 137 w 186"/>
                  <a:gd name="T109" fmla="*/ 210 h 292"/>
                  <a:gd name="T110" fmla="*/ 143 w 186"/>
                  <a:gd name="T111" fmla="*/ 230 h 292"/>
                  <a:gd name="T112" fmla="*/ 145 w 186"/>
                  <a:gd name="T113" fmla="*/ 255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86" h="292">
                    <a:moveTo>
                      <a:pt x="145" y="255"/>
                    </a:moveTo>
                    <a:lnTo>
                      <a:pt x="142" y="273"/>
                    </a:lnTo>
                    <a:lnTo>
                      <a:pt x="140" y="292"/>
                    </a:lnTo>
                    <a:lnTo>
                      <a:pt x="134" y="288"/>
                    </a:lnTo>
                    <a:lnTo>
                      <a:pt x="131" y="286"/>
                    </a:lnTo>
                    <a:lnTo>
                      <a:pt x="131" y="283"/>
                    </a:lnTo>
                    <a:lnTo>
                      <a:pt x="137" y="270"/>
                    </a:lnTo>
                    <a:lnTo>
                      <a:pt x="135" y="265"/>
                    </a:lnTo>
                    <a:lnTo>
                      <a:pt x="123" y="259"/>
                    </a:lnTo>
                    <a:lnTo>
                      <a:pt x="118" y="262"/>
                    </a:lnTo>
                    <a:lnTo>
                      <a:pt x="110" y="259"/>
                    </a:lnTo>
                    <a:lnTo>
                      <a:pt x="104" y="263"/>
                    </a:lnTo>
                    <a:lnTo>
                      <a:pt x="93" y="262"/>
                    </a:lnTo>
                    <a:lnTo>
                      <a:pt x="89" y="259"/>
                    </a:lnTo>
                    <a:lnTo>
                      <a:pt x="89" y="252"/>
                    </a:lnTo>
                    <a:lnTo>
                      <a:pt x="85" y="251"/>
                    </a:lnTo>
                    <a:lnTo>
                      <a:pt x="81" y="241"/>
                    </a:lnTo>
                    <a:lnTo>
                      <a:pt x="75" y="238"/>
                    </a:lnTo>
                    <a:lnTo>
                      <a:pt x="70" y="228"/>
                    </a:lnTo>
                    <a:lnTo>
                      <a:pt x="66" y="223"/>
                    </a:lnTo>
                    <a:lnTo>
                      <a:pt x="58" y="220"/>
                    </a:lnTo>
                    <a:lnTo>
                      <a:pt x="45" y="214"/>
                    </a:lnTo>
                    <a:lnTo>
                      <a:pt x="43" y="215"/>
                    </a:lnTo>
                    <a:lnTo>
                      <a:pt x="27" y="215"/>
                    </a:lnTo>
                    <a:lnTo>
                      <a:pt x="24" y="209"/>
                    </a:lnTo>
                    <a:lnTo>
                      <a:pt x="21" y="206"/>
                    </a:lnTo>
                    <a:lnTo>
                      <a:pt x="12" y="201"/>
                    </a:lnTo>
                    <a:lnTo>
                      <a:pt x="2" y="196"/>
                    </a:lnTo>
                    <a:lnTo>
                      <a:pt x="0" y="191"/>
                    </a:lnTo>
                    <a:lnTo>
                      <a:pt x="4" y="188"/>
                    </a:lnTo>
                    <a:lnTo>
                      <a:pt x="7" y="186"/>
                    </a:lnTo>
                    <a:lnTo>
                      <a:pt x="8" y="175"/>
                    </a:lnTo>
                    <a:lnTo>
                      <a:pt x="21" y="170"/>
                    </a:lnTo>
                    <a:lnTo>
                      <a:pt x="24" y="162"/>
                    </a:lnTo>
                    <a:lnTo>
                      <a:pt x="32" y="151"/>
                    </a:lnTo>
                    <a:lnTo>
                      <a:pt x="32" y="149"/>
                    </a:lnTo>
                    <a:lnTo>
                      <a:pt x="29" y="151"/>
                    </a:lnTo>
                    <a:lnTo>
                      <a:pt x="26" y="149"/>
                    </a:lnTo>
                    <a:lnTo>
                      <a:pt x="27" y="140"/>
                    </a:lnTo>
                    <a:lnTo>
                      <a:pt x="26" y="124"/>
                    </a:lnTo>
                    <a:lnTo>
                      <a:pt x="27" y="119"/>
                    </a:lnTo>
                    <a:lnTo>
                      <a:pt x="27" y="106"/>
                    </a:lnTo>
                    <a:lnTo>
                      <a:pt x="23" y="99"/>
                    </a:lnTo>
                    <a:lnTo>
                      <a:pt x="20" y="90"/>
                    </a:lnTo>
                    <a:lnTo>
                      <a:pt x="23" y="83"/>
                    </a:lnTo>
                    <a:lnTo>
                      <a:pt x="26" y="85"/>
                    </a:lnTo>
                    <a:lnTo>
                      <a:pt x="32" y="79"/>
                    </a:lnTo>
                    <a:lnTo>
                      <a:pt x="27" y="71"/>
                    </a:lnTo>
                    <a:lnTo>
                      <a:pt x="29" y="67"/>
                    </a:lnTo>
                    <a:lnTo>
                      <a:pt x="37" y="79"/>
                    </a:lnTo>
                    <a:lnTo>
                      <a:pt x="37" y="67"/>
                    </a:lnTo>
                    <a:lnTo>
                      <a:pt x="45" y="61"/>
                    </a:lnTo>
                    <a:lnTo>
                      <a:pt x="50" y="54"/>
                    </a:lnTo>
                    <a:lnTo>
                      <a:pt x="56" y="51"/>
                    </a:lnTo>
                    <a:lnTo>
                      <a:pt x="58" y="34"/>
                    </a:lnTo>
                    <a:lnTo>
                      <a:pt x="67" y="25"/>
                    </a:lnTo>
                    <a:lnTo>
                      <a:pt x="72" y="25"/>
                    </a:lnTo>
                    <a:lnTo>
                      <a:pt x="75" y="25"/>
                    </a:lnTo>
                    <a:lnTo>
                      <a:pt x="75" y="29"/>
                    </a:lnTo>
                    <a:lnTo>
                      <a:pt x="81" y="21"/>
                    </a:lnTo>
                    <a:lnTo>
                      <a:pt x="88" y="21"/>
                    </a:lnTo>
                    <a:lnTo>
                      <a:pt x="96" y="19"/>
                    </a:lnTo>
                    <a:lnTo>
                      <a:pt x="110" y="11"/>
                    </a:lnTo>
                    <a:lnTo>
                      <a:pt x="115" y="5"/>
                    </a:lnTo>
                    <a:lnTo>
                      <a:pt x="118" y="5"/>
                    </a:lnTo>
                    <a:lnTo>
                      <a:pt x="118" y="1"/>
                    </a:lnTo>
                    <a:lnTo>
                      <a:pt x="121" y="0"/>
                    </a:lnTo>
                    <a:lnTo>
                      <a:pt x="128" y="5"/>
                    </a:lnTo>
                    <a:lnTo>
                      <a:pt x="128" y="6"/>
                    </a:lnTo>
                    <a:lnTo>
                      <a:pt x="124" y="11"/>
                    </a:lnTo>
                    <a:lnTo>
                      <a:pt x="116" y="13"/>
                    </a:lnTo>
                    <a:lnTo>
                      <a:pt x="105" y="27"/>
                    </a:lnTo>
                    <a:lnTo>
                      <a:pt x="101" y="34"/>
                    </a:lnTo>
                    <a:lnTo>
                      <a:pt x="96" y="48"/>
                    </a:lnTo>
                    <a:lnTo>
                      <a:pt x="93" y="58"/>
                    </a:lnTo>
                    <a:lnTo>
                      <a:pt x="99" y="58"/>
                    </a:lnTo>
                    <a:lnTo>
                      <a:pt x="101" y="66"/>
                    </a:lnTo>
                    <a:lnTo>
                      <a:pt x="105" y="74"/>
                    </a:lnTo>
                    <a:lnTo>
                      <a:pt x="105" y="88"/>
                    </a:lnTo>
                    <a:lnTo>
                      <a:pt x="112" y="93"/>
                    </a:lnTo>
                    <a:lnTo>
                      <a:pt x="120" y="96"/>
                    </a:lnTo>
                    <a:lnTo>
                      <a:pt x="132" y="93"/>
                    </a:lnTo>
                    <a:lnTo>
                      <a:pt x="140" y="96"/>
                    </a:lnTo>
                    <a:lnTo>
                      <a:pt x="150" y="112"/>
                    </a:lnTo>
                    <a:lnTo>
                      <a:pt x="158" y="111"/>
                    </a:lnTo>
                    <a:lnTo>
                      <a:pt x="166" y="112"/>
                    </a:lnTo>
                    <a:lnTo>
                      <a:pt x="175" y="109"/>
                    </a:lnTo>
                    <a:lnTo>
                      <a:pt x="180" y="109"/>
                    </a:lnTo>
                    <a:lnTo>
                      <a:pt x="180" y="114"/>
                    </a:lnTo>
                    <a:lnTo>
                      <a:pt x="175" y="125"/>
                    </a:lnTo>
                    <a:lnTo>
                      <a:pt x="172" y="138"/>
                    </a:lnTo>
                    <a:lnTo>
                      <a:pt x="174" y="148"/>
                    </a:lnTo>
                    <a:lnTo>
                      <a:pt x="178" y="153"/>
                    </a:lnTo>
                    <a:lnTo>
                      <a:pt x="182" y="161"/>
                    </a:lnTo>
                    <a:lnTo>
                      <a:pt x="174" y="170"/>
                    </a:lnTo>
                    <a:lnTo>
                      <a:pt x="180" y="178"/>
                    </a:lnTo>
                    <a:lnTo>
                      <a:pt x="186" y="196"/>
                    </a:lnTo>
                    <a:lnTo>
                      <a:pt x="183" y="198"/>
                    </a:lnTo>
                    <a:lnTo>
                      <a:pt x="182" y="190"/>
                    </a:lnTo>
                    <a:lnTo>
                      <a:pt x="178" y="183"/>
                    </a:lnTo>
                    <a:lnTo>
                      <a:pt x="170" y="186"/>
                    </a:lnTo>
                    <a:lnTo>
                      <a:pt x="166" y="185"/>
                    </a:lnTo>
                    <a:lnTo>
                      <a:pt x="164" y="190"/>
                    </a:lnTo>
                    <a:lnTo>
                      <a:pt x="142" y="188"/>
                    </a:lnTo>
                    <a:lnTo>
                      <a:pt x="142" y="199"/>
                    </a:lnTo>
                    <a:lnTo>
                      <a:pt x="143" y="201"/>
                    </a:lnTo>
                    <a:lnTo>
                      <a:pt x="148" y="201"/>
                    </a:lnTo>
                    <a:lnTo>
                      <a:pt x="151" y="209"/>
                    </a:lnTo>
                    <a:lnTo>
                      <a:pt x="145" y="207"/>
                    </a:lnTo>
                    <a:lnTo>
                      <a:pt x="137" y="210"/>
                    </a:lnTo>
                    <a:lnTo>
                      <a:pt x="137" y="222"/>
                    </a:lnTo>
                    <a:lnTo>
                      <a:pt x="143" y="230"/>
                    </a:lnTo>
                    <a:lnTo>
                      <a:pt x="148" y="241"/>
                    </a:lnTo>
                    <a:lnTo>
                      <a:pt x="145" y="2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4" name="Freeform 91"/>
              <p:cNvSpPr>
                <a:spLocks/>
              </p:cNvSpPr>
              <p:nvPr/>
            </p:nvSpPr>
            <p:spPr bwMode="auto">
              <a:xfrm>
                <a:off x="1433" y="1826"/>
                <a:ext cx="596" cy="685"/>
              </a:xfrm>
              <a:custGeom>
                <a:avLst/>
                <a:gdLst>
                  <a:gd name="T0" fmla="*/ 365 w 596"/>
                  <a:gd name="T1" fmla="*/ 661 h 685"/>
                  <a:gd name="T2" fmla="*/ 394 w 596"/>
                  <a:gd name="T3" fmla="*/ 609 h 685"/>
                  <a:gd name="T4" fmla="*/ 408 w 596"/>
                  <a:gd name="T5" fmla="*/ 572 h 685"/>
                  <a:gd name="T6" fmla="*/ 408 w 596"/>
                  <a:gd name="T7" fmla="*/ 539 h 685"/>
                  <a:gd name="T8" fmla="*/ 456 w 596"/>
                  <a:gd name="T9" fmla="*/ 502 h 685"/>
                  <a:gd name="T10" fmla="*/ 465 w 596"/>
                  <a:gd name="T11" fmla="*/ 497 h 685"/>
                  <a:gd name="T12" fmla="*/ 497 w 596"/>
                  <a:gd name="T13" fmla="*/ 493 h 685"/>
                  <a:gd name="T14" fmla="*/ 519 w 596"/>
                  <a:gd name="T15" fmla="*/ 453 h 685"/>
                  <a:gd name="T16" fmla="*/ 535 w 596"/>
                  <a:gd name="T17" fmla="*/ 402 h 685"/>
                  <a:gd name="T18" fmla="*/ 540 w 596"/>
                  <a:gd name="T19" fmla="*/ 320 h 685"/>
                  <a:gd name="T20" fmla="*/ 573 w 596"/>
                  <a:gd name="T21" fmla="*/ 276 h 685"/>
                  <a:gd name="T22" fmla="*/ 596 w 596"/>
                  <a:gd name="T23" fmla="*/ 217 h 685"/>
                  <a:gd name="T24" fmla="*/ 562 w 596"/>
                  <a:gd name="T25" fmla="*/ 180 h 685"/>
                  <a:gd name="T26" fmla="*/ 488 w 596"/>
                  <a:gd name="T27" fmla="*/ 143 h 685"/>
                  <a:gd name="T28" fmla="*/ 451 w 596"/>
                  <a:gd name="T29" fmla="*/ 133 h 685"/>
                  <a:gd name="T30" fmla="*/ 442 w 596"/>
                  <a:gd name="T31" fmla="*/ 119 h 685"/>
                  <a:gd name="T32" fmla="*/ 416 w 596"/>
                  <a:gd name="T33" fmla="*/ 109 h 685"/>
                  <a:gd name="T34" fmla="*/ 388 w 596"/>
                  <a:gd name="T35" fmla="*/ 119 h 685"/>
                  <a:gd name="T36" fmla="*/ 353 w 596"/>
                  <a:gd name="T37" fmla="*/ 125 h 685"/>
                  <a:gd name="T38" fmla="*/ 342 w 596"/>
                  <a:gd name="T39" fmla="*/ 124 h 685"/>
                  <a:gd name="T40" fmla="*/ 349 w 596"/>
                  <a:gd name="T41" fmla="*/ 111 h 685"/>
                  <a:gd name="T42" fmla="*/ 343 w 596"/>
                  <a:gd name="T43" fmla="*/ 112 h 685"/>
                  <a:gd name="T44" fmla="*/ 357 w 596"/>
                  <a:gd name="T45" fmla="*/ 61 h 685"/>
                  <a:gd name="T46" fmla="*/ 340 w 596"/>
                  <a:gd name="T47" fmla="*/ 21 h 685"/>
                  <a:gd name="T48" fmla="*/ 308 w 596"/>
                  <a:gd name="T49" fmla="*/ 54 h 685"/>
                  <a:gd name="T50" fmla="*/ 281 w 596"/>
                  <a:gd name="T51" fmla="*/ 50 h 685"/>
                  <a:gd name="T52" fmla="*/ 264 w 596"/>
                  <a:gd name="T53" fmla="*/ 58 h 685"/>
                  <a:gd name="T54" fmla="*/ 234 w 596"/>
                  <a:gd name="T55" fmla="*/ 66 h 685"/>
                  <a:gd name="T56" fmla="*/ 216 w 596"/>
                  <a:gd name="T57" fmla="*/ 59 h 685"/>
                  <a:gd name="T58" fmla="*/ 218 w 596"/>
                  <a:gd name="T59" fmla="*/ 22 h 685"/>
                  <a:gd name="T60" fmla="*/ 210 w 596"/>
                  <a:gd name="T61" fmla="*/ 0 h 685"/>
                  <a:gd name="T62" fmla="*/ 191 w 596"/>
                  <a:gd name="T63" fmla="*/ 13 h 685"/>
                  <a:gd name="T64" fmla="*/ 157 w 596"/>
                  <a:gd name="T65" fmla="*/ 24 h 685"/>
                  <a:gd name="T66" fmla="*/ 145 w 596"/>
                  <a:gd name="T67" fmla="*/ 27 h 685"/>
                  <a:gd name="T68" fmla="*/ 157 w 596"/>
                  <a:gd name="T69" fmla="*/ 53 h 685"/>
                  <a:gd name="T70" fmla="*/ 122 w 596"/>
                  <a:gd name="T71" fmla="*/ 77 h 685"/>
                  <a:gd name="T72" fmla="*/ 99 w 596"/>
                  <a:gd name="T73" fmla="*/ 63 h 685"/>
                  <a:gd name="T74" fmla="*/ 81 w 596"/>
                  <a:gd name="T75" fmla="*/ 63 h 685"/>
                  <a:gd name="T76" fmla="*/ 65 w 596"/>
                  <a:gd name="T77" fmla="*/ 74 h 685"/>
                  <a:gd name="T78" fmla="*/ 54 w 596"/>
                  <a:gd name="T79" fmla="*/ 95 h 685"/>
                  <a:gd name="T80" fmla="*/ 59 w 596"/>
                  <a:gd name="T81" fmla="*/ 146 h 685"/>
                  <a:gd name="T82" fmla="*/ 32 w 596"/>
                  <a:gd name="T83" fmla="*/ 173 h 685"/>
                  <a:gd name="T84" fmla="*/ 5 w 596"/>
                  <a:gd name="T85" fmla="*/ 210 h 685"/>
                  <a:gd name="T86" fmla="*/ 14 w 596"/>
                  <a:gd name="T87" fmla="*/ 257 h 685"/>
                  <a:gd name="T88" fmla="*/ 43 w 596"/>
                  <a:gd name="T89" fmla="*/ 264 h 685"/>
                  <a:gd name="T90" fmla="*/ 67 w 596"/>
                  <a:gd name="T91" fmla="*/ 283 h 685"/>
                  <a:gd name="T92" fmla="*/ 129 w 596"/>
                  <a:gd name="T93" fmla="*/ 262 h 685"/>
                  <a:gd name="T94" fmla="*/ 132 w 596"/>
                  <a:gd name="T95" fmla="*/ 289 h 685"/>
                  <a:gd name="T96" fmla="*/ 170 w 596"/>
                  <a:gd name="T97" fmla="*/ 318 h 685"/>
                  <a:gd name="T98" fmla="*/ 205 w 596"/>
                  <a:gd name="T99" fmla="*/ 331 h 685"/>
                  <a:gd name="T100" fmla="*/ 211 w 596"/>
                  <a:gd name="T101" fmla="*/ 360 h 685"/>
                  <a:gd name="T102" fmla="*/ 246 w 596"/>
                  <a:gd name="T103" fmla="*/ 394 h 685"/>
                  <a:gd name="T104" fmla="*/ 256 w 596"/>
                  <a:gd name="T105" fmla="*/ 437 h 685"/>
                  <a:gd name="T106" fmla="*/ 257 w 596"/>
                  <a:gd name="T107" fmla="*/ 452 h 685"/>
                  <a:gd name="T108" fmla="*/ 283 w 596"/>
                  <a:gd name="T109" fmla="*/ 481 h 685"/>
                  <a:gd name="T110" fmla="*/ 300 w 596"/>
                  <a:gd name="T111" fmla="*/ 511 h 685"/>
                  <a:gd name="T112" fmla="*/ 318 w 596"/>
                  <a:gd name="T113" fmla="*/ 522 h 685"/>
                  <a:gd name="T114" fmla="*/ 330 w 596"/>
                  <a:gd name="T115" fmla="*/ 555 h 685"/>
                  <a:gd name="T116" fmla="*/ 303 w 596"/>
                  <a:gd name="T117" fmla="*/ 593 h 685"/>
                  <a:gd name="T118" fmla="*/ 289 w 596"/>
                  <a:gd name="T119" fmla="*/ 621 h 685"/>
                  <a:gd name="T120" fmla="*/ 310 w 596"/>
                  <a:gd name="T121" fmla="*/ 637 h 685"/>
                  <a:gd name="T122" fmla="*/ 334 w 596"/>
                  <a:gd name="T123" fmla="*/ 651 h 685"/>
                  <a:gd name="T124" fmla="*/ 351 w 596"/>
                  <a:gd name="T125" fmla="*/ 675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6" h="685">
                    <a:moveTo>
                      <a:pt x="353" y="685"/>
                    </a:moveTo>
                    <a:lnTo>
                      <a:pt x="359" y="678"/>
                    </a:lnTo>
                    <a:lnTo>
                      <a:pt x="364" y="670"/>
                    </a:lnTo>
                    <a:lnTo>
                      <a:pt x="365" y="661"/>
                    </a:lnTo>
                    <a:lnTo>
                      <a:pt x="381" y="646"/>
                    </a:lnTo>
                    <a:lnTo>
                      <a:pt x="389" y="629"/>
                    </a:lnTo>
                    <a:lnTo>
                      <a:pt x="389" y="622"/>
                    </a:lnTo>
                    <a:lnTo>
                      <a:pt x="394" y="609"/>
                    </a:lnTo>
                    <a:lnTo>
                      <a:pt x="400" y="600"/>
                    </a:lnTo>
                    <a:lnTo>
                      <a:pt x="407" y="595"/>
                    </a:lnTo>
                    <a:lnTo>
                      <a:pt x="408" y="590"/>
                    </a:lnTo>
                    <a:lnTo>
                      <a:pt x="408" y="572"/>
                    </a:lnTo>
                    <a:lnTo>
                      <a:pt x="410" y="571"/>
                    </a:lnTo>
                    <a:lnTo>
                      <a:pt x="407" y="566"/>
                    </a:lnTo>
                    <a:lnTo>
                      <a:pt x="405" y="551"/>
                    </a:lnTo>
                    <a:lnTo>
                      <a:pt x="408" y="539"/>
                    </a:lnTo>
                    <a:lnTo>
                      <a:pt x="432" y="514"/>
                    </a:lnTo>
                    <a:lnTo>
                      <a:pt x="440" y="510"/>
                    </a:lnTo>
                    <a:lnTo>
                      <a:pt x="448" y="508"/>
                    </a:lnTo>
                    <a:lnTo>
                      <a:pt x="456" y="502"/>
                    </a:lnTo>
                    <a:lnTo>
                      <a:pt x="461" y="502"/>
                    </a:lnTo>
                    <a:lnTo>
                      <a:pt x="461" y="497"/>
                    </a:lnTo>
                    <a:lnTo>
                      <a:pt x="462" y="495"/>
                    </a:lnTo>
                    <a:lnTo>
                      <a:pt x="465" y="497"/>
                    </a:lnTo>
                    <a:lnTo>
                      <a:pt x="472" y="495"/>
                    </a:lnTo>
                    <a:lnTo>
                      <a:pt x="477" y="495"/>
                    </a:lnTo>
                    <a:lnTo>
                      <a:pt x="481" y="493"/>
                    </a:lnTo>
                    <a:lnTo>
                      <a:pt x="497" y="493"/>
                    </a:lnTo>
                    <a:lnTo>
                      <a:pt x="499" y="487"/>
                    </a:lnTo>
                    <a:lnTo>
                      <a:pt x="511" y="479"/>
                    </a:lnTo>
                    <a:lnTo>
                      <a:pt x="513" y="466"/>
                    </a:lnTo>
                    <a:lnTo>
                      <a:pt x="519" y="453"/>
                    </a:lnTo>
                    <a:lnTo>
                      <a:pt x="524" y="440"/>
                    </a:lnTo>
                    <a:lnTo>
                      <a:pt x="529" y="434"/>
                    </a:lnTo>
                    <a:lnTo>
                      <a:pt x="531" y="411"/>
                    </a:lnTo>
                    <a:lnTo>
                      <a:pt x="535" y="402"/>
                    </a:lnTo>
                    <a:lnTo>
                      <a:pt x="538" y="370"/>
                    </a:lnTo>
                    <a:lnTo>
                      <a:pt x="535" y="346"/>
                    </a:lnTo>
                    <a:lnTo>
                      <a:pt x="537" y="323"/>
                    </a:lnTo>
                    <a:lnTo>
                      <a:pt x="540" y="320"/>
                    </a:lnTo>
                    <a:lnTo>
                      <a:pt x="543" y="320"/>
                    </a:lnTo>
                    <a:lnTo>
                      <a:pt x="548" y="317"/>
                    </a:lnTo>
                    <a:lnTo>
                      <a:pt x="559" y="289"/>
                    </a:lnTo>
                    <a:lnTo>
                      <a:pt x="573" y="276"/>
                    </a:lnTo>
                    <a:lnTo>
                      <a:pt x="575" y="275"/>
                    </a:lnTo>
                    <a:lnTo>
                      <a:pt x="591" y="249"/>
                    </a:lnTo>
                    <a:lnTo>
                      <a:pt x="596" y="233"/>
                    </a:lnTo>
                    <a:lnTo>
                      <a:pt x="596" y="217"/>
                    </a:lnTo>
                    <a:lnTo>
                      <a:pt x="596" y="209"/>
                    </a:lnTo>
                    <a:lnTo>
                      <a:pt x="591" y="193"/>
                    </a:lnTo>
                    <a:lnTo>
                      <a:pt x="586" y="183"/>
                    </a:lnTo>
                    <a:lnTo>
                      <a:pt x="562" y="180"/>
                    </a:lnTo>
                    <a:lnTo>
                      <a:pt x="537" y="157"/>
                    </a:lnTo>
                    <a:lnTo>
                      <a:pt x="524" y="146"/>
                    </a:lnTo>
                    <a:lnTo>
                      <a:pt x="518" y="143"/>
                    </a:lnTo>
                    <a:lnTo>
                      <a:pt x="488" y="143"/>
                    </a:lnTo>
                    <a:lnTo>
                      <a:pt x="464" y="135"/>
                    </a:lnTo>
                    <a:lnTo>
                      <a:pt x="462" y="133"/>
                    </a:lnTo>
                    <a:lnTo>
                      <a:pt x="448" y="140"/>
                    </a:lnTo>
                    <a:lnTo>
                      <a:pt x="451" y="133"/>
                    </a:lnTo>
                    <a:lnTo>
                      <a:pt x="448" y="130"/>
                    </a:lnTo>
                    <a:lnTo>
                      <a:pt x="445" y="130"/>
                    </a:lnTo>
                    <a:lnTo>
                      <a:pt x="446" y="125"/>
                    </a:lnTo>
                    <a:lnTo>
                      <a:pt x="442" y="119"/>
                    </a:lnTo>
                    <a:lnTo>
                      <a:pt x="435" y="122"/>
                    </a:lnTo>
                    <a:lnTo>
                      <a:pt x="432" y="114"/>
                    </a:lnTo>
                    <a:lnTo>
                      <a:pt x="421" y="109"/>
                    </a:lnTo>
                    <a:lnTo>
                      <a:pt x="416" y="109"/>
                    </a:lnTo>
                    <a:lnTo>
                      <a:pt x="407" y="104"/>
                    </a:lnTo>
                    <a:lnTo>
                      <a:pt x="396" y="103"/>
                    </a:lnTo>
                    <a:lnTo>
                      <a:pt x="394" y="104"/>
                    </a:lnTo>
                    <a:lnTo>
                      <a:pt x="388" y="119"/>
                    </a:lnTo>
                    <a:lnTo>
                      <a:pt x="380" y="122"/>
                    </a:lnTo>
                    <a:lnTo>
                      <a:pt x="373" y="135"/>
                    </a:lnTo>
                    <a:lnTo>
                      <a:pt x="373" y="125"/>
                    </a:lnTo>
                    <a:lnTo>
                      <a:pt x="353" y="125"/>
                    </a:lnTo>
                    <a:lnTo>
                      <a:pt x="349" y="127"/>
                    </a:lnTo>
                    <a:lnTo>
                      <a:pt x="343" y="125"/>
                    </a:lnTo>
                    <a:lnTo>
                      <a:pt x="340" y="128"/>
                    </a:lnTo>
                    <a:lnTo>
                      <a:pt x="342" y="124"/>
                    </a:lnTo>
                    <a:lnTo>
                      <a:pt x="349" y="125"/>
                    </a:lnTo>
                    <a:lnTo>
                      <a:pt x="353" y="122"/>
                    </a:lnTo>
                    <a:lnTo>
                      <a:pt x="353" y="114"/>
                    </a:lnTo>
                    <a:lnTo>
                      <a:pt x="349" y="111"/>
                    </a:lnTo>
                    <a:lnTo>
                      <a:pt x="353" y="106"/>
                    </a:lnTo>
                    <a:lnTo>
                      <a:pt x="348" y="108"/>
                    </a:lnTo>
                    <a:lnTo>
                      <a:pt x="346" y="112"/>
                    </a:lnTo>
                    <a:lnTo>
                      <a:pt x="343" y="112"/>
                    </a:lnTo>
                    <a:lnTo>
                      <a:pt x="342" y="100"/>
                    </a:lnTo>
                    <a:lnTo>
                      <a:pt x="362" y="75"/>
                    </a:lnTo>
                    <a:lnTo>
                      <a:pt x="365" y="63"/>
                    </a:lnTo>
                    <a:lnTo>
                      <a:pt x="357" y="61"/>
                    </a:lnTo>
                    <a:lnTo>
                      <a:pt x="353" y="42"/>
                    </a:lnTo>
                    <a:lnTo>
                      <a:pt x="346" y="22"/>
                    </a:lnTo>
                    <a:lnTo>
                      <a:pt x="343" y="17"/>
                    </a:lnTo>
                    <a:lnTo>
                      <a:pt x="340" y="21"/>
                    </a:lnTo>
                    <a:lnTo>
                      <a:pt x="329" y="37"/>
                    </a:lnTo>
                    <a:lnTo>
                      <a:pt x="326" y="46"/>
                    </a:lnTo>
                    <a:lnTo>
                      <a:pt x="318" y="54"/>
                    </a:lnTo>
                    <a:lnTo>
                      <a:pt x="308" y="54"/>
                    </a:lnTo>
                    <a:lnTo>
                      <a:pt x="302" y="58"/>
                    </a:lnTo>
                    <a:lnTo>
                      <a:pt x="295" y="51"/>
                    </a:lnTo>
                    <a:lnTo>
                      <a:pt x="288" y="48"/>
                    </a:lnTo>
                    <a:lnTo>
                      <a:pt x="281" y="50"/>
                    </a:lnTo>
                    <a:lnTo>
                      <a:pt x="275" y="50"/>
                    </a:lnTo>
                    <a:lnTo>
                      <a:pt x="273" y="50"/>
                    </a:lnTo>
                    <a:lnTo>
                      <a:pt x="273" y="59"/>
                    </a:lnTo>
                    <a:lnTo>
                      <a:pt x="264" y="58"/>
                    </a:lnTo>
                    <a:lnTo>
                      <a:pt x="257" y="58"/>
                    </a:lnTo>
                    <a:lnTo>
                      <a:pt x="253" y="56"/>
                    </a:lnTo>
                    <a:lnTo>
                      <a:pt x="248" y="63"/>
                    </a:lnTo>
                    <a:lnTo>
                      <a:pt x="234" y="66"/>
                    </a:lnTo>
                    <a:lnTo>
                      <a:pt x="230" y="69"/>
                    </a:lnTo>
                    <a:lnTo>
                      <a:pt x="224" y="69"/>
                    </a:lnTo>
                    <a:lnTo>
                      <a:pt x="221" y="66"/>
                    </a:lnTo>
                    <a:lnTo>
                      <a:pt x="216" y="59"/>
                    </a:lnTo>
                    <a:lnTo>
                      <a:pt x="214" y="53"/>
                    </a:lnTo>
                    <a:lnTo>
                      <a:pt x="211" y="48"/>
                    </a:lnTo>
                    <a:lnTo>
                      <a:pt x="214" y="27"/>
                    </a:lnTo>
                    <a:lnTo>
                      <a:pt x="218" y="22"/>
                    </a:lnTo>
                    <a:lnTo>
                      <a:pt x="216" y="14"/>
                    </a:lnTo>
                    <a:lnTo>
                      <a:pt x="210" y="11"/>
                    </a:lnTo>
                    <a:lnTo>
                      <a:pt x="211" y="5"/>
                    </a:lnTo>
                    <a:lnTo>
                      <a:pt x="210" y="0"/>
                    </a:lnTo>
                    <a:lnTo>
                      <a:pt x="202" y="1"/>
                    </a:lnTo>
                    <a:lnTo>
                      <a:pt x="202" y="5"/>
                    </a:lnTo>
                    <a:lnTo>
                      <a:pt x="195" y="11"/>
                    </a:lnTo>
                    <a:lnTo>
                      <a:pt x="191" y="13"/>
                    </a:lnTo>
                    <a:lnTo>
                      <a:pt x="183" y="17"/>
                    </a:lnTo>
                    <a:lnTo>
                      <a:pt x="170" y="21"/>
                    </a:lnTo>
                    <a:lnTo>
                      <a:pt x="164" y="24"/>
                    </a:lnTo>
                    <a:lnTo>
                      <a:pt x="157" y="24"/>
                    </a:lnTo>
                    <a:lnTo>
                      <a:pt x="146" y="17"/>
                    </a:lnTo>
                    <a:lnTo>
                      <a:pt x="137" y="16"/>
                    </a:lnTo>
                    <a:lnTo>
                      <a:pt x="138" y="22"/>
                    </a:lnTo>
                    <a:lnTo>
                      <a:pt x="145" y="27"/>
                    </a:lnTo>
                    <a:lnTo>
                      <a:pt x="143" y="37"/>
                    </a:lnTo>
                    <a:lnTo>
                      <a:pt x="146" y="50"/>
                    </a:lnTo>
                    <a:lnTo>
                      <a:pt x="157" y="50"/>
                    </a:lnTo>
                    <a:lnTo>
                      <a:pt x="157" y="53"/>
                    </a:lnTo>
                    <a:lnTo>
                      <a:pt x="148" y="58"/>
                    </a:lnTo>
                    <a:lnTo>
                      <a:pt x="143" y="66"/>
                    </a:lnTo>
                    <a:lnTo>
                      <a:pt x="127" y="74"/>
                    </a:lnTo>
                    <a:lnTo>
                      <a:pt x="122" y="77"/>
                    </a:lnTo>
                    <a:lnTo>
                      <a:pt x="111" y="79"/>
                    </a:lnTo>
                    <a:lnTo>
                      <a:pt x="103" y="69"/>
                    </a:lnTo>
                    <a:lnTo>
                      <a:pt x="100" y="71"/>
                    </a:lnTo>
                    <a:lnTo>
                      <a:pt x="99" y="63"/>
                    </a:lnTo>
                    <a:lnTo>
                      <a:pt x="95" y="56"/>
                    </a:lnTo>
                    <a:lnTo>
                      <a:pt x="87" y="59"/>
                    </a:lnTo>
                    <a:lnTo>
                      <a:pt x="83" y="58"/>
                    </a:lnTo>
                    <a:lnTo>
                      <a:pt x="81" y="63"/>
                    </a:lnTo>
                    <a:lnTo>
                      <a:pt x="59" y="61"/>
                    </a:lnTo>
                    <a:lnTo>
                      <a:pt x="59" y="72"/>
                    </a:lnTo>
                    <a:lnTo>
                      <a:pt x="60" y="74"/>
                    </a:lnTo>
                    <a:lnTo>
                      <a:pt x="65" y="74"/>
                    </a:lnTo>
                    <a:lnTo>
                      <a:pt x="68" y="82"/>
                    </a:lnTo>
                    <a:lnTo>
                      <a:pt x="62" y="80"/>
                    </a:lnTo>
                    <a:lnTo>
                      <a:pt x="54" y="83"/>
                    </a:lnTo>
                    <a:lnTo>
                      <a:pt x="54" y="95"/>
                    </a:lnTo>
                    <a:lnTo>
                      <a:pt x="60" y="103"/>
                    </a:lnTo>
                    <a:lnTo>
                      <a:pt x="65" y="114"/>
                    </a:lnTo>
                    <a:lnTo>
                      <a:pt x="62" y="128"/>
                    </a:lnTo>
                    <a:lnTo>
                      <a:pt x="59" y="146"/>
                    </a:lnTo>
                    <a:lnTo>
                      <a:pt x="57" y="165"/>
                    </a:lnTo>
                    <a:lnTo>
                      <a:pt x="56" y="167"/>
                    </a:lnTo>
                    <a:lnTo>
                      <a:pt x="49" y="167"/>
                    </a:lnTo>
                    <a:lnTo>
                      <a:pt x="32" y="173"/>
                    </a:lnTo>
                    <a:lnTo>
                      <a:pt x="19" y="182"/>
                    </a:lnTo>
                    <a:lnTo>
                      <a:pt x="11" y="196"/>
                    </a:lnTo>
                    <a:lnTo>
                      <a:pt x="11" y="207"/>
                    </a:lnTo>
                    <a:lnTo>
                      <a:pt x="5" y="210"/>
                    </a:lnTo>
                    <a:lnTo>
                      <a:pt x="0" y="225"/>
                    </a:lnTo>
                    <a:lnTo>
                      <a:pt x="5" y="238"/>
                    </a:lnTo>
                    <a:lnTo>
                      <a:pt x="14" y="249"/>
                    </a:lnTo>
                    <a:lnTo>
                      <a:pt x="14" y="257"/>
                    </a:lnTo>
                    <a:lnTo>
                      <a:pt x="24" y="259"/>
                    </a:lnTo>
                    <a:lnTo>
                      <a:pt x="27" y="265"/>
                    </a:lnTo>
                    <a:lnTo>
                      <a:pt x="35" y="267"/>
                    </a:lnTo>
                    <a:lnTo>
                      <a:pt x="43" y="264"/>
                    </a:lnTo>
                    <a:lnTo>
                      <a:pt x="52" y="255"/>
                    </a:lnTo>
                    <a:lnTo>
                      <a:pt x="54" y="283"/>
                    </a:lnTo>
                    <a:lnTo>
                      <a:pt x="57" y="286"/>
                    </a:lnTo>
                    <a:lnTo>
                      <a:pt x="67" y="283"/>
                    </a:lnTo>
                    <a:lnTo>
                      <a:pt x="86" y="286"/>
                    </a:lnTo>
                    <a:lnTo>
                      <a:pt x="99" y="280"/>
                    </a:lnTo>
                    <a:lnTo>
                      <a:pt x="111" y="264"/>
                    </a:lnTo>
                    <a:lnTo>
                      <a:pt x="129" y="262"/>
                    </a:lnTo>
                    <a:lnTo>
                      <a:pt x="132" y="265"/>
                    </a:lnTo>
                    <a:lnTo>
                      <a:pt x="133" y="270"/>
                    </a:lnTo>
                    <a:lnTo>
                      <a:pt x="133" y="281"/>
                    </a:lnTo>
                    <a:lnTo>
                      <a:pt x="132" y="289"/>
                    </a:lnTo>
                    <a:lnTo>
                      <a:pt x="137" y="301"/>
                    </a:lnTo>
                    <a:lnTo>
                      <a:pt x="146" y="310"/>
                    </a:lnTo>
                    <a:lnTo>
                      <a:pt x="165" y="312"/>
                    </a:lnTo>
                    <a:lnTo>
                      <a:pt x="170" y="318"/>
                    </a:lnTo>
                    <a:lnTo>
                      <a:pt x="183" y="323"/>
                    </a:lnTo>
                    <a:lnTo>
                      <a:pt x="189" y="328"/>
                    </a:lnTo>
                    <a:lnTo>
                      <a:pt x="199" y="328"/>
                    </a:lnTo>
                    <a:lnTo>
                      <a:pt x="205" y="331"/>
                    </a:lnTo>
                    <a:lnTo>
                      <a:pt x="208" y="336"/>
                    </a:lnTo>
                    <a:lnTo>
                      <a:pt x="213" y="350"/>
                    </a:lnTo>
                    <a:lnTo>
                      <a:pt x="213" y="358"/>
                    </a:lnTo>
                    <a:lnTo>
                      <a:pt x="211" y="360"/>
                    </a:lnTo>
                    <a:lnTo>
                      <a:pt x="218" y="378"/>
                    </a:lnTo>
                    <a:lnTo>
                      <a:pt x="245" y="379"/>
                    </a:lnTo>
                    <a:lnTo>
                      <a:pt x="245" y="389"/>
                    </a:lnTo>
                    <a:lnTo>
                      <a:pt x="246" y="394"/>
                    </a:lnTo>
                    <a:lnTo>
                      <a:pt x="251" y="397"/>
                    </a:lnTo>
                    <a:lnTo>
                      <a:pt x="257" y="410"/>
                    </a:lnTo>
                    <a:lnTo>
                      <a:pt x="259" y="428"/>
                    </a:lnTo>
                    <a:lnTo>
                      <a:pt x="256" y="437"/>
                    </a:lnTo>
                    <a:lnTo>
                      <a:pt x="257" y="444"/>
                    </a:lnTo>
                    <a:lnTo>
                      <a:pt x="254" y="445"/>
                    </a:lnTo>
                    <a:lnTo>
                      <a:pt x="254" y="447"/>
                    </a:lnTo>
                    <a:lnTo>
                      <a:pt x="257" y="452"/>
                    </a:lnTo>
                    <a:lnTo>
                      <a:pt x="259" y="477"/>
                    </a:lnTo>
                    <a:lnTo>
                      <a:pt x="261" y="479"/>
                    </a:lnTo>
                    <a:lnTo>
                      <a:pt x="273" y="484"/>
                    </a:lnTo>
                    <a:lnTo>
                      <a:pt x="283" y="481"/>
                    </a:lnTo>
                    <a:lnTo>
                      <a:pt x="292" y="484"/>
                    </a:lnTo>
                    <a:lnTo>
                      <a:pt x="294" y="489"/>
                    </a:lnTo>
                    <a:lnTo>
                      <a:pt x="297" y="506"/>
                    </a:lnTo>
                    <a:lnTo>
                      <a:pt x="300" y="511"/>
                    </a:lnTo>
                    <a:lnTo>
                      <a:pt x="303" y="513"/>
                    </a:lnTo>
                    <a:lnTo>
                      <a:pt x="315" y="511"/>
                    </a:lnTo>
                    <a:lnTo>
                      <a:pt x="315" y="513"/>
                    </a:lnTo>
                    <a:lnTo>
                      <a:pt x="318" y="522"/>
                    </a:lnTo>
                    <a:lnTo>
                      <a:pt x="318" y="542"/>
                    </a:lnTo>
                    <a:lnTo>
                      <a:pt x="324" y="540"/>
                    </a:lnTo>
                    <a:lnTo>
                      <a:pt x="326" y="543"/>
                    </a:lnTo>
                    <a:lnTo>
                      <a:pt x="330" y="555"/>
                    </a:lnTo>
                    <a:lnTo>
                      <a:pt x="330" y="567"/>
                    </a:lnTo>
                    <a:lnTo>
                      <a:pt x="326" y="574"/>
                    </a:lnTo>
                    <a:lnTo>
                      <a:pt x="318" y="576"/>
                    </a:lnTo>
                    <a:lnTo>
                      <a:pt x="303" y="593"/>
                    </a:lnTo>
                    <a:lnTo>
                      <a:pt x="292" y="611"/>
                    </a:lnTo>
                    <a:lnTo>
                      <a:pt x="281" y="624"/>
                    </a:lnTo>
                    <a:lnTo>
                      <a:pt x="286" y="624"/>
                    </a:lnTo>
                    <a:lnTo>
                      <a:pt x="289" y="621"/>
                    </a:lnTo>
                    <a:lnTo>
                      <a:pt x="292" y="622"/>
                    </a:lnTo>
                    <a:lnTo>
                      <a:pt x="303" y="630"/>
                    </a:lnTo>
                    <a:lnTo>
                      <a:pt x="307" y="637"/>
                    </a:lnTo>
                    <a:lnTo>
                      <a:pt x="310" y="637"/>
                    </a:lnTo>
                    <a:lnTo>
                      <a:pt x="313" y="633"/>
                    </a:lnTo>
                    <a:lnTo>
                      <a:pt x="321" y="641"/>
                    </a:lnTo>
                    <a:lnTo>
                      <a:pt x="329" y="645"/>
                    </a:lnTo>
                    <a:lnTo>
                      <a:pt x="334" y="651"/>
                    </a:lnTo>
                    <a:lnTo>
                      <a:pt x="342" y="654"/>
                    </a:lnTo>
                    <a:lnTo>
                      <a:pt x="346" y="662"/>
                    </a:lnTo>
                    <a:lnTo>
                      <a:pt x="354" y="667"/>
                    </a:lnTo>
                    <a:lnTo>
                      <a:pt x="351" y="675"/>
                    </a:lnTo>
                    <a:lnTo>
                      <a:pt x="351" y="683"/>
                    </a:lnTo>
                    <a:lnTo>
                      <a:pt x="353" y="68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5" name="Freeform 92"/>
              <p:cNvSpPr>
                <a:spLocks/>
              </p:cNvSpPr>
              <p:nvPr/>
            </p:nvSpPr>
            <p:spPr bwMode="auto">
              <a:xfrm>
                <a:off x="2793" y="721"/>
                <a:ext cx="144" cy="156"/>
              </a:xfrm>
              <a:custGeom>
                <a:avLst/>
                <a:gdLst>
                  <a:gd name="T0" fmla="*/ 17 w 144"/>
                  <a:gd name="T1" fmla="*/ 23 h 156"/>
                  <a:gd name="T2" fmla="*/ 36 w 144"/>
                  <a:gd name="T3" fmla="*/ 31 h 156"/>
                  <a:gd name="T4" fmla="*/ 38 w 144"/>
                  <a:gd name="T5" fmla="*/ 40 h 156"/>
                  <a:gd name="T6" fmla="*/ 44 w 144"/>
                  <a:gd name="T7" fmla="*/ 50 h 156"/>
                  <a:gd name="T8" fmla="*/ 42 w 144"/>
                  <a:gd name="T9" fmla="*/ 55 h 156"/>
                  <a:gd name="T10" fmla="*/ 54 w 144"/>
                  <a:gd name="T11" fmla="*/ 63 h 156"/>
                  <a:gd name="T12" fmla="*/ 63 w 144"/>
                  <a:gd name="T13" fmla="*/ 69 h 156"/>
                  <a:gd name="T14" fmla="*/ 65 w 144"/>
                  <a:gd name="T15" fmla="*/ 74 h 156"/>
                  <a:gd name="T16" fmla="*/ 65 w 144"/>
                  <a:gd name="T17" fmla="*/ 76 h 156"/>
                  <a:gd name="T18" fmla="*/ 58 w 144"/>
                  <a:gd name="T19" fmla="*/ 79 h 156"/>
                  <a:gd name="T20" fmla="*/ 46 w 144"/>
                  <a:gd name="T21" fmla="*/ 92 h 156"/>
                  <a:gd name="T22" fmla="*/ 33 w 144"/>
                  <a:gd name="T23" fmla="*/ 103 h 156"/>
                  <a:gd name="T24" fmla="*/ 27 w 144"/>
                  <a:gd name="T25" fmla="*/ 105 h 156"/>
                  <a:gd name="T26" fmla="*/ 28 w 144"/>
                  <a:gd name="T27" fmla="*/ 106 h 156"/>
                  <a:gd name="T28" fmla="*/ 20 w 144"/>
                  <a:gd name="T29" fmla="*/ 113 h 156"/>
                  <a:gd name="T30" fmla="*/ 23 w 144"/>
                  <a:gd name="T31" fmla="*/ 122 h 156"/>
                  <a:gd name="T32" fmla="*/ 28 w 144"/>
                  <a:gd name="T33" fmla="*/ 130 h 156"/>
                  <a:gd name="T34" fmla="*/ 27 w 144"/>
                  <a:gd name="T35" fmla="*/ 138 h 156"/>
                  <a:gd name="T36" fmla="*/ 30 w 144"/>
                  <a:gd name="T37" fmla="*/ 142 h 156"/>
                  <a:gd name="T38" fmla="*/ 42 w 144"/>
                  <a:gd name="T39" fmla="*/ 148 h 156"/>
                  <a:gd name="T40" fmla="*/ 44 w 144"/>
                  <a:gd name="T41" fmla="*/ 150 h 156"/>
                  <a:gd name="T42" fmla="*/ 49 w 144"/>
                  <a:gd name="T43" fmla="*/ 151 h 156"/>
                  <a:gd name="T44" fmla="*/ 50 w 144"/>
                  <a:gd name="T45" fmla="*/ 156 h 156"/>
                  <a:gd name="T46" fmla="*/ 55 w 144"/>
                  <a:gd name="T47" fmla="*/ 153 h 156"/>
                  <a:gd name="T48" fmla="*/ 68 w 144"/>
                  <a:gd name="T49" fmla="*/ 153 h 156"/>
                  <a:gd name="T50" fmla="*/ 79 w 144"/>
                  <a:gd name="T51" fmla="*/ 150 h 156"/>
                  <a:gd name="T52" fmla="*/ 82 w 144"/>
                  <a:gd name="T53" fmla="*/ 150 h 156"/>
                  <a:gd name="T54" fmla="*/ 85 w 144"/>
                  <a:gd name="T55" fmla="*/ 146 h 156"/>
                  <a:gd name="T56" fmla="*/ 130 w 144"/>
                  <a:gd name="T57" fmla="*/ 129 h 156"/>
                  <a:gd name="T58" fmla="*/ 144 w 144"/>
                  <a:gd name="T59" fmla="*/ 106 h 156"/>
                  <a:gd name="T60" fmla="*/ 130 w 144"/>
                  <a:gd name="T61" fmla="*/ 87 h 156"/>
                  <a:gd name="T62" fmla="*/ 120 w 144"/>
                  <a:gd name="T63" fmla="*/ 79 h 156"/>
                  <a:gd name="T64" fmla="*/ 116 w 144"/>
                  <a:gd name="T65" fmla="*/ 71 h 156"/>
                  <a:gd name="T66" fmla="*/ 103 w 144"/>
                  <a:gd name="T67" fmla="*/ 47 h 156"/>
                  <a:gd name="T68" fmla="*/ 109 w 144"/>
                  <a:gd name="T69" fmla="*/ 34 h 156"/>
                  <a:gd name="T70" fmla="*/ 93 w 144"/>
                  <a:gd name="T71" fmla="*/ 27 h 156"/>
                  <a:gd name="T72" fmla="*/ 93 w 144"/>
                  <a:gd name="T73" fmla="*/ 14 h 156"/>
                  <a:gd name="T74" fmla="*/ 95 w 144"/>
                  <a:gd name="T75" fmla="*/ 8 h 156"/>
                  <a:gd name="T76" fmla="*/ 79 w 144"/>
                  <a:gd name="T77" fmla="*/ 0 h 156"/>
                  <a:gd name="T78" fmla="*/ 58 w 144"/>
                  <a:gd name="T79" fmla="*/ 3 h 156"/>
                  <a:gd name="T80" fmla="*/ 57 w 144"/>
                  <a:gd name="T81" fmla="*/ 14 h 156"/>
                  <a:gd name="T82" fmla="*/ 38 w 144"/>
                  <a:gd name="T83" fmla="*/ 16 h 156"/>
                  <a:gd name="T84" fmla="*/ 22 w 144"/>
                  <a:gd name="T85" fmla="*/ 19 h 156"/>
                  <a:gd name="T86" fmla="*/ 6 w 144"/>
                  <a:gd name="T87" fmla="*/ 10 h 156"/>
                  <a:gd name="T88" fmla="*/ 4 w 144"/>
                  <a:gd name="T89" fmla="*/ 1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4" h="156">
                    <a:moveTo>
                      <a:pt x="0" y="14"/>
                    </a:moveTo>
                    <a:lnTo>
                      <a:pt x="17" y="23"/>
                    </a:lnTo>
                    <a:lnTo>
                      <a:pt x="28" y="24"/>
                    </a:lnTo>
                    <a:lnTo>
                      <a:pt x="36" y="31"/>
                    </a:lnTo>
                    <a:lnTo>
                      <a:pt x="36" y="37"/>
                    </a:lnTo>
                    <a:lnTo>
                      <a:pt x="38" y="40"/>
                    </a:lnTo>
                    <a:lnTo>
                      <a:pt x="38" y="42"/>
                    </a:lnTo>
                    <a:lnTo>
                      <a:pt x="44" y="50"/>
                    </a:lnTo>
                    <a:lnTo>
                      <a:pt x="44" y="51"/>
                    </a:lnTo>
                    <a:lnTo>
                      <a:pt x="42" y="55"/>
                    </a:lnTo>
                    <a:lnTo>
                      <a:pt x="47" y="61"/>
                    </a:lnTo>
                    <a:lnTo>
                      <a:pt x="54" y="63"/>
                    </a:lnTo>
                    <a:lnTo>
                      <a:pt x="54" y="63"/>
                    </a:lnTo>
                    <a:lnTo>
                      <a:pt x="63" y="69"/>
                    </a:lnTo>
                    <a:lnTo>
                      <a:pt x="65" y="71"/>
                    </a:lnTo>
                    <a:lnTo>
                      <a:pt x="65" y="74"/>
                    </a:lnTo>
                    <a:lnTo>
                      <a:pt x="68" y="76"/>
                    </a:lnTo>
                    <a:lnTo>
                      <a:pt x="65" y="76"/>
                    </a:lnTo>
                    <a:lnTo>
                      <a:pt x="66" y="79"/>
                    </a:lnTo>
                    <a:lnTo>
                      <a:pt x="58" y="79"/>
                    </a:lnTo>
                    <a:lnTo>
                      <a:pt x="57" y="82"/>
                    </a:lnTo>
                    <a:lnTo>
                      <a:pt x="46" y="92"/>
                    </a:lnTo>
                    <a:lnTo>
                      <a:pt x="39" y="100"/>
                    </a:lnTo>
                    <a:lnTo>
                      <a:pt x="33" y="103"/>
                    </a:lnTo>
                    <a:lnTo>
                      <a:pt x="28" y="103"/>
                    </a:lnTo>
                    <a:lnTo>
                      <a:pt x="27" y="105"/>
                    </a:lnTo>
                    <a:lnTo>
                      <a:pt x="28" y="106"/>
                    </a:lnTo>
                    <a:lnTo>
                      <a:pt x="28" y="106"/>
                    </a:lnTo>
                    <a:lnTo>
                      <a:pt x="23" y="106"/>
                    </a:lnTo>
                    <a:lnTo>
                      <a:pt x="20" y="113"/>
                    </a:lnTo>
                    <a:lnTo>
                      <a:pt x="23" y="119"/>
                    </a:lnTo>
                    <a:lnTo>
                      <a:pt x="23" y="122"/>
                    </a:lnTo>
                    <a:lnTo>
                      <a:pt x="31" y="130"/>
                    </a:lnTo>
                    <a:lnTo>
                      <a:pt x="28" y="130"/>
                    </a:lnTo>
                    <a:lnTo>
                      <a:pt x="28" y="135"/>
                    </a:lnTo>
                    <a:lnTo>
                      <a:pt x="27" y="138"/>
                    </a:lnTo>
                    <a:lnTo>
                      <a:pt x="28" y="142"/>
                    </a:lnTo>
                    <a:lnTo>
                      <a:pt x="30" y="142"/>
                    </a:lnTo>
                    <a:lnTo>
                      <a:pt x="30" y="143"/>
                    </a:lnTo>
                    <a:lnTo>
                      <a:pt x="42" y="148"/>
                    </a:lnTo>
                    <a:lnTo>
                      <a:pt x="42" y="150"/>
                    </a:lnTo>
                    <a:lnTo>
                      <a:pt x="44" y="150"/>
                    </a:lnTo>
                    <a:lnTo>
                      <a:pt x="47" y="148"/>
                    </a:lnTo>
                    <a:lnTo>
                      <a:pt x="49" y="151"/>
                    </a:lnTo>
                    <a:lnTo>
                      <a:pt x="52" y="154"/>
                    </a:lnTo>
                    <a:lnTo>
                      <a:pt x="50" y="156"/>
                    </a:lnTo>
                    <a:lnTo>
                      <a:pt x="54" y="156"/>
                    </a:lnTo>
                    <a:lnTo>
                      <a:pt x="55" y="153"/>
                    </a:lnTo>
                    <a:lnTo>
                      <a:pt x="57" y="154"/>
                    </a:lnTo>
                    <a:lnTo>
                      <a:pt x="68" y="153"/>
                    </a:lnTo>
                    <a:lnTo>
                      <a:pt x="71" y="151"/>
                    </a:lnTo>
                    <a:lnTo>
                      <a:pt x="79" y="150"/>
                    </a:lnTo>
                    <a:lnTo>
                      <a:pt x="81" y="148"/>
                    </a:lnTo>
                    <a:lnTo>
                      <a:pt x="82" y="150"/>
                    </a:lnTo>
                    <a:lnTo>
                      <a:pt x="85" y="148"/>
                    </a:lnTo>
                    <a:lnTo>
                      <a:pt x="85" y="146"/>
                    </a:lnTo>
                    <a:lnTo>
                      <a:pt x="106" y="145"/>
                    </a:lnTo>
                    <a:lnTo>
                      <a:pt x="130" y="129"/>
                    </a:lnTo>
                    <a:lnTo>
                      <a:pt x="144" y="111"/>
                    </a:lnTo>
                    <a:lnTo>
                      <a:pt x="144" y="106"/>
                    </a:lnTo>
                    <a:lnTo>
                      <a:pt x="127" y="95"/>
                    </a:lnTo>
                    <a:lnTo>
                      <a:pt x="130" y="87"/>
                    </a:lnTo>
                    <a:lnTo>
                      <a:pt x="123" y="84"/>
                    </a:lnTo>
                    <a:lnTo>
                      <a:pt x="120" y="79"/>
                    </a:lnTo>
                    <a:lnTo>
                      <a:pt x="117" y="77"/>
                    </a:lnTo>
                    <a:lnTo>
                      <a:pt x="116" y="71"/>
                    </a:lnTo>
                    <a:lnTo>
                      <a:pt x="119" y="63"/>
                    </a:lnTo>
                    <a:lnTo>
                      <a:pt x="103" y="47"/>
                    </a:lnTo>
                    <a:lnTo>
                      <a:pt x="109" y="35"/>
                    </a:lnTo>
                    <a:lnTo>
                      <a:pt x="109" y="34"/>
                    </a:lnTo>
                    <a:lnTo>
                      <a:pt x="101" y="29"/>
                    </a:lnTo>
                    <a:lnTo>
                      <a:pt x="93" y="27"/>
                    </a:lnTo>
                    <a:lnTo>
                      <a:pt x="89" y="21"/>
                    </a:lnTo>
                    <a:lnTo>
                      <a:pt x="93" y="14"/>
                    </a:lnTo>
                    <a:lnTo>
                      <a:pt x="92" y="13"/>
                    </a:lnTo>
                    <a:lnTo>
                      <a:pt x="95" y="8"/>
                    </a:lnTo>
                    <a:lnTo>
                      <a:pt x="93" y="5"/>
                    </a:lnTo>
                    <a:lnTo>
                      <a:pt x="79" y="0"/>
                    </a:lnTo>
                    <a:lnTo>
                      <a:pt x="68" y="2"/>
                    </a:lnTo>
                    <a:lnTo>
                      <a:pt x="58" y="3"/>
                    </a:lnTo>
                    <a:lnTo>
                      <a:pt x="55" y="6"/>
                    </a:lnTo>
                    <a:lnTo>
                      <a:pt x="57" y="14"/>
                    </a:lnTo>
                    <a:lnTo>
                      <a:pt x="46" y="19"/>
                    </a:lnTo>
                    <a:lnTo>
                      <a:pt x="38" y="16"/>
                    </a:lnTo>
                    <a:lnTo>
                      <a:pt x="31" y="19"/>
                    </a:lnTo>
                    <a:lnTo>
                      <a:pt x="22" y="19"/>
                    </a:lnTo>
                    <a:lnTo>
                      <a:pt x="12" y="11"/>
                    </a:lnTo>
                    <a:lnTo>
                      <a:pt x="6" y="10"/>
                    </a:lnTo>
                    <a:lnTo>
                      <a:pt x="4" y="11"/>
                    </a:lnTo>
                    <a:lnTo>
                      <a:pt x="4"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6" name="Freeform 93"/>
              <p:cNvSpPr>
                <a:spLocks/>
              </p:cNvSpPr>
              <p:nvPr/>
            </p:nvSpPr>
            <p:spPr bwMode="auto">
              <a:xfrm>
                <a:off x="2624" y="705"/>
                <a:ext cx="280" cy="203"/>
              </a:xfrm>
              <a:custGeom>
                <a:avLst/>
                <a:gdLst>
                  <a:gd name="T0" fmla="*/ 2 w 280"/>
                  <a:gd name="T1" fmla="*/ 161 h 203"/>
                  <a:gd name="T2" fmla="*/ 2 w 280"/>
                  <a:gd name="T3" fmla="*/ 154 h 203"/>
                  <a:gd name="T4" fmla="*/ 24 w 280"/>
                  <a:gd name="T5" fmla="*/ 153 h 203"/>
                  <a:gd name="T6" fmla="*/ 26 w 280"/>
                  <a:gd name="T7" fmla="*/ 149 h 203"/>
                  <a:gd name="T8" fmla="*/ 0 w 280"/>
                  <a:gd name="T9" fmla="*/ 148 h 203"/>
                  <a:gd name="T10" fmla="*/ 13 w 280"/>
                  <a:gd name="T11" fmla="*/ 140 h 203"/>
                  <a:gd name="T12" fmla="*/ 11 w 280"/>
                  <a:gd name="T13" fmla="*/ 137 h 203"/>
                  <a:gd name="T14" fmla="*/ 16 w 280"/>
                  <a:gd name="T15" fmla="*/ 130 h 203"/>
                  <a:gd name="T16" fmla="*/ 24 w 280"/>
                  <a:gd name="T17" fmla="*/ 125 h 203"/>
                  <a:gd name="T18" fmla="*/ 34 w 280"/>
                  <a:gd name="T19" fmla="*/ 121 h 203"/>
                  <a:gd name="T20" fmla="*/ 48 w 280"/>
                  <a:gd name="T21" fmla="*/ 117 h 203"/>
                  <a:gd name="T22" fmla="*/ 59 w 280"/>
                  <a:gd name="T23" fmla="*/ 116 h 203"/>
                  <a:gd name="T24" fmla="*/ 59 w 280"/>
                  <a:gd name="T25" fmla="*/ 114 h 203"/>
                  <a:gd name="T26" fmla="*/ 57 w 280"/>
                  <a:gd name="T27" fmla="*/ 104 h 203"/>
                  <a:gd name="T28" fmla="*/ 76 w 280"/>
                  <a:gd name="T29" fmla="*/ 90 h 203"/>
                  <a:gd name="T30" fmla="*/ 86 w 280"/>
                  <a:gd name="T31" fmla="*/ 85 h 203"/>
                  <a:gd name="T32" fmla="*/ 83 w 280"/>
                  <a:gd name="T33" fmla="*/ 77 h 203"/>
                  <a:gd name="T34" fmla="*/ 94 w 280"/>
                  <a:gd name="T35" fmla="*/ 67 h 203"/>
                  <a:gd name="T36" fmla="*/ 100 w 280"/>
                  <a:gd name="T37" fmla="*/ 61 h 203"/>
                  <a:gd name="T38" fmla="*/ 118 w 280"/>
                  <a:gd name="T39" fmla="*/ 51 h 203"/>
                  <a:gd name="T40" fmla="*/ 116 w 280"/>
                  <a:gd name="T41" fmla="*/ 47 h 203"/>
                  <a:gd name="T42" fmla="*/ 123 w 280"/>
                  <a:gd name="T43" fmla="*/ 43 h 203"/>
                  <a:gd name="T44" fmla="*/ 134 w 280"/>
                  <a:gd name="T45" fmla="*/ 39 h 203"/>
                  <a:gd name="T46" fmla="*/ 137 w 280"/>
                  <a:gd name="T47" fmla="*/ 35 h 203"/>
                  <a:gd name="T48" fmla="*/ 140 w 280"/>
                  <a:gd name="T49" fmla="*/ 24 h 203"/>
                  <a:gd name="T50" fmla="*/ 146 w 280"/>
                  <a:gd name="T51" fmla="*/ 22 h 203"/>
                  <a:gd name="T52" fmla="*/ 156 w 280"/>
                  <a:gd name="T53" fmla="*/ 19 h 203"/>
                  <a:gd name="T54" fmla="*/ 167 w 280"/>
                  <a:gd name="T55" fmla="*/ 22 h 203"/>
                  <a:gd name="T56" fmla="*/ 175 w 280"/>
                  <a:gd name="T57" fmla="*/ 18 h 203"/>
                  <a:gd name="T58" fmla="*/ 178 w 280"/>
                  <a:gd name="T59" fmla="*/ 14 h 203"/>
                  <a:gd name="T60" fmla="*/ 191 w 280"/>
                  <a:gd name="T61" fmla="*/ 14 h 203"/>
                  <a:gd name="T62" fmla="*/ 208 w 280"/>
                  <a:gd name="T63" fmla="*/ 6 h 203"/>
                  <a:gd name="T64" fmla="*/ 221 w 280"/>
                  <a:gd name="T65" fmla="*/ 5 h 203"/>
                  <a:gd name="T66" fmla="*/ 229 w 280"/>
                  <a:gd name="T67" fmla="*/ 3 h 203"/>
                  <a:gd name="T68" fmla="*/ 235 w 280"/>
                  <a:gd name="T69" fmla="*/ 8 h 203"/>
                  <a:gd name="T70" fmla="*/ 245 w 280"/>
                  <a:gd name="T71" fmla="*/ 6 h 203"/>
                  <a:gd name="T72" fmla="*/ 258 w 280"/>
                  <a:gd name="T73" fmla="*/ 3 h 203"/>
                  <a:gd name="T74" fmla="*/ 280 w 280"/>
                  <a:gd name="T75" fmla="*/ 11 h 203"/>
                  <a:gd name="T76" fmla="*/ 280 w 280"/>
                  <a:gd name="T77" fmla="*/ 19 h 203"/>
                  <a:gd name="T78" fmla="*/ 261 w 280"/>
                  <a:gd name="T79" fmla="*/ 29 h 203"/>
                  <a:gd name="T80" fmla="*/ 224 w 280"/>
                  <a:gd name="T81" fmla="*/ 22 h 203"/>
                  <a:gd name="T82" fmla="*/ 181 w 280"/>
                  <a:gd name="T83" fmla="*/ 27 h 203"/>
                  <a:gd name="T84" fmla="*/ 164 w 280"/>
                  <a:gd name="T85" fmla="*/ 32 h 203"/>
                  <a:gd name="T86" fmla="*/ 143 w 280"/>
                  <a:gd name="T87" fmla="*/ 43 h 203"/>
                  <a:gd name="T88" fmla="*/ 126 w 280"/>
                  <a:gd name="T89" fmla="*/ 58 h 203"/>
                  <a:gd name="T90" fmla="*/ 107 w 280"/>
                  <a:gd name="T91" fmla="*/ 88 h 203"/>
                  <a:gd name="T92" fmla="*/ 83 w 280"/>
                  <a:gd name="T93" fmla="*/ 113 h 203"/>
                  <a:gd name="T94" fmla="*/ 92 w 280"/>
                  <a:gd name="T95" fmla="*/ 146 h 203"/>
                  <a:gd name="T96" fmla="*/ 89 w 280"/>
                  <a:gd name="T97" fmla="*/ 166 h 203"/>
                  <a:gd name="T98" fmla="*/ 81 w 280"/>
                  <a:gd name="T99" fmla="*/ 188 h 203"/>
                  <a:gd name="T100" fmla="*/ 70 w 280"/>
                  <a:gd name="T101" fmla="*/ 183 h 203"/>
                  <a:gd name="T102" fmla="*/ 65 w 280"/>
                  <a:gd name="T103" fmla="*/ 178 h 203"/>
                  <a:gd name="T104" fmla="*/ 57 w 280"/>
                  <a:gd name="T105" fmla="*/ 186 h 203"/>
                  <a:gd name="T106" fmla="*/ 27 w 280"/>
                  <a:gd name="T107" fmla="*/ 203 h 203"/>
                  <a:gd name="T108" fmla="*/ 21 w 280"/>
                  <a:gd name="T109" fmla="*/ 199 h 203"/>
                  <a:gd name="T110" fmla="*/ 15 w 280"/>
                  <a:gd name="T111" fmla="*/ 183 h 203"/>
                  <a:gd name="T112" fmla="*/ 7 w 280"/>
                  <a:gd name="T113" fmla="*/ 177 h 203"/>
                  <a:gd name="T114" fmla="*/ 18 w 280"/>
                  <a:gd name="T115" fmla="*/ 164 h 203"/>
                  <a:gd name="T116" fmla="*/ 8 w 280"/>
                  <a:gd name="T117" fmla="*/ 169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80" h="203">
                    <a:moveTo>
                      <a:pt x="8" y="169"/>
                    </a:moveTo>
                    <a:lnTo>
                      <a:pt x="7" y="166"/>
                    </a:lnTo>
                    <a:lnTo>
                      <a:pt x="3" y="167"/>
                    </a:lnTo>
                    <a:lnTo>
                      <a:pt x="2" y="166"/>
                    </a:lnTo>
                    <a:lnTo>
                      <a:pt x="8" y="159"/>
                    </a:lnTo>
                    <a:lnTo>
                      <a:pt x="2" y="161"/>
                    </a:lnTo>
                    <a:lnTo>
                      <a:pt x="0" y="158"/>
                    </a:lnTo>
                    <a:lnTo>
                      <a:pt x="3" y="159"/>
                    </a:lnTo>
                    <a:lnTo>
                      <a:pt x="3" y="158"/>
                    </a:lnTo>
                    <a:lnTo>
                      <a:pt x="0" y="158"/>
                    </a:lnTo>
                    <a:lnTo>
                      <a:pt x="0" y="156"/>
                    </a:lnTo>
                    <a:lnTo>
                      <a:pt x="2" y="154"/>
                    </a:lnTo>
                    <a:lnTo>
                      <a:pt x="19" y="153"/>
                    </a:lnTo>
                    <a:lnTo>
                      <a:pt x="22" y="154"/>
                    </a:lnTo>
                    <a:lnTo>
                      <a:pt x="22" y="156"/>
                    </a:lnTo>
                    <a:lnTo>
                      <a:pt x="26" y="156"/>
                    </a:lnTo>
                    <a:lnTo>
                      <a:pt x="24" y="154"/>
                    </a:lnTo>
                    <a:lnTo>
                      <a:pt x="24" y="153"/>
                    </a:lnTo>
                    <a:lnTo>
                      <a:pt x="30" y="151"/>
                    </a:lnTo>
                    <a:lnTo>
                      <a:pt x="32" y="151"/>
                    </a:lnTo>
                    <a:lnTo>
                      <a:pt x="27" y="151"/>
                    </a:lnTo>
                    <a:lnTo>
                      <a:pt x="29" y="146"/>
                    </a:lnTo>
                    <a:lnTo>
                      <a:pt x="27" y="146"/>
                    </a:lnTo>
                    <a:lnTo>
                      <a:pt x="26" y="149"/>
                    </a:lnTo>
                    <a:lnTo>
                      <a:pt x="24" y="151"/>
                    </a:lnTo>
                    <a:lnTo>
                      <a:pt x="18" y="151"/>
                    </a:lnTo>
                    <a:lnTo>
                      <a:pt x="18" y="148"/>
                    </a:lnTo>
                    <a:lnTo>
                      <a:pt x="15" y="153"/>
                    </a:lnTo>
                    <a:lnTo>
                      <a:pt x="0" y="153"/>
                    </a:lnTo>
                    <a:lnTo>
                      <a:pt x="0" y="148"/>
                    </a:lnTo>
                    <a:lnTo>
                      <a:pt x="2" y="146"/>
                    </a:lnTo>
                    <a:lnTo>
                      <a:pt x="3" y="145"/>
                    </a:lnTo>
                    <a:lnTo>
                      <a:pt x="0" y="143"/>
                    </a:lnTo>
                    <a:lnTo>
                      <a:pt x="3" y="141"/>
                    </a:lnTo>
                    <a:lnTo>
                      <a:pt x="11" y="140"/>
                    </a:lnTo>
                    <a:lnTo>
                      <a:pt x="13" y="140"/>
                    </a:lnTo>
                    <a:lnTo>
                      <a:pt x="2" y="140"/>
                    </a:lnTo>
                    <a:lnTo>
                      <a:pt x="0" y="137"/>
                    </a:lnTo>
                    <a:lnTo>
                      <a:pt x="5" y="138"/>
                    </a:lnTo>
                    <a:lnTo>
                      <a:pt x="5" y="137"/>
                    </a:lnTo>
                    <a:lnTo>
                      <a:pt x="10" y="137"/>
                    </a:lnTo>
                    <a:lnTo>
                      <a:pt x="11" y="137"/>
                    </a:lnTo>
                    <a:lnTo>
                      <a:pt x="15" y="133"/>
                    </a:lnTo>
                    <a:lnTo>
                      <a:pt x="18" y="135"/>
                    </a:lnTo>
                    <a:lnTo>
                      <a:pt x="16" y="133"/>
                    </a:lnTo>
                    <a:lnTo>
                      <a:pt x="18" y="132"/>
                    </a:lnTo>
                    <a:lnTo>
                      <a:pt x="15" y="132"/>
                    </a:lnTo>
                    <a:lnTo>
                      <a:pt x="16" y="130"/>
                    </a:lnTo>
                    <a:lnTo>
                      <a:pt x="15" y="130"/>
                    </a:lnTo>
                    <a:lnTo>
                      <a:pt x="29" y="130"/>
                    </a:lnTo>
                    <a:lnTo>
                      <a:pt x="27" y="129"/>
                    </a:lnTo>
                    <a:lnTo>
                      <a:pt x="29" y="129"/>
                    </a:lnTo>
                    <a:lnTo>
                      <a:pt x="22" y="127"/>
                    </a:lnTo>
                    <a:lnTo>
                      <a:pt x="24" y="125"/>
                    </a:lnTo>
                    <a:lnTo>
                      <a:pt x="21" y="125"/>
                    </a:lnTo>
                    <a:lnTo>
                      <a:pt x="24" y="124"/>
                    </a:lnTo>
                    <a:lnTo>
                      <a:pt x="27" y="124"/>
                    </a:lnTo>
                    <a:lnTo>
                      <a:pt x="29" y="122"/>
                    </a:lnTo>
                    <a:lnTo>
                      <a:pt x="29" y="121"/>
                    </a:lnTo>
                    <a:lnTo>
                      <a:pt x="34" y="121"/>
                    </a:lnTo>
                    <a:lnTo>
                      <a:pt x="35" y="119"/>
                    </a:lnTo>
                    <a:lnTo>
                      <a:pt x="38" y="119"/>
                    </a:lnTo>
                    <a:lnTo>
                      <a:pt x="38" y="117"/>
                    </a:lnTo>
                    <a:lnTo>
                      <a:pt x="42" y="116"/>
                    </a:lnTo>
                    <a:lnTo>
                      <a:pt x="46" y="114"/>
                    </a:lnTo>
                    <a:lnTo>
                      <a:pt x="48" y="117"/>
                    </a:lnTo>
                    <a:lnTo>
                      <a:pt x="51" y="116"/>
                    </a:lnTo>
                    <a:lnTo>
                      <a:pt x="49" y="114"/>
                    </a:lnTo>
                    <a:lnTo>
                      <a:pt x="54" y="113"/>
                    </a:lnTo>
                    <a:lnTo>
                      <a:pt x="57" y="116"/>
                    </a:lnTo>
                    <a:lnTo>
                      <a:pt x="59" y="117"/>
                    </a:lnTo>
                    <a:lnTo>
                      <a:pt x="59" y="116"/>
                    </a:lnTo>
                    <a:lnTo>
                      <a:pt x="65" y="114"/>
                    </a:lnTo>
                    <a:lnTo>
                      <a:pt x="64" y="113"/>
                    </a:lnTo>
                    <a:lnTo>
                      <a:pt x="73" y="109"/>
                    </a:lnTo>
                    <a:lnTo>
                      <a:pt x="73" y="109"/>
                    </a:lnTo>
                    <a:lnTo>
                      <a:pt x="72" y="109"/>
                    </a:lnTo>
                    <a:lnTo>
                      <a:pt x="59" y="114"/>
                    </a:lnTo>
                    <a:lnTo>
                      <a:pt x="56" y="113"/>
                    </a:lnTo>
                    <a:lnTo>
                      <a:pt x="57" y="111"/>
                    </a:lnTo>
                    <a:lnTo>
                      <a:pt x="54" y="111"/>
                    </a:lnTo>
                    <a:lnTo>
                      <a:pt x="53" y="109"/>
                    </a:lnTo>
                    <a:lnTo>
                      <a:pt x="57" y="108"/>
                    </a:lnTo>
                    <a:lnTo>
                      <a:pt x="57" y="104"/>
                    </a:lnTo>
                    <a:lnTo>
                      <a:pt x="67" y="98"/>
                    </a:lnTo>
                    <a:lnTo>
                      <a:pt x="72" y="98"/>
                    </a:lnTo>
                    <a:lnTo>
                      <a:pt x="73" y="95"/>
                    </a:lnTo>
                    <a:lnTo>
                      <a:pt x="72" y="95"/>
                    </a:lnTo>
                    <a:lnTo>
                      <a:pt x="72" y="93"/>
                    </a:lnTo>
                    <a:lnTo>
                      <a:pt x="76" y="90"/>
                    </a:lnTo>
                    <a:lnTo>
                      <a:pt x="83" y="88"/>
                    </a:lnTo>
                    <a:lnTo>
                      <a:pt x="83" y="85"/>
                    </a:lnTo>
                    <a:lnTo>
                      <a:pt x="80" y="87"/>
                    </a:lnTo>
                    <a:lnTo>
                      <a:pt x="81" y="85"/>
                    </a:lnTo>
                    <a:lnTo>
                      <a:pt x="81" y="84"/>
                    </a:lnTo>
                    <a:lnTo>
                      <a:pt x="86" y="85"/>
                    </a:lnTo>
                    <a:lnTo>
                      <a:pt x="83" y="82"/>
                    </a:lnTo>
                    <a:lnTo>
                      <a:pt x="86" y="80"/>
                    </a:lnTo>
                    <a:lnTo>
                      <a:pt x="86" y="77"/>
                    </a:lnTo>
                    <a:lnTo>
                      <a:pt x="91" y="79"/>
                    </a:lnTo>
                    <a:lnTo>
                      <a:pt x="89" y="76"/>
                    </a:lnTo>
                    <a:lnTo>
                      <a:pt x="83" y="77"/>
                    </a:lnTo>
                    <a:lnTo>
                      <a:pt x="89" y="72"/>
                    </a:lnTo>
                    <a:lnTo>
                      <a:pt x="92" y="72"/>
                    </a:lnTo>
                    <a:lnTo>
                      <a:pt x="94" y="71"/>
                    </a:lnTo>
                    <a:lnTo>
                      <a:pt x="91" y="71"/>
                    </a:lnTo>
                    <a:lnTo>
                      <a:pt x="89" y="69"/>
                    </a:lnTo>
                    <a:lnTo>
                      <a:pt x="94" y="67"/>
                    </a:lnTo>
                    <a:lnTo>
                      <a:pt x="91" y="67"/>
                    </a:lnTo>
                    <a:lnTo>
                      <a:pt x="91" y="66"/>
                    </a:lnTo>
                    <a:lnTo>
                      <a:pt x="97" y="64"/>
                    </a:lnTo>
                    <a:lnTo>
                      <a:pt x="96" y="63"/>
                    </a:lnTo>
                    <a:lnTo>
                      <a:pt x="97" y="61"/>
                    </a:lnTo>
                    <a:lnTo>
                      <a:pt x="100" y="61"/>
                    </a:lnTo>
                    <a:lnTo>
                      <a:pt x="103" y="58"/>
                    </a:lnTo>
                    <a:lnTo>
                      <a:pt x="102" y="56"/>
                    </a:lnTo>
                    <a:lnTo>
                      <a:pt x="105" y="53"/>
                    </a:lnTo>
                    <a:lnTo>
                      <a:pt x="108" y="53"/>
                    </a:lnTo>
                    <a:lnTo>
                      <a:pt x="113" y="55"/>
                    </a:lnTo>
                    <a:lnTo>
                      <a:pt x="118" y="51"/>
                    </a:lnTo>
                    <a:lnTo>
                      <a:pt x="111" y="51"/>
                    </a:lnTo>
                    <a:lnTo>
                      <a:pt x="115" y="50"/>
                    </a:lnTo>
                    <a:lnTo>
                      <a:pt x="115" y="50"/>
                    </a:lnTo>
                    <a:lnTo>
                      <a:pt x="116" y="50"/>
                    </a:lnTo>
                    <a:lnTo>
                      <a:pt x="113" y="48"/>
                    </a:lnTo>
                    <a:lnTo>
                      <a:pt x="116" y="47"/>
                    </a:lnTo>
                    <a:lnTo>
                      <a:pt x="115" y="45"/>
                    </a:lnTo>
                    <a:lnTo>
                      <a:pt x="118" y="43"/>
                    </a:lnTo>
                    <a:lnTo>
                      <a:pt x="119" y="43"/>
                    </a:lnTo>
                    <a:lnTo>
                      <a:pt x="121" y="47"/>
                    </a:lnTo>
                    <a:lnTo>
                      <a:pt x="124" y="47"/>
                    </a:lnTo>
                    <a:lnTo>
                      <a:pt x="123" y="43"/>
                    </a:lnTo>
                    <a:lnTo>
                      <a:pt x="124" y="43"/>
                    </a:lnTo>
                    <a:lnTo>
                      <a:pt x="121" y="42"/>
                    </a:lnTo>
                    <a:lnTo>
                      <a:pt x="123" y="40"/>
                    </a:lnTo>
                    <a:lnTo>
                      <a:pt x="124" y="40"/>
                    </a:lnTo>
                    <a:lnTo>
                      <a:pt x="134" y="42"/>
                    </a:lnTo>
                    <a:lnTo>
                      <a:pt x="134" y="39"/>
                    </a:lnTo>
                    <a:lnTo>
                      <a:pt x="124" y="39"/>
                    </a:lnTo>
                    <a:lnTo>
                      <a:pt x="126" y="37"/>
                    </a:lnTo>
                    <a:lnTo>
                      <a:pt x="134" y="35"/>
                    </a:lnTo>
                    <a:lnTo>
                      <a:pt x="135" y="35"/>
                    </a:lnTo>
                    <a:lnTo>
                      <a:pt x="134" y="34"/>
                    </a:lnTo>
                    <a:lnTo>
                      <a:pt x="137" y="35"/>
                    </a:lnTo>
                    <a:lnTo>
                      <a:pt x="135" y="34"/>
                    </a:lnTo>
                    <a:lnTo>
                      <a:pt x="135" y="32"/>
                    </a:lnTo>
                    <a:lnTo>
                      <a:pt x="135" y="30"/>
                    </a:lnTo>
                    <a:lnTo>
                      <a:pt x="140" y="29"/>
                    </a:lnTo>
                    <a:lnTo>
                      <a:pt x="140" y="27"/>
                    </a:lnTo>
                    <a:lnTo>
                      <a:pt x="140" y="24"/>
                    </a:lnTo>
                    <a:lnTo>
                      <a:pt x="142" y="24"/>
                    </a:lnTo>
                    <a:lnTo>
                      <a:pt x="142" y="26"/>
                    </a:lnTo>
                    <a:lnTo>
                      <a:pt x="146" y="27"/>
                    </a:lnTo>
                    <a:lnTo>
                      <a:pt x="148" y="26"/>
                    </a:lnTo>
                    <a:lnTo>
                      <a:pt x="143" y="24"/>
                    </a:lnTo>
                    <a:lnTo>
                      <a:pt x="146" y="22"/>
                    </a:lnTo>
                    <a:lnTo>
                      <a:pt x="156" y="27"/>
                    </a:lnTo>
                    <a:lnTo>
                      <a:pt x="154" y="26"/>
                    </a:lnTo>
                    <a:lnTo>
                      <a:pt x="150" y="24"/>
                    </a:lnTo>
                    <a:lnTo>
                      <a:pt x="150" y="21"/>
                    </a:lnTo>
                    <a:lnTo>
                      <a:pt x="151" y="19"/>
                    </a:lnTo>
                    <a:lnTo>
                      <a:pt x="156" y="19"/>
                    </a:lnTo>
                    <a:lnTo>
                      <a:pt x="157" y="24"/>
                    </a:lnTo>
                    <a:lnTo>
                      <a:pt x="157" y="21"/>
                    </a:lnTo>
                    <a:lnTo>
                      <a:pt x="162" y="18"/>
                    </a:lnTo>
                    <a:lnTo>
                      <a:pt x="164" y="22"/>
                    </a:lnTo>
                    <a:lnTo>
                      <a:pt x="162" y="26"/>
                    </a:lnTo>
                    <a:lnTo>
                      <a:pt x="167" y="22"/>
                    </a:lnTo>
                    <a:lnTo>
                      <a:pt x="167" y="21"/>
                    </a:lnTo>
                    <a:lnTo>
                      <a:pt x="169" y="19"/>
                    </a:lnTo>
                    <a:lnTo>
                      <a:pt x="170" y="18"/>
                    </a:lnTo>
                    <a:lnTo>
                      <a:pt x="170" y="18"/>
                    </a:lnTo>
                    <a:lnTo>
                      <a:pt x="172" y="19"/>
                    </a:lnTo>
                    <a:lnTo>
                      <a:pt x="175" y="18"/>
                    </a:lnTo>
                    <a:lnTo>
                      <a:pt x="173" y="16"/>
                    </a:lnTo>
                    <a:lnTo>
                      <a:pt x="183" y="21"/>
                    </a:lnTo>
                    <a:lnTo>
                      <a:pt x="181" y="14"/>
                    </a:lnTo>
                    <a:lnTo>
                      <a:pt x="177" y="14"/>
                    </a:lnTo>
                    <a:lnTo>
                      <a:pt x="175" y="13"/>
                    </a:lnTo>
                    <a:lnTo>
                      <a:pt x="178" y="14"/>
                    </a:lnTo>
                    <a:lnTo>
                      <a:pt x="180" y="13"/>
                    </a:lnTo>
                    <a:lnTo>
                      <a:pt x="184" y="14"/>
                    </a:lnTo>
                    <a:lnTo>
                      <a:pt x="186" y="14"/>
                    </a:lnTo>
                    <a:lnTo>
                      <a:pt x="184" y="13"/>
                    </a:lnTo>
                    <a:lnTo>
                      <a:pt x="191" y="14"/>
                    </a:lnTo>
                    <a:lnTo>
                      <a:pt x="191" y="14"/>
                    </a:lnTo>
                    <a:lnTo>
                      <a:pt x="196" y="16"/>
                    </a:lnTo>
                    <a:lnTo>
                      <a:pt x="196" y="13"/>
                    </a:lnTo>
                    <a:lnTo>
                      <a:pt x="200" y="10"/>
                    </a:lnTo>
                    <a:lnTo>
                      <a:pt x="205" y="10"/>
                    </a:lnTo>
                    <a:lnTo>
                      <a:pt x="204" y="8"/>
                    </a:lnTo>
                    <a:lnTo>
                      <a:pt x="208" y="6"/>
                    </a:lnTo>
                    <a:lnTo>
                      <a:pt x="204" y="5"/>
                    </a:lnTo>
                    <a:lnTo>
                      <a:pt x="207" y="5"/>
                    </a:lnTo>
                    <a:lnTo>
                      <a:pt x="207" y="3"/>
                    </a:lnTo>
                    <a:lnTo>
                      <a:pt x="211" y="2"/>
                    </a:lnTo>
                    <a:lnTo>
                      <a:pt x="215" y="5"/>
                    </a:lnTo>
                    <a:lnTo>
                      <a:pt x="221" y="5"/>
                    </a:lnTo>
                    <a:lnTo>
                      <a:pt x="215" y="10"/>
                    </a:lnTo>
                    <a:lnTo>
                      <a:pt x="215" y="13"/>
                    </a:lnTo>
                    <a:lnTo>
                      <a:pt x="213" y="14"/>
                    </a:lnTo>
                    <a:lnTo>
                      <a:pt x="213" y="16"/>
                    </a:lnTo>
                    <a:lnTo>
                      <a:pt x="215" y="16"/>
                    </a:lnTo>
                    <a:lnTo>
                      <a:pt x="229" y="3"/>
                    </a:lnTo>
                    <a:lnTo>
                      <a:pt x="231" y="6"/>
                    </a:lnTo>
                    <a:lnTo>
                      <a:pt x="229" y="6"/>
                    </a:lnTo>
                    <a:lnTo>
                      <a:pt x="231" y="8"/>
                    </a:lnTo>
                    <a:lnTo>
                      <a:pt x="231" y="11"/>
                    </a:lnTo>
                    <a:lnTo>
                      <a:pt x="235" y="10"/>
                    </a:lnTo>
                    <a:lnTo>
                      <a:pt x="235" y="8"/>
                    </a:lnTo>
                    <a:lnTo>
                      <a:pt x="237" y="8"/>
                    </a:lnTo>
                    <a:lnTo>
                      <a:pt x="238" y="0"/>
                    </a:lnTo>
                    <a:lnTo>
                      <a:pt x="250" y="2"/>
                    </a:lnTo>
                    <a:lnTo>
                      <a:pt x="248" y="5"/>
                    </a:lnTo>
                    <a:lnTo>
                      <a:pt x="243" y="5"/>
                    </a:lnTo>
                    <a:lnTo>
                      <a:pt x="245" y="6"/>
                    </a:lnTo>
                    <a:lnTo>
                      <a:pt x="243" y="8"/>
                    </a:lnTo>
                    <a:lnTo>
                      <a:pt x="248" y="6"/>
                    </a:lnTo>
                    <a:lnTo>
                      <a:pt x="245" y="10"/>
                    </a:lnTo>
                    <a:lnTo>
                      <a:pt x="253" y="10"/>
                    </a:lnTo>
                    <a:lnTo>
                      <a:pt x="251" y="5"/>
                    </a:lnTo>
                    <a:lnTo>
                      <a:pt x="258" y="3"/>
                    </a:lnTo>
                    <a:lnTo>
                      <a:pt x="259" y="6"/>
                    </a:lnTo>
                    <a:lnTo>
                      <a:pt x="267" y="6"/>
                    </a:lnTo>
                    <a:lnTo>
                      <a:pt x="270" y="8"/>
                    </a:lnTo>
                    <a:lnTo>
                      <a:pt x="269" y="8"/>
                    </a:lnTo>
                    <a:lnTo>
                      <a:pt x="278" y="10"/>
                    </a:lnTo>
                    <a:lnTo>
                      <a:pt x="280" y="11"/>
                    </a:lnTo>
                    <a:lnTo>
                      <a:pt x="269" y="14"/>
                    </a:lnTo>
                    <a:lnTo>
                      <a:pt x="254" y="14"/>
                    </a:lnTo>
                    <a:lnTo>
                      <a:pt x="269" y="18"/>
                    </a:lnTo>
                    <a:lnTo>
                      <a:pt x="265" y="21"/>
                    </a:lnTo>
                    <a:lnTo>
                      <a:pt x="273" y="21"/>
                    </a:lnTo>
                    <a:lnTo>
                      <a:pt x="280" y="19"/>
                    </a:lnTo>
                    <a:lnTo>
                      <a:pt x="280" y="22"/>
                    </a:lnTo>
                    <a:lnTo>
                      <a:pt x="273" y="22"/>
                    </a:lnTo>
                    <a:lnTo>
                      <a:pt x="273" y="24"/>
                    </a:lnTo>
                    <a:lnTo>
                      <a:pt x="265" y="27"/>
                    </a:lnTo>
                    <a:lnTo>
                      <a:pt x="262" y="30"/>
                    </a:lnTo>
                    <a:lnTo>
                      <a:pt x="261" y="29"/>
                    </a:lnTo>
                    <a:lnTo>
                      <a:pt x="264" y="24"/>
                    </a:lnTo>
                    <a:lnTo>
                      <a:pt x="262" y="21"/>
                    </a:lnTo>
                    <a:lnTo>
                      <a:pt x="248" y="16"/>
                    </a:lnTo>
                    <a:lnTo>
                      <a:pt x="237" y="18"/>
                    </a:lnTo>
                    <a:lnTo>
                      <a:pt x="227" y="19"/>
                    </a:lnTo>
                    <a:lnTo>
                      <a:pt x="224" y="22"/>
                    </a:lnTo>
                    <a:lnTo>
                      <a:pt x="226" y="30"/>
                    </a:lnTo>
                    <a:lnTo>
                      <a:pt x="215" y="35"/>
                    </a:lnTo>
                    <a:lnTo>
                      <a:pt x="207" y="32"/>
                    </a:lnTo>
                    <a:lnTo>
                      <a:pt x="200" y="35"/>
                    </a:lnTo>
                    <a:lnTo>
                      <a:pt x="191" y="35"/>
                    </a:lnTo>
                    <a:lnTo>
                      <a:pt x="181" y="27"/>
                    </a:lnTo>
                    <a:lnTo>
                      <a:pt x="175" y="26"/>
                    </a:lnTo>
                    <a:lnTo>
                      <a:pt x="173" y="27"/>
                    </a:lnTo>
                    <a:lnTo>
                      <a:pt x="173" y="29"/>
                    </a:lnTo>
                    <a:lnTo>
                      <a:pt x="169" y="30"/>
                    </a:lnTo>
                    <a:lnTo>
                      <a:pt x="162" y="30"/>
                    </a:lnTo>
                    <a:lnTo>
                      <a:pt x="164" y="32"/>
                    </a:lnTo>
                    <a:lnTo>
                      <a:pt x="162" y="37"/>
                    </a:lnTo>
                    <a:lnTo>
                      <a:pt x="164" y="39"/>
                    </a:lnTo>
                    <a:lnTo>
                      <a:pt x="164" y="40"/>
                    </a:lnTo>
                    <a:lnTo>
                      <a:pt x="145" y="39"/>
                    </a:lnTo>
                    <a:lnTo>
                      <a:pt x="142" y="40"/>
                    </a:lnTo>
                    <a:lnTo>
                      <a:pt x="143" y="43"/>
                    </a:lnTo>
                    <a:lnTo>
                      <a:pt x="140" y="47"/>
                    </a:lnTo>
                    <a:lnTo>
                      <a:pt x="135" y="45"/>
                    </a:lnTo>
                    <a:lnTo>
                      <a:pt x="127" y="48"/>
                    </a:lnTo>
                    <a:lnTo>
                      <a:pt x="126" y="51"/>
                    </a:lnTo>
                    <a:lnTo>
                      <a:pt x="123" y="55"/>
                    </a:lnTo>
                    <a:lnTo>
                      <a:pt x="126" y="58"/>
                    </a:lnTo>
                    <a:lnTo>
                      <a:pt x="126" y="59"/>
                    </a:lnTo>
                    <a:lnTo>
                      <a:pt x="116" y="67"/>
                    </a:lnTo>
                    <a:lnTo>
                      <a:pt x="113" y="72"/>
                    </a:lnTo>
                    <a:lnTo>
                      <a:pt x="107" y="76"/>
                    </a:lnTo>
                    <a:lnTo>
                      <a:pt x="107" y="82"/>
                    </a:lnTo>
                    <a:lnTo>
                      <a:pt x="107" y="88"/>
                    </a:lnTo>
                    <a:lnTo>
                      <a:pt x="99" y="96"/>
                    </a:lnTo>
                    <a:lnTo>
                      <a:pt x="105" y="101"/>
                    </a:lnTo>
                    <a:lnTo>
                      <a:pt x="105" y="104"/>
                    </a:lnTo>
                    <a:lnTo>
                      <a:pt x="102" y="106"/>
                    </a:lnTo>
                    <a:lnTo>
                      <a:pt x="91" y="106"/>
                    </a:lnTo>
                    <a:lnTo>
                      <a:pt x="83" y="113"/>
                    </a:lnTo>
                    <a:lnTo>
                      <a:pt x="81" y="117"/>
                    </a:lnTo>
                    <a:lnTo>
                      <a:pt x="84" y="122"/>
                    </a:lnTo>
                    <a:lnTo>
                      <a:pt x="83" y="129"/>
                    </a:lnTo>
                    <a:lnTo>
                      <a:pt x="84" y="133"/>
                    </a:lnTo>
                    <a:lnTo>
                      <a:pt x="84" y="141"/>
                    </a:lnTo>
                    <a:lnTo>
                      <a:pt x="92" y="146"/>
                    </a:lnTo>
                    <a:lnTo>
                      <a:pt x="92" y="149"/>
                    </a:lnTo>
                    <a:lnTo>
                      <a:pt x="92" y="151"/>
                    </a:lnTo>
                    <a:lnTo>
                      <a:pt x="86" y="154"/>
                    </a:lnTo>
                    <a:lnTo>
                      <a:pt x="88" y="156"/>
                    </a:lnTo>
                    <a:lnTo>
                      <a:pt x="91" y="161"/>
                    </a:lnTo>
                    <a:lnTo>
                      <a:pt x="89" y="166"/>
                    </a:lnTo>
                    <a:lnTo>
                      <a:pt x="91" y="169"/>
                    </a:lnTo>
                    <a:lnTo>
                      <a:pt x="83" y="172"/>
                    </a:lnTo>
                    <a:lnTo>
                      <a:pt x="83" y="174"/>
                    </a:lnTo>
                    <a:lnTo>
                      <a:pt x="81" y="177"/>
                    </a:lnTo>
                    <a:lnTo>
                      <a:pt x="83" y="182"/>
                    </a:lnTo>
                    <a:lnTo>
                      <a:pt x="81" y="188"/>
                    </a:lnTo>
                    <a:lnTo>
                      <a:pt x="80" y="188"/>
                    </a:lnTo>
                    <a:lnTo>
                      <a:pt x="78" y="186"/>
                    </a:lnTo>
                    <a:lnTo>
                      <a:pt x="78" y="190"/>
                    </a:lnTo>
                    <a:lnTo>
                      <a:pt x="76" y="185"/>
                    </a:lnTo>
                    <a:lnTo>
                      <a:pt x="75" y="185"/>
                    </a:lnTo>
                    <a:lnTo>
                      <a:pt x="70" y="183"/>
                    </a:lnTo>
                    <a:lnTo>
                      <a:pt x="69" y="175"/>
                    </a:lnTo>
                    <a:lnTo>
                      <a:pt x="70" y="174"/>
                    </a:lnTo>
                    <a:lnTo>
                      <a:pt x="69" y="172"/>
                    </a:lnTo>
                    <a:lnTo>
                      <a:pt x="65" y="174"/>
                    </a:lnTo>
                    <a:lnTo>
                      <a:pt x="67" y="178"/>
                    </a:lnTo>
                    <a:lnTo>
                      <a:pt x="65" y="178"/>
                    </a:lnTo>
                    <a:lnTo>
                      <a:pt x="64" y="175"/>
                    </a:lnTo>
                    <a:lnTo>
                      <a:pt x="64" y="178"/>
                    </a:lnTo>
                    <a:lnTo>
                      <a:pt x="67" y="182"/>
                    </a:lnTo>
                    <a:lnTo>
                      <a:pt x="64" y="186"/>
                    </a:lnTo>
                    <a:lnTo>
                      <a:pt x="56" y="185"/>
                    </a:lnTo>
                    <a:lnTo>
                      <a:pt x="57" y="186"/>
                    </a:lnTo>
                    <a:lnTo>
                      <a:pt x="51" y="193"/>
                    </a:lnTo>
                    <a:lnTo>
                      <a:pt x="40" y="199"/>
                    </a:lnTo>
                    <a:lnTo>
                      <a:pt x="38" y="198"/>
                    </a:lnTo>
                    <a:lnTo>
                      <a:pt x="35" y="203"/>
                    </a:lnTo>
                    <a:lnTo>
                      <a:pt x="32" y="203"/>
                    </a:lnTo>
                    <a:lnTo>
                      <a:pt x="27" y="203"/>
                    </a:lnTo>
                    <a:lnTo>
                      <a:pt x="29" y="201"/>
                    </a:lnTo>
                    <a:lnTo>
                      <a:pt x="26" y="201"/>
                    </a:lnTo>
                    <a:lnTo>
                      <a:pt x="26" y="203"/>
                    </a:lnTo>
                    <a:lnTo>
                      <a:pt x="22" y="201"/>
                    </a:lnTo>
                    <a:lnTo>
                      <a:pt x="22" y="196"/>
                    </a:lnTo>
                    <a:lnTo>
                      <a:pt x="21" y="199"/>
                    </a:lnTo>
                    <a:lnTo>
                      <a:pt x="18" y="199"/>
                    </a:lnTo>
                    <a:lnTo>
                      <a:pt x="7" y="191"/>
                    </a:lnTo>
                    <a:lnTo>
                      <a:pt x="8" y="186"/>
                    </a:lnTo>
                    <a:lnTo>
                      <a:pt x="11" y="188"/>
                    </a:lnTo>
                    <a:lnTo>
                      <a:pt x="11" y="186"/>
                    </a:lnTo>
                    <a:lnTo>
                      <a:pt x="15" y="183"/>
                    </a:lnTo>
                    <a:lnTo>
                      <a:pt x="15" y="182"/>
                    </a:lnTo>
                    <a:lnTo>
                      <a:pt x="13" y="182"/>
                    </a:lnTo>
                    <a:lnTo>
                      <a:pt x="16" y="178"/>
                    </a:lnTo>
                    <a:lnTo>
                      <a:pt x="5" y="182"/>
                    </a:lnTo>
                    <a:lnTo>
                      <a:pt x="3" y="180"/>
                    </a:lnTo>
                    <a:lnTo>
                      <a:pt x="7" y="177"/>
                    </a:lnTo>
                    <a:lnTo>
                      <a:pt x="11" y="177"/>
                    </a:lnTo>
                    <a:lnTo>
                      <a:pt x="16" y="174"/>
                    </a:lnTo>
                    <a:lnTo>
                      <a:pt x="10" y="174"/>
                    </a:lnTo>
                    <a:lnTo>
                      <a:pt x="16" y="169"/>
                    </a:lnTo>
                    <a:lnTo>
                      <a:pt x="15" y="167"/>
                    </a:lnTo>
                    <a:lnTo>
                      <a:pt x="18" y="164"/>
                    </a:lnTo>
                    <a:lnTo>
                      <a:pt x="19" y="166"/>
                    </a:lnTo>
                    <a:lnTo>
                      <a:pt x="21" y="162"/>
                    </a:lnTo>
                    <a:lnTo>
                      <a:pt x="24" y="162"/>
                    </a:lnTo>
                    <a:lnTo>
                      <a:pt x="18" y="161"/>
                    </a:lnTo>
                    <a:lnTo>
                      <a:pt x="16" y="162"/>
                    </a:lnTo>
                    <a:lnTo>
                      <a:pt x="8" y="1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7" name="Freeform 94"/>
              <p:cNvSpPr>
                <a:spLocks/>
              </p:cNvSpPr>
              <p:nvPr/>
            </p:nvSpPr>
            <p:spPr bwMode="auto">
              <a:xfrm>
                <a:off x="3325" y="1459"/>
                <a:ext cx="79" cy="63"/>
              </a:xfrm>
              <a:custGeom>
                <a:avLst/>
                <a:gdLst>
                  <a:gd name="T0" fmla="*/ 63 w 79"/>
                  <a:gd name="T1" fmla="*/ 63 h 63"/>
                  <a:gd name="T2" fmla="*/ 52 w 79"/>
                  <a:gd name="T3" fmla="*/ 61 h 63"/>
                  <a:gd name="T4" fmla="*/ 39 w 79"/>
                  <a:gd name="T5" fmla="*/ 58 h 63"/>
                  <a:gd name="T6" fmla="*/ 28 w 79"/>
                  <a:gd name="T7" fmla="*/ 56 h 63"/>
                  <a:gd name="T8" fmla="*/ 17 w 79"/>
                  <a:gd name="T9" fmla="*/ 55 h 63"/>
                  <a:gd name="T10" fmla="*/ 11 w 79"/>
                  <a:gd name="T11" fmla="*/ 40 h 63"/>
                  <a:gd name="T12" fmla="*/ 1 w 79"/>
                  <a:gd name="T13" fmla="*/ 31 h 63"/>
                  <a:gd name="T14" fmla="*/ 0 w 79"/>
                  <a:gd name="T15" fmla="*/ 27 h 63"/>
                  <a:gd name="T16" fmla="*/ 6 w 79"/>
                  <a:gd name="T17" fmla="*/ 24 h 63"/>
                  <a:gd name="T18" fmla="*/ 6 w 79"/>
                  <a:gd name="T19" fmla="*/ 31 h 63"/>
                  <a:gd name="T20" fmla="*/ 11 w 79"/>
                  <a:gd name="T21" fmla="*/ 31 h 63"/>
                  <a:gd name="T22" fmla="*/ 12 w 79"/>
                  <a:gd name="T23" fmla="*/ 36 h 63"/>
                  <a:gd name="T24" fmla="*/ 20 w 79"/>
                  <a:gd name="T25" fmla="*/ 36 h 63"/>
                  <a:gd name="T26" fmla="*/ 25 w 79"/>
                  <a:gd name="T27" fmla="*/ 32 h 63"/>
                  <a:gd name="T28" fmla="*/ 44 w 79"/>
                  <a:gd name="T29" fmla="*/ 34 h 63"/>
                  <a:gd name="T30" fmla="*/ 52 w 79"/>
                  <a:gd name="T31" fmla="*/ 31 h 63"/>
                  <a:gd name="T32" fmla="*/ 50 w 79"/>
                  <a:gd name="T33" fmla="*/ 27 h 63"/>
                  <a:gd name="T34" fmla="*/ 54 w 79"/>
                  <a:gd name="T35" fmla="*/ 27 h 63"/>
                  <a:gd name="T36" fmla="*/ 54 w 79"/>
                  <a:gd name="T37" fmla="*/ 23 h 63"/>
                  <a:gd name="T38" fmla="*/ 63 w 79"/>
                  <a:gd name="T39" fmla="*/ 13 h 63"/>
                  <a:gd name="T40" fmla="*/ 73 w 79"/>
                  <a:gd name="T41" fmla="*/ 0 h 63"/>
                  <a:gd name="T42" fmla="*/ 73 w 79"/>
                  <a:gd name="T43" fmla="*/ 7 h 63"/>
                  <a:gd name="T44" fmla="*/ 76 w 79"/>
                  <a:gd name="T45" fmla="*/ 7 h 63"/>
                  <a:gd name="T46" fmla="*/ 79 w 79"/>
                  <a:gd name="T47" fmla="*/ 21 h 63"/>
                  <a:gd name="T48" fmla="*/ 74 w 79"/>
                  <a:gd name="T49" fmla="*/ 21 h 63"/>
                  <a:gd name="T50" fmla="*/ 70 w 79"/>
                  <a:gd name="T51" fmla="*/ 21 h 63"/>
                  <a:gd name="T52" fmla="*/ 73 w 79"/>
                  <a:gd name="T53" fmla="*/ 27 h 63"/>
                  <a:gd name="T54" fmla="*/ 76 w 79"/>
                  <a:gd name="T55" fmla="*/ 36 h 63"/>
                  <a:gd name="T56" fmla="*/ 66 w 79"/>
                  <a:gd name="T57" fmla="*/ 39 h 63"/>
                  <a:gd name="T58" fmla="*/ 66 w 79"/>
                  <a:gd name="T59" fmla="*/ 48 h 63"/>
                  <a:gd name="T60" fmla="*/ 66 w 79"/>
                  <a:gd name="T61" fmla="*/ 60 h 63"/>
                  <a:gd name="T62" fmla="*/ 63 w 79"/>
                  <a:gd name="T6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9" h="63">
                    <a:moveTo>
                      <a:pt x="63" y="63"/>
                    </a:moveTo>
                    <a:lnTo>
                      <a:pt x="52" y="61"/>
                    </a:lnTo>
                    <a:lnTo>
                      <a:pt x="39" y="58"/>
                    </a:lnTo>
                    <a:lnTo>
                      <a:pt x="28" y="56"/>
                    </a:lnTo>
                    <a:lnTo>
                      <a:pt x="17" y="55"/>
                    </a:lnTo>
                    <a:lnTo>
                      <a:pt x="11" y="40"/>
                    </a:lnTo>
                    <a:lnTo>
                      <a:pt x="1" y="31"/>
                    </a:lnTo>
                    <a:lnTo>
                      <a:pt x="0" y="27"/>
                    </a:lnTo>
                    <a:lnTo>
                      <a:pt x="6" y="24"/>
                    </a:lnTo>
                    <a:lnTo>
                      <a:pt x="6" y="31"/>
                    </a:lnTo>
                    <a:lnTo>
                      <a:pt x="11" y="31"/>
                    </a:lnTo>
                    <a:lnTo>
                      <a:pt x="12" y="36"/>
                    </a:lnTo>
                    <a:lnTo>
                      <a:pt x="20" y="36"/>
                    </a:lnTo>
                    <a:lnTo>
                      <a:pt x="25" y="32"/>
                    </a:lnTo>
                    <a:lnTo>
                      <a:pt x="44" y="34"/>
                    </a:lnTo>
                    <a:lnTo>
                      <a:pt x="52" y="31"/>
                    </a:lnTo>
                    <a:lnTo>
                      <a:pt x="50" y="27"/>
                    </a:lnTo>
                    <a:lnTo>
                      <a:pt x="54" y="27"/>
                    </a:lnTo>
                    <a:lnTo>
                      <a:pt x="54" y="23"/>
                    </a:lnTo>
                    <a:lnTo>
                      <a:pt x="63" y="13"/>
                    </a:lnTo>
                    <a:lnTo>
                      <a:pt x="73" y="0"/>
                    </a:lnTo>
                    <a:lnTo>
                      <a:pt x="73" y="7"/>
                    </a:lnTo>
                    <a:lnTo>
                      <a:pt x="76" y="7"/>
                    </a:lnTo>
                    <a:lnTo>
                      <a:pt x="79" y="21"/>
                    </a:lnTo>
                    <a:lnTo>
                      <a:pt x="74" y="21"/>
                    </a:lnTo>
                    <a:lnTo>
                      <a:pt x="70" y="21"/>
                    </a:lnTo>
                    <a:lnTo>
                      <a:pt x="73" y="27"/>
                    </a:lnTo>
                    <a:lnTo>
                      <a:pt x="76" y="36"/>
                    </a:lnTo>
                    <a:lnTo>
                      <a:pt x="66" y="39"/>
                    </a:lnTo>
                    <a:lnTo>
                      <a:pt x="66" y="48"/>
                    </a:lnTo>
                    <a:lnTo>
                      <a:pt x="66" y="60"/>
                    </a:lnTo>
                    <a:lnTo>
                      <a:pt x="63" y="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8" name="Freeform 95"/>
              <p:cNvSpPr>
                <a:spLocks/>
              </p:cNvSpPr>
              <p:nvPr/>
            </p:nvSpPr>
            <p:spPr bwMode="auto">
              <a:xfrm>
                <a:off x="3348" y="1480"/>
                <a:ext cx="112" cy="146"/>
              </a:xfrm>
              <a:custGeom>
                <a:avLst/>
                <a:gdLst>
                  <a:gd name="T0" fmla="*/ 51 w 112"/>
                  <a:gd name="T1" fmla="*/ 52 h 146"/>
                  <a:gd name="T2" fmla="*/ 50 w 112"/>
                  <a:gd name="T3" fmla="*/ 60 h 146"/>
                  <a:gd name="T4" fmla="*/ 48 w 112"/>
                  <a:gd name="T5" fmla="*/ 68 h 146"/>
                  <a:gd name="T6" fmla="*/ 45 w 112"/>
                  <a:gd name="T7" fmla="*/ 77 h 146"/>
                  <a:gd name="T8" fmla="*/ 43 w 112"/>
                  <a:gd name="T9" fmla="*/ 85 h 146"/>
                  <a:gd name="T10" fmla="*/ 32 w 112"/>
                  <a:gd name="T11" fmla="*/ 90 h 146"/>
                  <a:gd name="T12" fmla="*/ 21 w 112"/>
                  <a:gd name="T13" fmla="*/ 95 h 146"/>
                  <a:gd name="T14" fmla="*/ 10 w 112"/>
                  <a:gd name="T15" fmla="*/ 100 h 146"/>
                  <a:gd name="T16" fmla="*/ 0 w 112"/>
                  <a:gd name="T17" fmla="*/ 103 h 146"/>
                  <a:gd name="T18" fmla="*/ 8 w 112"/>
                  <a:gd name="T19" fmla="*/ 124 h 146"/>
                  <a:gd name="T20" fmla="*/ 18 w 112"/>
                  <a:gd name="T21" fmla="*/ 146 h 146"/>
                  <a:gd name="T22" fmla="*/ 34 w 112"/>
                  <a:gd name="T23" fmla="*/ 138 h 146"/>
                  <a:gd name="T24" fmla="*/ 47 w 112"/>
                  <a:gd name="T25" fmla="*/ 140 h 146"/>
                  <a:gd name="T26" fmla="*/ 51 w 112"/>
                  <a:gd name="T27" fmla="*/ 135 h 146"/>
                  <a:gd name="T28" fmla="*/ 51 w 112"/>
                  <a:gd name="T29" fmla="*/ 129 h 146"/>
                  <a:gd name="T30" fmla="*/ 54 w 112"/>
                  <a:gd name="T31" fmla="*/ 124 h 146"/>
                  <a:gd name="T32" fmla="*/ 67 w 112"/>
                  <a:gd name="T33" fmla="*/ 122 h 146"/>
                  <a:gd name="T34" fmla="*/ 72 w 112"/>
                  <a:gd name="T35" fmla="*/ 108 h 146"/>
                  <a:gd name="T36" fmla="*/ 77 w 112"/>
                  <a:gd name="T37" fmla="*/ 105 h 146"/>
                  <a:gd name="T38" fmla="*/ 86 w 112"/>
                  <a:gd name="T39" fmla="*/ 103 h 146"/>
                  <a:gd name="T40" fmla="*/ 85 w 112"/>
                  <a:gd name="T41" fmla="*/ 85 h 146"/>
                  <a:gd name="T42" fmla="*/ 88 w 112"/>
                  <a:gd name="T43" fmla="*/ 79 h 146"/>
                  <a:gd name="T44" fmla="*/ 91 w 112"/>
                  <a:gd name="T45" fmla="*/ 76 h 146"/>
                  <a:gd name="T46" fmla="*/ 93 w 112"/>
                  <a:gd name="T47" fmla="*/ 79 h 146"/>
                  <a:gd name="T48" fmla="*/ 96 w 112"/>
                  <a:gd name="T49" fmla="*/ 79 h 146"/>
                  <a:gd name="T50" fmla="*/ 101 w 112"/>
                  <a:gd name="T51" fmla="*/ 68 h 146"/>
                  <a:gd name="T52" fmla="*/ 110 w 112"/>
                  <a:gd name="T53" fmla="*/ 53 h 146"/>
                  <a:gd name="T54" fmla="*/ 112 w 112"/>
                  <a:gd name="T55" fmla="*/ 42 h 146"/>
                  <a:gd name="T56" fmla="*/ 102 w 112"/>
                  <a:gd name="T57" fmla="*/ 37 h 146"/>
                  <a:gd name="T58" fmla="*/ 93 w 112"/>
                  <a:gd name="T59" fmla="*/ 24 h 146"/>
                  <a:gd name="T60" fmla="*/ 77 w 112"/>
                  <a:gd name="T61" fmla="*/ 18 h 146"/>
                  <a:gd name="T62" fmla="*/ 64 w 112"/>
                  <a:gd name="T63" fmla="*/ 11 h 146"/>
                  <a:gd name="T64" fmla="*/ 58 w 112"/>
                  <a:gd name="T65" fmla="*/ 3 h 146"/>
                  <a:gd name="T66" fmla="*/ 56 w 112"/>
                  <a:gd name="T67" fmla="*/ 0 h 146"/>
                  <a:gd name="T68" fmla="*/ 51 w 112"/>
                  <a:gd name="T69" fmla="*/ 0 h 146"/>
                  <a:gd name="T70" fmla="*/ 47 w 112"/>
                  <a:gd name="T71" fmla="*/ 0 h 146"/>
                  <a:gd name="T72" fmla="*/ 50 w 112"/>
                  <a:gd name="T73" fmla="*/ 6 h 146"/>
                  <a:gd name="T74" fmla="*/ 53 w 112"/>
                  <a:gd name="T75" fmla="*/ 15 h 146"/>
                  <a:gd name="T76" fmla="*/ 43 w 112"/>
                  <a:gd name="T77" fmla="*/ 18 h 146"/>
                  <a:gd name="T78" fmla="*/ 43 w 112"/>
                  <a:gd name="T79" fmla="*/ 27 h 146"/>
                  <a:gd name="T80" fmla="*/ 43 w 112"/>
                  <a:gd name="T81" fmla="*/ 39 h 146"/>
                  <a:gd name="T82" fmla="*/ 51 w 112"/>
                  <a:gd name="T83" fmla="*/ 52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2" h="146">
                    <a:moveTo>
                      <a:pt x="51" y="52"/>
                    </a:moveTo>
                    <a:lnTo>
                      <a:pt x="50" y="60"/>
                    </a:lnTo>
                    <a:lnTo>
                      <a:pt x="48" y="68"/>
                    </a:lnTo>
                    <a:lnTo>
                      <a:pt x="45" y="77"/>
                    </a:lnTo>
                    <a:lnTo>
                      <a:pt x="43" y="85"/>
                    </a:lnTo>
                    <a:lnTo>
                      <a:pt x="32" y="90"/>
                    </a:lnTo>
                    <a:lnTo>
                      <a:pt x="21" y="95"/>
                    </a:lnTo>
                    <a:lnTo>
                      <a:pt x="10" y="100"/>
                    </a:lnTo>
                    <a:lnTo>
                      <a:pt x="0" y="103"/>
                    </a:lnTo>
                    <a:lnTo>
                      <a:pt x="8" y="124"/>
                    </a:lnTo>
                    <a:lnTo>
                      <a:pt x="18" y="146"/>
                    </a:lnTo>
                    <a:lnTo>
                      <a:pt x="34" y="138"/>
                    </a:lnTo>
                    <a:lnTo>
                      <a:pt x="47" y="140"/>
                    </a:lnTo>
                    <a:lnTo>
                      <a:pt x="51" y="135"/>
                    </a:lnTo>
                    <a:lnTo>
                      <a:pt x="51" y="129"/>
                    </a:lnTo>
                    <a:lnTo>
                      <a:pt x="54" y="124"/>
                    </a:lnTo>
                    <a:lnTo>
                      <a:pt x="67" y="122"/>
                    </a:lnTo>
                    <a:lnTo>
                      <a:pt x="72" y="108"/>
                    </a:lnTo>
                    <a:lnTo>
                      <a:pt x="77" y="105"/>
                    </a:lnTo>
                    <a:lnTo>
                      <a:pt x="86" y="103"/>
                    </a:lnTo>
                    <a:lnTo>
                      <a:pt x="85" y="85"/>
                    </a:lnTo>
                    <a:lnTo>
                      <a:pt x="88" y="79"/>
                    </a:lnTo>
                    <a:lnTo>
                      <a:pt x="91" y="76"/>
                    </a:lnTo>
                    <a:lnTo>
                      <a:pt x="93" y="79"/>
                    </a:lnTo>
                    <a:lnTo>
                      <a:pt x="96" y="79"/>
                    </a:lnTo>
                    <a:lnTo>
                      <a:pt x="101" y="68"/>
                    </a:lnTo>
                    <a:lnTo>
                      <a:pt x="110" y="53"/>
                    </a:lnTo>
                    <a:lnTo>
                      <a:pt x="112" y="42"/>
                    </a:lnTo>
                    <a:lnTo>
                      <a:pt x="102" y="37"/>
                    </a:lnTo>
                    <a:lnTo>
                      <a:pt x="93" y="24"/>
                    </a:lnTo>
                    <a:lnTo>
                      <a:pt x="77" y="18"/>
                    </a:lnTo>
                    <a:lnTo>
                      <a:pt x="64" y="11"/>
                    </a:lnTo>
                    <a:lnTo>
                      <a:pt x="58" y="3"/>
                    </a:lnTo>
                    <a:lnTo>
                      <a:pt x="56" y="0"/>
                    </a:lnTo>
                    <a:lnTo>
                      <a:pt x="51" y="0"/>
                    </a:lnTo>
                    <a:lnTo>
                      <a:pt x="47" y="0"/>
                    </a:lnTo>
                    <a:lnTo>
                      <a:pt x="50" y="6"/>
                    </a:lnTo>
                    <a:lnTo>
                      <a:pt x="53" y="15"/>
                    </a:lnTo>
                    <a:lnTo>
                      <a:pt x="43" y="18"/>
                    </a:lnTo>
                    <a:lnTo>
                      <a:pt x="43" y="27"/>
                    </a:lnTo>
                    <a:lnTo>
                      <a:pt x="43" y="39"/>
                    </a:lnTo>
                    <a:lnTo>
                      <a:pt x="51"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9" name="Freeform 96"/>
              <p:cNvSpPr>
                <a:spLocks/>
              </p:cNvSpPr>
              <p:nvPr/>
            </p:nvSpPr>
            <p:spPr bwMode="auto">
              <a:xfrm>
                <a:off x="3210" y="1583"/>
                <a:ext cx="156" cy="113"/>
              </a:xfrm>
              <a:custGeom>
                <a:avLst/>
                <a:gdLst>
                  <a:gd name="T0" fmla="*/ 138 w 156"/>
                  <a:gd name="T1" fmla="*/ 0 h 113"/>
                  <a:gd name="T2" fmla="*/ 126 w 156"/>
                  <a:gd name="T3" fmla="*/ 3 h 113"/>
                  <a:gd name="T4" fmla="*/ 115 w 156"/>
                  <a:gd name="T5" fmla="*/ 6 h 113"/>
                  <a:gd name="T6" fmla="*/ 102 w 156"/>
                  <a:gd name="T7" fmla="*/ 10 h 113"/>
                  <a:gd name="T8" fmla="*/ 91 w 156"/>
                  <a:gd name="T9" fmla="*/ 13 h 113"/>
                  <a:gd name="T10" fmla="*/ 81 w 156"/>
                  <a:gd name="T11" fmla="*/ 24 h 113"/>
                  <a:gd name="T12" fmla="*/ 73 w 156"/>
                  <a:gd name="T13" fmla="*/ 37 h 113"/>
                  <a:gd name="T14" fmla="*/ 64 w 156"/>
                  <a:gd name="T15" fmla="*/ 48 h 113"/>
                  <a:gd name="T16" fmla="*/ 56 w 156"/>
                  <a:gd name="T17" fmla="*/ 61 h 113"/>
                  <a:gd name="T18" fmla="*/ 54 w 156"/>
                  <a:gd name="T19" fmla="*/ 42 h 113"/>
                  <a:gd name="T20" fmla="*/ 40 w 156"/>
                  <a:gd name="T21" fmla="*/ 35 h 113"/>
                  <a:gd name="T22" fmla="*/ 26 w 156"/>
                  <a:gd name="T23" fmla="*/ 31 h 113"/>
                  <a:gd name="T24" fmla="*/ 11 w 156"/>
                  <a:gd name="T25" fmla="*/ 35 h 113"/>
                  <a:gd name="T26" fmla="*/ 5 w 156"/>
                  <a:gd name="T27" fmla="*/ 40 h 113"/>
                  <a:gd name="T28" fmla="*/ 3 w 156"/>
                  <a:gd name="T29" fmla="*/ 45 h 113"/>
                  <a:gd name="T30" fmla="*/ 0 w 156"/>
                  <a:gd name="T31" fmla="*/ 47 h 113"/>
                  <a:gd name="T32" fmla="*/ 2 w 156"/>
                  <a:gd name="T33" fmla="*/ 55 h 113"/>
                  <a:gd name="T34" fmla="*/ 0 w 156"/>
                  <a:gd name="T35" fmla="*/ 58 h 113"/>
                  <a:gd name="T36" fmla="*/ 2 w 156"/>
                  <a:gd name="T37" fmla="*/ 66 h 113"/>
                  <a:gd name="T38" fmla="*/ 0 w 156"/>
                  <a:gd name="T39" fmla="*/ 66 h 113"/>
                  <a:gd name="T40" fmla="*/ 3 w 156"/>
                  <a:gd name="T41" fmla="*/ 71 h 113"/>
                  <a:gd name="T42" fmla="*/ 8 w 156"/>
                  <a:gd name="T43" fmla="*/ 88 h 113"/>
                  <a:gd name="T44" fmla="*/ 10 w 156"/>
                  <a:gd name="T45" fmla="*/ 92 h 113"/>
                  <a:gd name="T46" fmla="*/ 11 w 156"/>
                  <a:gd name="T47" fmla="*/ 103 h 113"/>
                  <a:gd name="T48" fmla="*/ 15 w 156"/>
                  <a:gd name="T49" fmla="*/ 111 h 113"/>
                  <a:gd name="T50" fmla="*/ 21 w 156"/>
                  <a:gd name="T51" fmla="*/ 113 h 113"/>
                  <a:gd name="T52" fmla="*/ 37 w 156"/>
                  <a:gd name="T53" fmla="*/ 111 h 113"/>
                  <a:gd name="T54" fmla="*/ 45 w 156"/>
                  <a:gd name="T55" fmla="*/ 106 h 113"/>
                  <a:gd name="T56" fmla="*/ 50 w 156"/>
                  <a:gd name="T57" fmla="*/ 100 h 113"/>
                  <a:gd name="T58" fmla="*/ 65 w 156"/>
                  <a:gd name="T59" fmla="*/ 100 h 113"/>
                  <a:gd name="T60" fmla="*/ 72 w 156"/>
                  <a:gd name="T61" fmla="*/ 96 h 113"/>
                  <a:gd name="T62" fmla="*/ 80 w 156"/>
                  <a:gd name="T63" fmla="*/ 90 h 113"/>
                  <a:gd name="T64" fmla="*/ 91 w 156"/>
                  <a:gd name="T65" fmla="*/ 90 h 113"/>
                  <a:gd name="T66" fmla="*/ 94 w 156"/>
                  <a:gd name="T67" fmla="*/ 87 h 113"/>
                  <a:gd name="T68" fmla="*/ 99 w 156"/>
                  <a:gd name="T69" fmla="*/ 80 h 113"/>
                  <a:gd name="T70" fmla="*/ 107 w 156"/>
                  <a:gd name="T71" fmla="*/ 76 h 113"/>
                  <a:gd name="T72" fmla="*/ 132 w 156"/>
                  <a:gd name="T73" fmla="*/ 68 h 113"/>
                  <a:gd name="T74" fmla="*/ 137 w 156"/>
                  <a:gd name="T75" fmla="*/ 63 h 113"/>
                  <a:gd name="T76" fmla="*/ 145 w 156"/>
                  <a:gd name="T77" fmla="*/ 61 h 113"/>
                  <a:gd name="T78" fmla="*/ 145 w 156"/>
                  <a:gd name="T79" fmla="*/ 55 h 113"/>
                  <a:gd name="T80" fmla="*/ 146 w 156"/>
                  <a:gd name="T81" fmla="*/ 50 h 113"/>
                  <a:gd name="T82" fmla="*/ 156 w 156"/>
                  <a:gd name="T83" fmla="*/ 43 h 113"/>
                  <a:gd name="T84" fmla="*/ 146 w 156"/>
                  <a:gd name="T85" fmla="*/ 21 h 113"/>
                  <a:gd name="T86" fmla="*/ 138 w 156"/>
                  <a:gd name="T87" fmla="*/ 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6" h="113">
                    <a:moveTo>
                      <a:pt x="138" y="0"/>
                    </a:moveTo>
                    <a:lnTo>
                      <a:pt x="126" y="3"/>
                    </a:lnTo>
                    <a:lnTo>
                      <a:pt x="115" y="6"/>
                    </a:lnTo>
                    <a:lnTo>
                      <a:pt x="102" y="10"/>
                    </a:lnTo>
                    <a:lnTo>
                      <a:pt x="91" y="13"/>
                    </a:lnTo>
                    <a:lnTo>
                      <a:pt x="81" y="24"/>
                    </a:lnTo>
                    <a:lnTo>
                      <a:pt x="73" y="37"/>
                    </a:lnTo>
                    <a:lnTo>
                      <a:pt x="64" y="48"/>
                    </a:lnTo>
                    <a:lnTo>
                      <a:pt x="56" y="61"/>
                    </a:lnTo>
                    <a:lnTo>
                      <a:pt x="54" y="42"/>
                    </a:lnTo>
                    <a:lnTo>
                      <a:pt x="40" y="35"/>
                    </a:lnTo>
                    <a:lnTo>
                      <a:pt x="26" y="31"/>
                    </a:lnTo>
                    <a:lnTo>
                      <a:pt x="11" y="35"/>
                    </a:lnTo>
                    <a:lnTo>
                      <a:pt x="5" y="40"/>
                    </a:lnTo>
                    <a:lnTo>
                      <a:pt x="3" y="45"/>
                    </a:lnTo>
                    <a:lnTo>
                      <a:pt x="0" y="47"/>
                    </a:lnTo>
                    <a:lnTo>
                      <a:pt x="2" y="55"/>
                    </a:lnTo>
                    <a:lnTo>
                      <a:pt x="0" y="58"/>
                    </a:lnTo>
                    <a:lnTo>
                      <a:pt x="2" y="66"/>
                    </a:lnTo>
                    <a:lnTo>
                      <a:pt x="0" y="66"/>
                    </a:lnTo>
                    <a:lnTo>
                      <a:pt x="3" y="71"/>
                    </a:lnTo>
                    <a:lnTo>
                      <a:pt x="8" y="88"/>
                    </a:lnTo>
                    <a:lnTo>
                      <a:pt x="10" y="92"/>
                    </a:lnTo>
                    <a:lnTo>
                      <a:pt x="11" y="103"/>
                    </a:lnTo>
                    <a:lnTo>
                      <a:pt x="15" y="111"/>
                    </a:lnTo>
                    <a:lnTo>
                      <a:pt x="21" y="113"/>
                    </a:lnTo>
                    <a:lnTo>
                      <a:pt x="37" y="111"/>
                    </a:lnTo>
                    <a:lnTo>
                      <a:pt x="45" y="106"/>
                    </a:lnTo>
                    <a:lnTo>
                      <a:pt x="50" y="100"/>
                    </a:lnTo>
                    <a:lnTo>
                      <a:pt x="65" y="100"/>
                    </a:lnTo>
                    <a:lnTo>
                      <a:pt x="72" y="96"/>
                    </a:lnTo>
                    <a:lnTo>
                      <a:pt x="80" y="90"/>
                    </a:lnTo>
                    <a:lnTo>
                      <a:pt x="91" y="90"/>
                    </a:lnTo>
                    <a:lnTo>
                      <a:pt x="94" y="87"/>
                    </a:lnTo>
                    <a:lnTo>
                      <a:pt x="99" y="80"/>
                    </a:lnTo>
                    <a:lnTo>
                      <a:pt x="107" y="76"/>
                    </a:lnTo>
                    <a:lnTo>
                      <a:pt x="132" y="68"/>
                    </a:lnTo>
                    <a:lnTo>
                      <a:pt x="137" y="63"/>
                    </a:lnTo>
                    <a:lnTo>
                      <a:pt x="145" y="61"/>
                    </a:lnTo>
                    <a:lnTo>
                      <a:pt x="145" y="55"/>
                    </a:lnTo>
                    <a:lnTo>
                      <a:pt x="146" y="50"/>
                    </a:lnTo>
                    <a:lnTo>
                      <a:pt x="156" y="43"/>
                    </a:lnTo>
                    <a:lnTo>
                      <a:pt x="146" y="21"/>
                    </a:lnTo>
                    <a:lnTo>
                      <a:pt x="1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0" name="Freeform 97"/>
              <p:cNvSpPr>
                <a:spLocks/>
              </p:cNvSpPr>
              <p:nvPr/>
            </p:nvSpPr>
            <p:spPr bwMode="auto">
              <a:xfrm>
                <a:off x="3018" y="2101"/>
                <a:ext cx="165" cy="288"/>
              </a:xfrm>
              <a:custGeom>
                <a:avLst/>
                <a:gdLst>
                  <a:gd name="T0" fmla="*/ 73 w 165"/>
                  <a:gd name="T1" fmla="*/ 35 h 288"/>
                  <a:gd name="T2" fmla="*/ 89 w 165"/>
                  <a:gd name="T3" fmla="*/ 21 h 288"/>
                  <a:gd name="T4" fmla="*/ 100 w 165"/>
                  <a:gd name="T5" fmla="*/ 22 h 288"/>
                  <a:gd name="T6" fmla="*/ 119 w 165"/>
                  <a:gd name="T7" fmla="*/ 19 h 288"/>
                  <a:gd name="T8" fmla="*/ 130 w 165"/>
                  <a:gd name="T9" fmla="*/ 14 h 288"/>
                  <a:gd name="T10" fmla="*/ 140 w 165"/>
                  <a:gd name="T11" fmla="*/ 16 h 288"/>
                  <a:gd name="T12" fmla="*/ 162 w 165"/>
                  <a:gd name="T13" fmla="*/ 3 h 288"/>
                  <a:gd name="T14" fmla="*/ 164 w 165"/>
                  <a:gd name="T15" fmla="*/ 3 h 288"/>
                  <a:gd name="T16" fmla="*/ 165 w 165"/>
                  <a:gd name="T17" fmla="*/ 9 h 288"/>
                  <a:gd name="T18" fmla="*/ 161 w 165"/>
                  <a:gd name="T19" fmla="*/ 42 h 288"/>
                  <a:gd name="T20" fmla="*/ 161 w 165"/>
                  <a:gd name="T21" fmla="*/ 46 h 288"/>
                  <a:gd name="T22" fmla="*/ 161 w 165"/>
                  <a:gd name="T23" fmla="*/ 66 h 288"/>
                  <a:gd name="T24" fmla="*/ 161 w 165"/>
                  <a:gd name="T25" fmla="*/ 71 h 288"/>
                  <a:gd name="T26" fmla="*/ 164 w 165"/>
                  <a:gd name="T27" fmla="*/ 75 h 288"/>
                  <a:gd name="T28" fmla="*/ 161 w 165"/>
                  <a:gd name="T29" fmla="*/ 85 h 288"/>
                  <a:gd name="T30" fmla="*/ 149 w 165"/>
                  <a:gd name="T31" fmla="*/ 99 h 288"/>
                  <a:gd name="T32" fmla="*/ 146 w 165"/>
                  <a:gd name="T33" fmla="*/ 104 h 288"/>
                  <a:gd name="T34" fmla="*/ 137 w 165"/>
                  <a:gd name="T35" fmla="*/ 112 h 288"/>
                  <a:gd name="T36" fmla="*/ 122 w 165"/>
                  <a:gd name="T37" fmla="*/ 120 h 288"/>
                  <a:gd name="T38" fmla="*/ 102 w 165"/>
                  <a:gd name="T39" fmla="*/ 133 h 288"/>
                  <a:gd name="T40" fmla="*/ 97 w 165"/>
                  <a:gd name="T41" fmla="*/ 138 h 288"/>
                  <a:gd name="T42" fmla="*/ 91 w 165"/>
                  <a:gd name="T43" fmla="*/ 149 h 288"/>
                  <a:gd name="T44" fmla="*/ 89 w 165"/>
                  <a:gd name="T45" fmla="*/ 145 h 288"/>
                  <a:gd name="T46" fmla="*/ 70 w 165"/>
                  <a:gd name="T47" fmla="*/ 167 h 288"/>
                  <a:gd name="T48" fmla="*/ 67 w 165"/>
                  <a:gd name="T49" fmla="*/ 180 h 288"/>
                  <a:gd name="T50" fmla="*/ 72 w 165"/>
                  <a:gd name="T51" fmla="*/ 186 h 288"/>
                  <a:gd name="T52" fmla="*/ 76 w 165"/>
                  <a:gd name="T53" fmla="*/ 206 h 288"/>
                  <a:gd name="T54" fmla="*/ 75 w 165"/>
                  <a:gd name="T55" fmla="*/ 225 h 288"/>
                  <a:gd name="T56" fmla="*/ 72 w 165"/>
                  <a:gd name="T57" fmla="*/ 243 h 288"/>
                  <a:gd name="T58" fmla="*/ 73 w 165"/>
                  <a:gd name="T59" fmla="*/ 241 h 288"/>
                  <a:gd name="T60" fmla="*/ 64 w 165"/>
                  <a:gd name="T61" fmla="*/ 254 h 288"/>
                  <a:gd name="T62" fmla="*/ 33 w 165"/>
                  <a:gd name="T63" fmla="*/ 267 h 288"/>
                  <a:gd name="T64" fmla="*/ 32 w 165"/>
                  <a:gd name="T65" fmla="*/ 280 h 288"/>
                  <a:gd name="T66" fmla="*/ 33 w 165"/>
                  <a:gd name="T67" fmla="*/ 288 h 288"/>
                  <a:gd name="T68" fmla="*/ 21 w 165"/>
                  <a:gd name="T69" fmla="*/ 270 h 288"/>
                  <a:gd name="T70" fmla="*/ 18 w 165"/>
                  <a:gd name="T71" fmla="*/ 214 h 288"/>
                  <a:gd name="T72" fmla="*/ 27 w 165"/>
                  <a:gd name="T73" fmla="*/ 199 h 288"/>
                  <a:gd name="T74" fmla="*/ 38 w 165"/>
                  <a:gd name="T75" fmla="*/ 151 h 288"/>
                  <a:gd name="T76" fmla="*/ 45 w 165"/>
                  <a:gd name="T77" fmla="*/ 124 h 288"/>
                  <a:gd name="T78" fmla="*/ 40 w 165"/>
                  <a:gd name="T79" fmla="*/ 106 h 288"/>
                  <a:gd name="T80" fmla="*/ 3 w 165"/>
                  <a:gd name="T81" fmla="*/ 96 h 288"/>
                  <a:gd name="T82" fmla="*/ 0 w 165"/>
                  <a:gd name="T83" fmla="*/ 82 h 288"/>
                  <a:gd name="T84" fmla="*/ 24 w 165"/>
                  <a:gd name="T85" fmla="*/ 72 h 288"/>
                  <a:gd name="T86" fmla="*/ 49 w 165"/>
                  <a:gd name="T87" fmla="*/ 63 h 288"/>
                  <a:gd name="T88" fmla="*/ 67 w 165"/>
                  <a:gd name="T89" fmla="*/ 71 h 288"/>
                  <a:gd name="T90" fmla="*/ 70 w 165"/>
                  <a:gd name="T91" fmla="*/ 85 h 288"/>
                  <a:gd name="T92" fmla="*/ 67 w 165"/>
                  <a:gd name="T93" fmla="*/ 103 h 288"/>
                  <a:gd name="T94" fmla="*/ 76 w 165"/>
                  <a:gd name="T95" fmla="*/ 117 h 288"/>
                  <a:gd name="T96" fmla="*/ 81 w 165"/>
                  <a:gd name="T97" fmla="*/ 112 h 288"/>
                  <a:gd name="T98" fmla="*/ 81 w 165"/>
                  <a:gd name="T99" fmla="*/ 103 h 288"/>
                  <a:gd name="T100" fmla="*/ 91 w 165"/>
                  <a:gd name="T101" fmla="*/ 88 h 288"/>
                  <a:gd name="T102" fmla="*/ 91 w 165"/>
                  <a:gd name="T103" fmla="*/ 79 h 288"/>
                  <a:gd name="T104" fmla="*/ 76 w 165"/>
                  <a:gd name="T105" fmla="*/ 5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288">
                    <a:moveTo>
                      <a:pt x="76" y="54"/>
                    </a:moveTo>
                    <a:lnTo>
                      <a:pt x="73" y="35"/>
                    </a:lnTo>
                    <a:lnTo>
                      <a:pt x="78" y="21"/>
                    </a:lnTo>
                    <a:lnTo>
                      <a:pt x="89" y="21"/>
                    </a:lnTo>
                    <a:lnTo>
                      <a:pt x="95" y="17"/>
                    </a:lnTo>
                    <a:lnTo>
                      <a:pt x="100" y="22"/>
                    </a:lnTo>
                    <a:lnTo>
                      <a:pt x="108" y="19"/>
                    </a:lnTo>
                    <a:lnTo>
                      <a:pt x="119" y="19"/>
                    </a:lnTo>
                    <a:lnTo>
                      <a:pt x="124" y="16"/>
                    </a:lnTo>
                    <a:lnTo>
                      <a:pt x="130" y="14"/>
                    </a:lnTo>
                    <a:lnTo>
                      <a:pt x="134" y="16"/>
                    </a:lnTo>
                    <a:lnTo>
                      <a:pt x="140" y="16"/>
                    </a:lnTo>
                    <a:lnTo>
                      <a:pt x="156" y="9"/>
                    </a:lnTo>
                    <a:lnTo>
                      <a:pt x="162" y="3"/>
                    </a:lnTo>
                    <a:lnTo>
                      <a:pt x="164" y="0"/>
                    </a:lnTo>
                    <a:lnTo>
                      <a:pt x="164" y="3"/>
                    </a:lnTo>
                    <a:lnTo>
                      <a:pt x="165" y="5"/>
                    </a:lnTo>
                    <a:lnTo>
                      <a:pt x="165" y="9"/>
                    </a:lnTo>
                    <a:lnTo>
                      <a:pt x="161" y="24"/>
                    </a:lnTo>
                    <a:lnTo>
                      <a:pt x="161" y="42"/>
                    </a:lnTo>
                    <a:lnTo>
                      <a:pt x="159" y="43"/>
                    </a:lnTo>
                    <a:lnTo>
                      <a:pt x="161" y="46"/>
                    </a:lnTo>
                    <a:lnTo>
                      <a:pt x="159" y="66"/>
                    </a:lnTo>
                    <a:lnTo>
                      <a:pt x="161" y="66"/>
                    </a:lnTo>
                    <a:lnTo>
                      <a:pt x="162" y="69"/>
                    </a:lnTo>
                    <a:lnTo>
                      <a:pt x="161" y="71"/>
                    </a:lnTo>
                    <a:lnTo>
                      <a:pt x="164" y="72"/>
                    </a:lnTo>
                    <a:lnTo>
                      <a:pt x="164" y="75"/>
                    </a:lnTo>
                    <a:lnTo>
                      <a:pt x="157" y="83"/>
                    </a:lnTo>
                    <a:lnTo>
                      <a:pt x="161" y="85"/>
                    </a:lnTo>
                    <a:lnTo>
                      <a:pt x="159" y="90"/>
                    </a:lnTo>
                    <a:lnTo>
                      <a:pt x="149" y="99"/>
                    </a:lnTo>
                    <a:lnTo>
                      <a:pt x="146" y="103"/>
                    </a:lnTo>
                    <a:lnTo>
                      <a:pt x="146" y="104"/>
                    </a:lnTo>
                    <a:lnTo>
                      <a:pt x="146" y="108"/>
                    </a:lnTo>
                    <a:lnTo>
                      <a:pt x="137" y="112"/>
                    </a:lnTo>
                    <a:lnTo>
                      <a:pt x="135" y="116"/>
                    </a:lnTo>
                    <a:lnTo>
                      <a:pt x="122" y="120"/>
                    </a:lnTo>
                    <a:lnTo>
                      <a:pt x="110" y="127"/>
                    </a:lnTo>
                    <a:lnTo>
                      <a:pt x="102" y="133"/>
                    </a:lnTo>
                    <a:lnTo>
                      <a:pt x="102" y="136"/>
                    </a:lnTo>
                    <a:lnTo>
                      <a:pt x="97" y="138"/>
                    </a:lnTo>
                    <a:lnTo>
                      <a:pt x="99" y="140"/>
                    </a:lnTo>
                    <a:lnTo>
                      <a:pt x="91" y="149"/>
                    </a:lnTo>
                    <a:lnTo>
                      <a:pt x="91" y="148"/>
                    </a:lnTo>
                    <a:lnTo>
                      <a:pt x="89" y="145"/>
                    </a:lnTo>
                    <a:lnTo>
                      <a:pt x="87" y="149"/>
                    </a:lnTo>
                    <a:lnTo>
                      <a:pt x="70" y="167"/>
                    </a:lnTo>
                    <a:lnTo>
                      <a:pt x="67" y="167"/>
                    </a:lnTo>
                    <a:lnTo>
                      <a:pt x="67" y="180"/>
                    </a:lnTo>
                    <a:lnTo>
                      <a:pt x="70" y="185"/>
                    </a:lnTo>
                    <a:lnTo>
                      <a:pt x="72" y="186"/>
                    </a:lnTo>
                    <a:lnTo>
                      <a:pt x="75" y="207"/>
                    </a:lnTo>
                    <a:lnTo>
                      <a:pt x="76" y="206"/>
                    </a:lnTo>
                    <a:lnTo>
                      <a:pt x="78" y="207"/>
                    </a:lnTo>
                    <a:lnTo>
                      <a:pt x="75" y="225"/>
                    </a:lnTo>
                    <a:lnTo>
                      <a:pt x="72" y="239"/>
                    </a:lnTo>
                    <a:lnTo>
                      <a:pt x="72" y="243"/>
                    </a:lnTo>
                    <a:lnTo>
                      <a:pt x="75" y="236"/>
                    </a:lnTo>
                    <a:lnTo>
                      <a:pt x="73" y="241"/>
                    </a:lnTo>
                    <a:lnTo>
                      <a:pt x="67" y="251"/>
                    </a:lnTo>
                    <a:lnTo>
                      <a:pt x="64" y="254"/>
                    </a:lnTo>
                    <a:lnTo>
                      <a:pt x="45" y="260"/>
                    </a:lnTo>
                    <a:lnTo>
                      <a:pt x="33" y="267"/>
                    </a:lnTo>
                    <a:lnTo>
                      <a:pt x="29" y="275"/>
                    </a:lnTo>
                    <a:lnTo>
                      <a:pt x="32" y="280"/>
                    </a:lnTo>
                    <a:lnTo>
                      <a:pt x="35" y="276"/>
                    </a:lnTo>
                    <a:lnTo>
                      <a:pt x="33" y="288"/>
                    </a:lnTo>
                    <a:lnTo>
                      <a:pt x="21" y="286"/>
                    </a:lnTo>
                    <a:lnTo>
                      <a:pt x="21" y="270"/>
                    </a:lnTo>
                    <a:lnTo>
                      <a:pt x="22" y="243"/>
                    </a:lnTo>
                    <a:lnTo>
                      <a:pt x="18" y="214"/>
                    </a:lnTo>
                    <a:lnTo>
                      <a:pt x="19" y="206"/>
                    </a:lnTo>
                    <a:lnTo>
                      <a:pt x="27" y="199"/>
                    </a:lnTo>
                    <a:lnTo>
                      <a:pt x="40" y="169"/>
                    </a:lnTo>
                    <a:lnTo>
                      <a:pt x="38" y="151"/>
                    </a:lnTo>
                    <a:lnTo>
                      <a:pt x="43" y="138"/>
                    </a:lnTo>
                    <a:lnTo>
                      <a:pt x="45" y="124"/>
                    </a:lnTo>
                    <a:lnTo>
                      <a:pt x="41" y="109"/>
                    </a:lnTo>
                    <a:lnTo>
                      <a:pt x="40" y="106"/>
                    </a:lnTo>
                    <a:lnTo>
                      <a:pt x="19" y="98"/>
                    </a:lnTo>
                    <a:lnTo>
                      <a:pt x="3" y="96"/>
                    </a:lnTo>
                    <a:lnTo>
                      <a:pt x="5" y="91"/>
                    </a:lnTo>
                    <a:lnTo>
                      <a:pt x="0" y="82"/>
                    </a:lnTo>
                    <a:lnTo>
                      <a:pt x="13" y="77"/>
                    </a:lnTo>
                    <a:lnTo>
                      <a:pt x="24" y="72"/>
                    </a:lnTo>
                    <a:lnTo>
                      <a:pt x="38" y="67"/>
                    </a:lnTo>
                    <a:lnTo>
                      <a:pt x="49" y="63"/>
                    </a:lnTo>
                    <a:lnTo>
                      <a:pt x="56" y="72"/>
                    </a:lnTo>
                    <a:lnTo>
                      <a:pt x="67" y="71"/>
                    </a:lnTo>
                    <a:lnTo>
                      <a:pt x="70" y="72"/>
                    </a:lnTo>
                    <a:lnTo>
                      <a:pt x="70" y="85"/>
                    </a:lnTo>
                    <a:lnTo>
                      <a:pt x="65" y="96"/>
                    </a:lnTo>
                    <a:lnTo>
                      <a:pt x="67" y="103"/>
                    </a:lnTo>
                    <a:lnTo>
                      <a:pt x="78" y="114"/>
                    </a:lnTo>
                    <a:lnTo>
                      <a:pt x="76" y="117"/>
                    </a:lnTo>
                    <a:lnTo>
                      <a:pt x="80" y="117"/>
                    </a:lnTo>
                    <a:lnTo>
                      <a:pt x="81" y="112"/>
                    </a:lnTo>
                    <a:lnTo>
                      <a:pt x="80" y="108"/>
                    </a:lnTo>
                    <a:lnTo>
                      <a:pt x="81" y="103"/>
                    </a:lnTo>
                    <a:lnTo>
                      <a:pt x="89" y="98"/>
                    </a:lnTo>
                    <a:lnTo>
                      <a:pt x="91" y="88"/>
                    </a:lnTo>
                    <a:lnTo>
                      <a:pt x="89" y="83"/>
                    </a:lnTo>
                    <a:lnTo>
                      <a:pt x="91" y="79"/>
                    </a:lnTo>
                    <a:lnTo>
                      <a:pt x="89" y="72"/>
                    </a:lnTo>
                    <a:lnTo>
                      <a:pt x="76"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1" name="Freeform 98"/>
              <p:cNvSpPr>
                <a:spLocks/>
              </p:cNvSpPr>
              <p:nvPr/>
            </p:nvSpPr>
            <p:spPr bwMode="auto">
              <a:xfrm>
                <a:off x="3061" y="2083"/>
                <a:ext cx="48" cy="135"/>
              </a:xfrm>
              <a:custGeom>
                <a:avLst/>
                <a:gdLst>
                  <a:gd name="T0" fmla="*/ 33 w 48"/>
                  <a:gd name="T1" fmla="*/ 72 h 135"/>
                  <a:gd name="T2" fmla="*/ 32 w 48"/>
                  <a:gd name="T3" fmla="*/ 76 h 135"/>
                  <a:gd name="T4" fmla="*/ 35 w 48"/>
                  <a:gd name="T5" fmla="*/ 79 h 135"/>
                  <a:gd name="T6" fmla="*/ 38 w 48"/>
                  <a:gd name="T7" fmla="*/ 89 h 135"/>
                  <a:gd name="T8" fmla="*/ 32 w 48"/>
                  <a:gd name="T9" fmla="*/ 82 h 135"/>
                  <a:gd name="T10" fmla="*/ 30 w 48"/>
                  <a:gd name="T11" fmla="*/ 85 h 135"/>
                  <a:gd name="T12" fmla="*/ 27 w 48"/>
                  <a:gd name="T13" fmla="*/ 84 h 135"/>
                  <a:gd name="T14" fmla="*/ 29 w 48"/>
                  <a:gd name="T15" fmla="*/ 77 h 135"/>
                  <a:gd name="T16" fmla="*/ 25 w 48"/>
                  <a:gd name="T17" fmla="*/ 72 h 135"/>
                  <a:gd name="T18" fmla="*/ 24 w 48"/>
                  <a:gd name="T19" fmla="*/ 60 h 135"/>
                  <a:gd name="T20" fmla="*/ 21 w 48"/>
                  <a:gd name="T21" fmla="*/ 52 h 135"/>
                  <a:gd name="T22" fmla="*/ 24 w 48"/>
                  <a:gd name="T23" fmla="*/ 40 h 135"/>
                  <a:gd name="T24" fmla="*/ 25 w 48"/>
                  <a:gd name="T25" fmla="*/ 18 h 135"/>
                  <a:gd name="T26" fmla="*/ 19 w 48"/>
                  <a:gd name="T27" fmla="*/ 10 h 135"/>
                  <a:gd name="T28" fmla="*/ 21 w 48"/>
                  <a:gd name="T29" fmla="*/ 5 h 135"/>
                  <a:gd name="T30" fmla="*/ 19 w 48"/>
                  <a:gd name="T31" fmla="*/ 3 h 135"/>
                  <a:gd name="T32" fmla="*/ 14 w 48"/>
                  <a:gd name="T33" fmla="*/ 3 h 135"/>
                  <a:gd name="T34" fmla="*/ 6 w 48"/>
                  <a:gd name="T35" fmla="*/ 0 h 135"/>
                  <a:gd name="T36" fmla="*/ 6 w 48"/>
                  <a:gd name="T37" fmla="*/ 5 h 135"/>
                  <a:gd name="T38" fmla="*/ 10 w 48"/>
                  <a:gd name="T39" fmla="*/ 5 h 135"/>
                  <a:gd name="T40" fmla="*/ 11 w 48"/>
                  <a:gd name="T41" fmla="*/ 7 h 135"/>
                  <a:gd name="T42" fmla="*/ 16 w 48"/>
                  <a:gd name="T43" fmla="*/ 23 h 135"/>
                  <a:gd name="T44" fmla="*/ 11 w 48"/>
                  <a:gd name="T45" fmla="*/ 26 h 135"/>
                  <a:gd name="T46" fmla="*/ 10 w 48"/>
                  <a:gd name="T47" fmla="*/ 37 h 135"/>
                  <a:gd name="T48" fmla="*/ 10 w 48"/>
                  <a:gd name="T49" fmla="*/ 48 h 135"/>
                  <a:gd name="T50" fmla="*/ 13 w 48"/>
                  <a:gd name="T51" fmla="*/ 55 h 135"/>
                  <a:gd name="T52" fmla="*/ 6 w 48"/>
                  <a:gd name="T53" fmla="*/ 58 h 135"/>
                  <a:gd name="T54" fmla="*/ 5 w 48"/>
                  <a:gd name="T55" fmla="*/ 66 h 135"/>
                  <a:gd name="T56" fmla="*/ 0 w 48"/>
                  <a:gd name="T57" fmla="*/ 76 h 135"/>
                  <a:gd name="T58" fmla="*/ 3 w 48"/>
                  <a:gd name="T59" fmla="*/ 81 h 135"/>
                  <a:gd name="T60" fmla="*/ 6 w 48"/>
                  <a:gd name="T61" fmla="*/ 81 h 135"/>
                  <a:gd name="T62" fmla="*/ 13 w 48"/>
                  <a:gd name="T63" fmla="*/ 90 h 135"/>
                  <a:gd name="T64" fmla="*/ 24 w 48"/>
                  <a:gd name="T65" fmla="*/ 89 h 135"/>
                  <a:gd name="T66" fmla="*/ 27 w 48"/>
                  <a:gd name="T67" fmla="*/ 90 h 135"/>
                  <a:gd name="T68" fmla="*/ 27 w 48"/>
                  <a:gd name="T69" fmla="*/ 103 h 135"/>
                  <a:gd name="T70" fmla="*/ 22 w 48"/>
                  <a:gd name="T71" fmla="*/ 114 h 135"/>
                  <a:gd name="T72" fmla="*/ 24 w 48"/>
                  <a:gd name="T73" fmla="*/ 121 h 135"/>
                  <a:gd name="T74" fmla="*/ 35 w 48"/>
                  <a:gd name="T75" fmla="*/ 132 h 135"/>
                  <a:gd name="T76" fmla="*/ 33 w 48"/>
                  <a:gd name="T77" fmla="*/ 135 h 135"/>
                  <a:gd name="T78" fmla="*/ 37 w 48"/>
                  <a:gd name="T79" fmla="*/ 135 h 135"/>
                  <a:gd name="T80" fmla="*/ 38 w 48"/>
                  <a:gd name="T81" fmla="*/ 130 h 135"/>
                  <a:gd name="T82" fmla="*/ 37 w 48"/>
                  <a:gd name="T83" fmla="*/ 126 h 135"/>
                  <a:gd name="T84" fmla="*/ 38 w 48"/>
                  <a:gd name="T85" fmla="*/ 121 h 135"/>
                  <a:gd name="T86" fmla="*/ 46 w 48"/>
                  <a:gd name="T87" fmla="*/ 116 h 135"/>
                  <a:gd name="T88" fmla="*/ 48 w 48"/>
                  <a:gd name="T89" fmla="*/ 106 h 135"/>
                  <a:gd name="T90" fmla="*/ 46 w 48"/>
                  <a:gd name="T91" fmla="*/ 101 h 135"/>
                  <a:gd name="T92" fmla="*/ 48 w 48"/>
                  <a:gd name="T93" fmla="*/ 97 h 135"/>
                  <a:gd name="T94" fmla="*/ 46 w 48"/>
                  <a:gd name="T95" fmla="*/ 90 h 135"/>
                  <a:gd name="T96" fmla="*/ 33 w 48"/>
                  <a:gd name="T97" fmla="*/ 72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135">
                    <a:moveTo>
                      <a:pt x="33" y="72"/>
                    </a:moveTo>
                    <a:lnTo>
                      <a:pt x="32" y="76"/>
                    </a:lnTo>
                    <a:lnTo>
                      <a:pt x="35" y="79"/>
                    </a:lnTo>
                    <a:lnTo>
                      <a:pt x="38" y="89"/>
                    </a:lnTo>
                    <a:lnTo>
                      <a:pt x="32" y="82"/>
                    </a:lnTo>
                    <a:lnTo>
                      <a:pt x="30" y="85"/>
                    </a:lnTo>
                    <a:lnTo>
                      <a:pt x="27" y="84"/>
                    </a:lnTo>
                    <a:lnTo>
                      <a:pt x="29" y="77"/>
                    </a:lnTo>
                    <a:lnTo>
                      <a:pt x="25" y="72"/>
                    </a:lnTo>
                    <a:lnTo>
                      <a:pt x="24" y="60"/>
                    </a:lnTo>
                    <a:lnTo>
                      <a:pt x="21" y="52"/>
                    </a:lnTo>
                    <a:lnTo>
                      <a:pt x="24" y="40"/>
                    </a:lnTo>
                    <a:lnTo>
                      <a:pt x="25" y="18"/>
                    </a:lnTo>
                    <a:lnTo>
                      <a:pt x="19" y="10"/>
                    </a:lnTo>
                    <a:lnTo>
                      <a:pt x="21" y="5"/>
                    </a:lnTo>
                    <a:lnTo>
                      <a:pt x="19" y="3"/>
                    </a:lnTo>
                    <a:lnTo>
                      <a:pt x="14" y="3"/>
                    </a:lnTo>
                    <a:lnTo>
                      <a:pt x="6" y="0"/>
                    </a:lnTo>
                    <a:lnTo>
                      <a:pt x="6" y="5"/>
                    </a:lnTo>
                    <a:lnTo>
                      <a:pt x="10" y="5"/>
                    </a:lnTo>
                    <a:lnTo>
                      <a:pt x="11" y="7"/>
                    </a:lnTo>
                    <a:lnTo>
                      <a:pt x="16" y="23"/>
                    </a:lnTo>
                    <a:lnTo>
                      <a:pt x="11" y="26"/>
                    </a:lnTo>
                    <a:lnTo>
                      <a:pt x="10" y="37"/>
                    </a:lnTo>
                    <a:lnTo>
                      <a:pt x="10" y="48"/>
                    </a:lnTo>
                    <a:lnTo>
                      <a:pt x="13" y="55"/>
                    </a:lnTo>
                    <a:lnTo>
                      <a:pt x="6" y="58"/>
                    </a:lnTo>
                    <a:lnTo>
                      <a:pt x="5" y="66"/>
                    </a:lnTo>
                    <a:lnTo>
                      <a:pt x="0" y="76"/>
                    </a:lnTo>
                    <a:lnTo>
                      <a:pt x="3" y="81"/>
                    </a:lnTo>
                    <a:lnTo>
                      <a:pt x="6" y="81"/>
                    </a:lnTo>
                    <a:lnTo>
                      <a:pt x="13" y="90"/>
                    </a:lnTo>
                    <a:lnTo>
                      <a:pt x="24" y="89"/>
                    </a:lnTo>
                    <a:lnTo>
                      <a:pt x="27" y="90"/>
                    </a:lnTo>
                    <a:lnTo>
                      <a:pt x="27" y="103"/>
                    </a:lnTo>
                    <a:lnTo>
                      <a:pt x="22" y="114"/>
                    </a:lnTo>
                    <a:lnTo>
                      <a:pt x="24" y="121"/>
                    </a:lnTo>
                    <a:lnTo>
                      <a:pt x="35" y="132"/>
                    </a:lnTo>
                    <a:lnTo>
                      <a:pt x="33" y="135"/>
                    </a:lnTo>
                    <a:lnTo>
                      <a:pt x="37" y="135"/>
                    </a:lnTo>
                    <a:lnTo>
                      <a:pt x="38" y="130"/>
                    </a:lnTo>
                    <a:lnTo>
                      <a:pt x="37" y="126"/>
                    </a:lnTo>
                    <a:lnTo>
                      <a:pt x="38" y="121"/>
                    </a:lnTo>
                    <a:lnTo>
                      <a:pt x="46" y="116"/>
                    </a:lnTo>
                    <a:lnTo>
                      <a:pt x="48" y="106"/>
                    </a:lnTo>
                    <a:lnTo>
                      <a:pt x="46" y="101"/>
                    </a:lnTo>
                    <a:lnTo>
                      <a:pt x="48" y="97"/>
                    </a:lnTo>
                    <a:lnTo>
                      <a:pt x="46" y="90"/>
                    </a:lnTo>
                    <a:lnTo>
                      <a:pt x="3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2" name="Freeform 99"/>
              <p:cNvSpPr>
                <a:spLocks/>
              </p:cNvSpPr>
              <p:nvPr/>
            </p:nvSpPr>
            <p:spPr bwMode="auto">
              <a:xfrm>
                <a:off x="3083" y="1837"/>
                <a:ext cx="123" cy="162"/>
              </a:xfrm>
              <a:custGeom>
                <a:avLst/>
                <a:gdLst>
                  <a:gd name="T0" fmla="*/ 5 w 123"/>
                  <a:gd name="T1" fmla="*/ 98 h 162"/>
                  <a:gd name="T2" fmla="*/ 3 w 123"/>
                  <a:gd name="T3" fmla="*/ 95 h 162"/>
                  <a:gd name="T4" fmla="*/ 5 w 123"/>
                  <a:gd name="T5" fmla="*/ 90 h 162"/>
                  <a:gd name="T6" fmla="*/ 8 w 123"/>
                  <a:gd name="T7" fmla="*/ 90 h 162"/>
                  <a:gd name="T8" fmla="*/ 11 w 123"/>
                  <a:gd name="T9" fmla="*/ 89 h 162"/>
                  <a:gd name="T10" fmla="*/ 15 w 123"/>
                  <a:gd name="T11" fmla="*/ 87 h 162"/>
                  <a:gd name="T12" fmla="*/ 15 w 123"/>
                  <a:gd name="T13" fmla="*/ 85 h 162"/>
                  <a:gd name="T14" fmla="*/ 11 w 123"/>
                  <a:gd name="T15" fmla="*/ 85 h 162"/>
                  <a:gd name="T16" fmla="*/ 8 w 123"/>
                  <a:gd name="T17" fmla="*/ 85 h 162"/>
                  <a:gd name="T18" fmla="*/ 7 w 123"/>
                  <a:gd name="T19" fmla="*/ 87 h 162"/>
                  <a:gd name="T20" fmla="*/ 5 w 123"/>
                  <a:gd name="T21" fmla="*/ 87 h 162"/>
                  <a:gd name="T22" fmla="*/ 3 w 123"/>
                  <a:gd name="T23" fmla="*/ 84 h 162"/>
                  <a:gd name="T24" fmla="*/ 2 w 123"/>
                  <a:gd name="T25" fmla="*/ 80 h 162"/>
                  <a:gd name="T26" fmla="*/ 2 w 123"/>
                  <a:gd name="T27" fmla="*/ 77 h 162"/>
                  <a:gd name="T28" fmla="*/ 2 w 123"/>
                  <a:gd name="T29" fmla="*/ 77 h 162"/>
                  <a:gd name="T30" fmla="*/ 16 w 123"/>
                  <a:gd name="T31" fmla="*/ 53 h 162"/>
                  <a:gd name="T32" fmla="*/ 18 w 123"/>
                  <a:gd name="T33" fmla="*/ 43 h 162"/>
                  <a:gd name="T34" fmla="*/ 16 w 123"/>
                  <a:gd name="T35" fmla="*/ 32 h 162"/>
                  <a:gd name="T36" fmla="*/ 10 w 123"/>
                  <a:gd name="T37" fmla="*/ 26 h 162"/>
                  <a:gd name="T38" fmla="*/ 7 w 123"/>
                  <a:gd name="T39" fmla="*/ 11 h 162"/>
                  <a:gd name="T40" fmla="*/ 0 w 123"/>
                  <a:gd name="T41" fmla="*/ 8 h 162"/>
                  <a:gd name="T42" fmla="*/ 8 w 123"/>
                  <a:gd name="T43" fmla="*/ 0 h 162"/>
                  <a:gd name="T44" fmla="*/ 29 w 123"/>
                  <a:gd name="T45" fmla="*/ 0 h 162"/>
                  <a:gd name="T46" fmla="*/ 42 w 123"/>
                  <a:gd name="T47" fmla="*/ 0 h 162"/>
                  <a:gd name="T48" fmla="*/ 61 w 123"/>
                  <a:gd name="T49" fmla="*/ 15 h 162"/>
                  <a:gd name="T50" fmla="*/ 76 w 123"/>
                  <a:gd name="T51" fmla="*/ 19 h 162"/>
                  <a:gd name="T52" fmla="*/ 84 w 123"/>
                  <a:gd name="T53" fmla="*/ 19 h 162"/>
                  <a:gd name="T54" fmla="*/ 91 w 123"/>
                  <a:gd name="T55" fmla="*/ 15 h 162"/>
                  <a:gd name="T56" fmla="*/ 94 w 123"/>
                  <a:gd name="T57" fmla="*/ 10 h 162"/>
                  <a:gd name="T58" fmla="*/ 105 w 123"/>
                  <a:gd name="T59" fmla="*/ 6 h 162"/>
                  <a:gd name="T60" fmla="*/ 115 w 123"/>
                  <a:gd name="T61" fmla="*/ 11 h 162"/>
                  <a:gd name="T62" fmla="*/ 123 w 123"/>
                  <a:gd name="T63" fmla="*/ 11 h 162"/>
                  <a:gd name="T64" fmla="*/ 116 w 123"/>
                  <a:gd name="T65" fmla="*/ 23 h 162"/>
                  <a:gd name="T66" fmla="*/ 110 w 123"/>
                  <a:gd name="T67" fmla="*/ 31 h 162"/>
                  <a:gd name="T68" fmla="*/ 110 w 123"/>
                  <a:gd name="T69" fmla="*/ 47 h 162"/>
                  <a:gd name="T70" fmla="*/ 110 w 123"/>
                  <a:gd name="T71" fmla="*/ 63 h 162"/>
                  <a:gd name="T72" fmla="*/ 110 w 123"/>
                  <a:gd name="T73" fmla="*/ 80 h 162"/>
                  <a:gd name="T74" fmla="*/ 110 w 123"/>
                  <a:gd name="T75" fmla="*/ 97 h 162"/>
                  <a:gd name="T76" fmla="*/ 118 w 123"/>
                  <a:gd name="T77" fmla="*/ 109 h 162"/>
                  <a:gd name="T78" fmla="*/ 113 w 123"/>
                  <a:gd name="T79" fmla="*/ 114 h 162"/>
                  <a:gd name="T80" fmla="*/ 110 w 123"/>
                  <a:gd name="T81" fmla="*/ 116 h 162"/>
                  <a:gd name="T82" fmla="*/ 107 w 123"/>
                  <a:gd name="T83" fmla="*/ 122 h 162"/>
                  <a:gd name="T84" fmla="*/ 102 w 123"/>
                  <a:gd name="T85" fmla="*/ 125 h 162"/>
                  <a:gd name="T86" fmla="*/ 100 w 123"/>
                  <a:gd name="T87" fmla="*/ 129 h 162"/>
                  <a:gd name="T88" fmla="*/ 89 w 123"/>
                  <a:gd name="T89" fmla="*/ 156 h 162"/>
                  <a:gd name="T90" fmla="*/ 83 w 123"/>
                  <a:gd name="T91" fmla="*/ 162 h 162"/>
                  <a:gd name="T92" fmla="*/ 62 w 123"/>
                  <a:gd name="T93" fmla="*/ 146 h 162"/>
                  <a:gd name="T94" fmla="*/ 59 w 123"/>
                  <a:gd name="T95" fmla="*/ 134 h 162"/>
                  <a:gd name="T96" fmla="*/ 5 w 123"/>
                  <a:gd name="T97" fmla="*/ 98 h 162"/>
                  <a:gd name="T98" fmla="*/ 5 w 123"/>
                  <a:gd name="T99" fmla="*/ 98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3" h="162">
                    <a:moveTo>
                      <a:pt x="5" y="98"/>
                    </a:moveTo>
                    <a:lnTo>
                      <a:pt x="3" y="95"/>
                    </a:lnTo>
                    <a:lnTo>
                      <a:pt x="5" y="90"/>
                    </a:lnTo>
                    <a:lnTo>
                      <a:pt x="8" y="90"/>
                    </a:lnTo>
                    <a:lnTo>
                      <a:pt x="11" y="89"/>
                    </a:lnTo>
                    <a:lnTo>
                      <a:pt x="15" y="87"/>
                    </a:lnTo>
                    <a:lnTo>
                      <a:pt x="15" y="85"/>
                    </a:lnTo>
                    <a:lnTo>
                      <a:pt x="11" y="85"/>
                    </a:lnTo>
                    <a:lnTo>
                      <a:pt x="8" y="85"/>
                    </a:lnTo>
                    <a:lnTo>
                      <a:pt x="7" y="87"/>
                    </a:lnTo>
                    <a:lnTo>
                      <a:pt x="5" y="87"/>
                    </a:lnTo>
                    <a:lnTo>
                      <a:pt x="3" y="84"/>
                    </a:lnTo>
                    <a:lnTo>
                      <a:pt x="2" y="80"/>
                    </a:lnTo>
                    <a:lnTo>
                      <a:pt x="2" y="77"/>
                    </a:lnTo>
                    <a:lnTo>
                      <a:pt x="2" y="77"/>
                    </a:lnTo>
                    <a:lnTo>
                      <a:pt x="16" y="53"/>
                    </a:lnTo>
                    <a:lnTo>
                      <a:pt x="18" y="43"/>
                    </a:lnTo>
                    <a:lnTo>
                      <a:pt x="16" y="32"/>
                    </a:lnTo>
                    <a:lnTo>
                      <a:pt x="10" y="26"/>
                    </a:lnTo>
                    <a:lnTo>
                      <a:pt x="7" y="11"/>
                    </a:lnTo>
                    <a:lnTo>
                      <a:pt x="0" y="8"/>
                    </a:lnTo>
                    <a:lnTo>
                      <a:pt x="8" y="0"/>
                    </a:lnTo>
                    <a:lnTo>
                      <a:pt x="29" y="0"/>
                    </a:lnTo>
                    <a:lnTo>
                      <a:pt x="42" y="0"/>
                    </a:lnTo>
                    <a:lnTo>
                      <a:pt x="61" y="15"/>
                    </a:lnTo>
                    <a:lnTo>
                      <a:pt x="76" y="19"/>
                    </a:lnTo>
                    <a:lnTo>
                      <a:pt x="84" y="19"/>
                    </a:lnTo>
                    <a:lnTo>
                      <a:pt x="91" y="15"/>
                    </a:lnTo>
                    <a:lnTo>
                      <a:pt x="94" y="10"/>
                    </a:lnTo>
                    <a:lnTo>
                      <a:pt x="105" y="6"/>
                    </a:lnTo>
                    <a:lnTo>
                      <a:pt x="115" y="11"/>
                    </a:lnTo>
                    <a:lnTo>
                      <a:pt x="123" y="11"/>
                    </a:lnTo>
                    <a:lnTo>
                      <a:pt x="116" y="23"/>
                    </a:lnTo>
                    <a:lnTo>
                      <a:pt x="110" y="31"/>
                    </a:lnTo>
                    <a:lnTo>
                      <a:pt x="110" y="47"/>
                    </a:lnTo>
                    <a:lnTo>
                      <a:pt x="110" y="63"/>
                    </a:lnTo>
                    <a:lnTo>
                      <a:pt x="110" y="80"/>
                    </a:lnTo>
                    <a:lnTo>
                      <a:pt x="110" y="97"/>
                    </a:lnTo>
                    <a:lnTo>
                      <a:pt x="118" y="109"/>
                    </a:lnTo>
                    <a:lnTo>
                      <a:pt x="113" y="114"/>
                    </a:lnTo>
                    <a:lnTo>
                      <a:pt x="110" y="116"/>
                    </a:lnTo>
                    <a:lnTo>
                      <a:pt x="107" y="122"/>
                    </a:lnTo>
                    <a:lnTo>
                      <a:pt x="102" y="125"/>
                    </a:lnTo>
                    <a:lnTo>
                      <a:pt x="100" y="129"/>
                    </a:lnTo>
                    <a:lnTo>
                      <a:pt x="89" y="156"/>
                    </a:lnTo>
                    <a:lnTo>
                      <a:pt x="83" y="162"/>
                    </a:lnTo>
                    <a:lnTo>
                      <a:pt x="62" y="146"/>
                    </a:lnTo>
                    <a:lnTo>
                      <a:pt x="59" y="134"/>
                    </a:lnTo>
                    <a:lnTo>
                      <a:pt x="5" y="98"/>
                    </a:lnTo>
                    <a:lnTo>
                      <a:pt x="5" y="9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3" name="Freeform 100"/>
              <p:cNvSpPr>
                <a:spLocks/>
              </p:cNvSpPr>
              <p:nvPr/>
            </p:nvSpPr>
            <p:spPr bwMode="auto">
              <a:xfrm>
                <a:off x="3018" y="1935"/>
                <a:ext cx="164" cy="188"/>
              </a:xfrm>
              <a:custGeom>
                <a:avLst/>
                <a:gdLst>
                  <a:gd name="T0" fmla="*/ 13 w 164"/>
                  <a:gd name="T1" fmla="*/ 113 h 188"/>
                  <a:gd name="T2" fmla="*/ 8 w 164"/>
                  <a:gd name="T3" fmla="*/ 98 h 188"/>
                  <a:gd name="T4" fmla="*/ 2 w 164"/>
                  <a:gd name="T5" fmla="*/ 90 h 188"/>
                  <a:gd name="T6" fmla="*/ 2 w 164"/>
                  <a:gd name="T7" fmla="*/ 74 h 188"/>
                  <a:gd name="T8" fmla="*/ 0 w 164"/>
                  <a:gd name="T9" fmla="*/ 60 h 188"/>
                  <a:gd name="T10" fmla="*/ 18 w 164"/>
                  <a:gd name="T11" fmla="*/ 39 h 188"/>
                  <a:gd name="T12" fmla="*/ 13 w 164"/>
                  <a:gd name="T13" fmla="*/ 29 h 188"/>
                  <a:gd name="T14" fmla="*/ 19 w 164"/>
                  <a:gd name="T15" fmla="*/ 16 h 188"/>
                  <a:gd name="T16" fmla="*/ 33 w 164"/>
                  <a:gd name="T17" fmla="*/ 0 h 188"/>
                  <a:gd name="T18" fmla="*/ 33 w 164"/>
                  <a:gd name="T19" fmla="*/ 8 h 188"/>
                  <a:gd name="T20" fmla="*/ 32 w 164"/>
                  <a:gd name="T21" fmla="*/ 18 h 188"/>
                  <a:gd name="T22" fmla="*/ 33 w 164"/>
                  <a:gd name="T23" fmla="*/ 27 h 188"/>
                  <a:gd name="T24" fmla="*/ 37 w 164"/>
                  <a:gd name="T25" fmla="*/ 29 h 188"/>
                  <a:gd name="T26" fmla="*/ 40 w 164"/>
                  <a:gd name="T27" fmla="*/ 27 h 188"/>
                  <a:gd name="T28" fmla="*/ 40 w 164"/>
                  <a:gd name="T29" fmla="*/ 23 h 188"/>
                  <a:gd name="T30" fmla="*/ 45 w 164"/>
                  <a:gd name="T31" fmla="*/ 27 h 188"/>
                  <a:gd name="T32" fmla="*/ 48 w 164"/>
                  <a:gd name="T33" fmla="*/ 27 h 188"/>
                  <a:gd name="T34" fmla="*/ 49 w 164"/>
                  <a:gd name="T35" fmla="*/ 34 h 188"/>
                  <a:gd name="T36" fmla="*/ 51 w 164"/>
                  <a:gd name="T37" fmla="*/ 29 h 188"/>
                  <a:gd name="T38" fmla="*/ 53 w 164"/>
                  <a:gd name="T39" fmla="*/ 26 h 188"/>
                  <a:gd name="T40" fmla="*/ 57 w 164"/>
                  <a:gd name="T41" fmla="*/ 26 h 188"/>
                  <a:gd name="T42" fmla="*/ 64 w 164"/>
                  <a:gd name="T43" fmla="*/ 23 h 188"/>
                  <a:gd name="T44" fmla="*/ 62 w 164"/>
                  <a:gd name="T45" fmla="*/ 19 h 188"/>
                  <a:gd name="T46" fmla="*/ 56 w 164"/>
                  <a:gd name="T47" fmla="*/ 19 h 188"/>
                  <a:gd name="T48" fmla="*/ 59 w 164"/>
                  <a:gd name="T49" fmla="*/ 16 h 188"/>
                  <a:gd name="T50" fmla="*/ 59 w 164"/>
                  <a:gd name="T51" fmla="*/ 15 h 188"/>
                  <a:gd name="T52" fmla="*/ 62 w 164"/>
                  <a:gd name="T53" fmla="*/ 13 h 188"/>
                  <a:gd name="T54" fmla="*/ 64 w 164"/>
                  <a:gd name="T55" fmla="*/ 8 h 188"/>
                  <a:gd name="T56" fmla="*/ 65 w 164"/>
                  <a:gd name="T57" fmla="*/ 5 h 188"/>
                  <a:gd name="T58" fmla="*/ 67 w 164"/>
                  <a:gd name="T59" fmla="*/ 5 h 188"/>
                  <a:gd name="T60" fmla="*/ 67 w 164"/>
                  <a:gd name="T61" fmla="*/ 0 h 188"/>
                  <a:gd name="T62" fmla="*/ 70 w 164"/>
                  <a:gd name="T63" fmla="*/ 0 h 188"/>
                  <a:gd name="T64" fmla="*/ 127 w 164"/>
                  <a:gd name="T65" fmla="*/ 48 h 188"/>
                  <a:gd name="T66" fmla="*/ 140 w 164"/>
                  <a:gd name="T67" fmla="*/ 90 h 188"/>
                  <a:gd name="T68" fmla="*/ 151 w 164"/>
                  <a:gd name="T69" fmla="*/ 108 h 188"/>
                  <a:gd name="T70" fmla="*/ 149 w 164"/>
                  <a:gd name="T71" fmla="*/ 122 h 188"/>
                  <a:gd name="T72" fmla="*/ 146 w 164"/>
                  <a:gd name="T73" fmla="*/ 126 h 188"/>
                  <a:gd name="T74" fmla="*/ 149 w 164"/>
                  <a:gd name="T75" fmla="*/ 137 h 188"/>
                  <a:gd name="T76" fmla="*/ 153 w 164"/>
                  <a:gd name="T77" fmla="*/ 145 h 188"/>
                  <a:gd name="T78" fmla="*/ 164 w 164"/>
                  <a:gd name="T79" fmla="*/ 166 h 188"/>
                  <a:gd name="T80" fmla="*/ 156 w 164"/>
                  <a:gd name="T81" fmla="*/ 175 h 188"/>
                  <a:gd name="T82" fmla="*/ 134 w 164"/>
                  <a:gd name="T83" fmla="*/ 182 h 188"/>
                  <a:gd name="T84" fmla="*/ 124 w 164"/>
                  <a:gd name="T85" fmla="*/ 182 h 188"/>
                  <a:gd name="T86" fmla="*/ 108 w 164"/>
                  <a:gd name="T87" fmla="*/ 185 h 188"/>
                  <a:gd name="T88" fmla="*/ 95 w 164"/>
                  <a:gd name="T89" fmla="*/ 183 h 188"/>
                  <a:gd name="T90" fmla="*/ 78 w 164"/>
                  <a:gd name="T91" fmla="*/ 187 h 188"/>
                  <a:gd name="T92" fmla="*/ 72 w 164"/>
                  <a:gd name="T93" fmla="*/ 158 h 188"/>
                  <a:gd name="T94" fmla="*/ 65 w 164"/>
                  <a:gd name="T95" fmla="*/ 151 h 188"/>
                  <a:gd name="T96" fmla="*/ 62 w 164"/>
                  <a:gd name="T97" fmla="*/ 151 h 188"/>
                  <a:gd name="T98" fmla="*/ 49 w 164"/>
                  <a:gd name="T99" fmla="*/ 148 h 188"/>
                  <a:gd name="T100" fmla="*/ 26 w 164"/>
                  <a:gd name="T101" fmla="*/ 13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4" h="188">
                    <a:moveTo>
                      <a:pt x="21" y="134"/>
                    </a:moveTo>
                    <a:lnTo>
                      <a:pt x="13" y="113"/>
                    </a:lnTo>
                    <a:lnTo>
                      <a:pt x="13" y="105"/>
                    </a:lnTo>
                    <a:lnTo>
                      <a:pt x="8" y="98"/>
                    </a:lnTo>
                    <a:lnTo>
                      <a:pt x="2" y="95"/>
                    </a:lnTo>
                    <a:lnTo>
                      <a:pt x="2" y="90"/>
                    </a:lnTo>
                    <a:lnTo>
                      <a:pt x="3" y="87"/>
                    </a:lnTo>
                    <a:lnTo>
                      <a:pt x="2" y="74"/>
                    </a:lnTo>
                    <a:lnTo>
                      <a:pt x="0" y="71"/>
                    </a:lnTo>
                    <a:lnTo>
                      <a:pt x="0" y="60"/>
                    </a:lnTo>
                    <a:lnTo>
                      <a:pt x="8" y="56"/>
                    </a:lnTo>
                    <a:lnTo>
                      <a:pt x="18" y="39"/>
                    </a:lnTo>
                    <a:lnTo>
                      <a:pt x="18" y="34"/>
                    </a:lnTo>
                    <a:lnTo>
                      <a:pt x="13" y="29"/>
                    </a:lnTo>
                    <a:lnTo>
                      <a:pt x="16" y="24"/>
                    </a:lnTo>
                    <a:lnTo>
                      <a:pt x="19" y="16"/>
                    </a:lnTo>
                    <a:lnTo>
                      <a:pt x="13" y="0"/>
                    </a:lnTo>
                    <a:lnTo>
                      <a:pt x="33" y="0"/>
                    </a:lnTo>
                    <a:lnTo>
                      <a:pt x="33" y="2"/>
                    </a:lnTo>
                    <a:lnTo>
                      <a:pt x="33" y="8"/>
                    </a:lnTo>
                    <a:lnTo>
                      <a:pt x="32" y="11"/>
                    </a:lnTo>
                    <a:lnTo>
                      <a:pt x="32" y="18"/>
                    </a:lnTo>
                    <a:lnTo>
                      <a:pt x="33" y="26"/>
                    </a:lnTo>
                    <a:lnTo>
                      <a:pt x="33" y="27"/>
                    </a:lnTo>
                    <a:lnTo>
                      <a:pt x="33" y="31"/>
                    </a:lnTo>
                    <a:lnTo>
                      <a:pt x="37" y="29"/>
                    </a:lnTo>
                    <a:lnTo>
                      <a:pt x="38" y="27"/>
                    </a:lnTo>
                    <a:lnTo>
                      <a:pt x="40" y="27"/>
                    </a:lnTo>
                    <a:lnTo>
                      <a:pt x="38" y="24"/>
                    </a:lnTo>
                    <a:lnTo>
                      <a:pt x="40" y="23"/>
                    </a:lnTo>
                    <a:lnTo>
                      <a:pt x="41" y="23"/>
                    </a:lnTo>
                    <a:lnTo>
                      <a:pt x="45" y="27"/>
                    </a:lnTo>
                    <a:lnTo>
                      <a:pt x="46" y="27"/>
                    </a:lnTo>
                    <a:lnTo>
                      <a:pt x="48" y="27"/>
                    </a:lnTo>
                    <a:lnTo>
                      <a:pt x="49" y="27"/>
                    </a:lnTo>
                    <a:lnTo>
                      <a:pt x="49" y="34"/>
                    </a:lnTo>
                    <a:lnTo>
                      <a:pt x="51" y="32"/>
                    </a:lnTo>
                    <a:lnTo>
                      <a:pt x="51" y="29"/>
                    </a:lnTo>
                    <a:lnTo>
                      <a:pt x="53" y="26"/>
                    </a:lnTo>
                    <a:lnTo>
                      <a:pt x="53" y="26"/>
                    </a:lnTo>
                    <a:lnTo>
                      <a:pt x="57" y="26"/>
                    </a:lnTo>
                    <a:lnTo>
                      <a:pt x="57" y="26"/>
                    </a:lnTo>
                    <a:lnTo>
                      <a:pt x="60" y="24"/>
                    </a:lnTo>
                    <a:lnTo>
                      <a:pt x="64" y="23"/>
                    </a:lnTo>
                    <a:lnTo>
                      <a:pt x="64" y="21"/>
                    </a:lnTo>
                    <a:lnTo>
                      <a:pt x="62" y="19"/>
                    </a:lnTo>
                    <a:lnTo>
                      <a:pt x="59" y="21"/>
                    </a:lnTo>
                    <a:lnTo>
                      <a:pt x="56" y="19"/>
                    </a:lnTo>
                    <a:lnTo>
                      <a:pt x="57" y="18"/>
                    </a:lnTo>
                    <a:lnTo>
                      <a:pt x="59" y="16"/>
                    </a:lnTo>
                    <a:lnTo>
                      <a:pt x="59" y="15"/>
                    </a:lnTo>
                    <a:lnTo>
                      <a:pt x="59" y="15"/>
                    </a:lnTo>
                    <a:lnTo>
                      <a:pt x="62" y="15"/>
                    </a:lnTo>
                    <a:lnTo>
                      <a:pt x="62" y="13"/>
                    </a:lnTo>
                    <a:lnTo>
                      <a:pt x="64" y="10"/>
                    </a:lnTo>
                    <a:lnTo>
                      <a:pt x="64" y="8"/>
                    </a:lnTo>
                    <a:lnTo>
                      <a:pt x="65" y="8"/>
                    </a:lnTo>
                    <a:lnTo>
                      <a:pt x="65" y="5"/>
                    </a:lnTo>
                    <a:lnTo>
                      <a:pt x="67" y="7"/>
                    </a:lnTo>
                    <a:lnTo>
                      <a:pt x="67" y="5"/>
                    </a:lnTo>
                    <a:lnTo>
                      <a:pt x="67" y="3"/>
                    </a:lnTo>
                    <a:lnTo>
                      <a:pt x="67" y="0"/>
                    </a:lnTo>
                    <a:lnTo>
                      <a:pt x="70" y="0"/>
                    </a:lnTo>
                    <a:lnTo>
                      <a:pt x="70" y="0"/>
                    </a:lnTo>
                    <a:lnTo>
                      <a:pt x="124" y="36"/>
                    </a:lnTo>
                    <a:lnTo>
                      <a:pt x="127" y="48"/>
                    </a:lnTo>
                    <a:lnTo>
                      <a:pt x="148" y="64"/>
                    </a:lnTo>
                    <a:lnTo>
                      <a:pt x="140" y="90"/>
                    </a:lnTo>
                    <a:lnTo>
                      <a:pt x="141" y="93"/>
                    </a:lnTo>
                    <a:lnTo>
                      <a:pt x="151" y="108"/>
                    </a:lnTo>
                    <a:lnTo>
                      <a:pt x="148" y="118"/>
                    </a:lnTo>
                    <a:lnTo>
                      <a:pt x="149" y="122"/>
                    </a:lnTo>
                    <a:lnTo>
                      <a:pt x="149" y="126"/>
                    </a:lnTo>
                    <a:lnTo>
                      <a:pt x="146" y="126"/>
                    </a:lnTo>
                    <a:lnTo>
                      <a:pt x="146" y="129"/>
                    </a:lnTo>
                    <a:lnTo>
                      <a:pt x="149" y="137"/>
                    </a:lnTo>
                    <a:lnTo>
                      <a:pt x="149" y="138"/>
                    </a:lnTo>
                    <a:lnTo>
                      <a:pt x="153" y="145"/>
                    </a:lnTo>
                    <a:lnTo>
                      <a:pt x="154" y="158"/>
                    </a:lnTo>
                    <a:lnTo>
                      <a:pt x="164" y="166"/>
                    </a:lnTo>
                    <a:lnTo>
                      <a:pt x="162" y="169"/>
                    </a:lnTo>
                    <a:lnTo>
                      <a:pt x="156" y="175"/>
                    </a:lnTo>
                    <a:lnTo>
                      <a:pt x="140" y="182"/>
                    </a:lnTo>
                    <a:lnTo>
                      <a:pt x="134" y="182"/>
                    </a:lnTo>
                    <a:lnTo>
                      <a:pt x="130" y="180"/>
                    </a:lnTo>
                    <a:lnTo>
                      <a:pt x="124" y="182"/>
                    </a:lnTo>
                    <a:lnTo>
                      <a:pt x="119" y="185"/>
                    </a:lnTo>
                    <a:lnTo>
                      <a:pt x="108" y="185"/>
                    </a:lnTo>
                    <a:lnTo>
                      <a:pt x="100" y="188"/>
                    </a:lnTo>
                    <a:lnTo>
                      <a:pt x="95" y="183"/>
                    </a:lnTo>
                    <a:lnTo>
                      <a:pt x="89" y="187"/>
                    </a:lnTo>
                    <a:lnTo>
                      <a:pt x="78" y="187"/>
                    </a:lnTo>
                    <a:lnTo>
                      <a:pt x="75" y="179"/>
                    </a:lnTo>
                    <a:lnTo>
                      <a:pt x="72" y="158"/>
                    </a:lnTo>
                    <a:lnTo>
                      <a:pt x="68" y="151"/>
                    </a:lnTo>
                    <a:lnTo>
                      <a:pt x="65" y="151"/>
                    </a:lnTo>
                    <a:lnTo>
                      <a:pt x="64" y="153"/>
                    </a:lnTo>
                    <a:lnTo>
                      <a:pt x="62" y="151"/>
                    </a:lnTo>
                    <a:lnTo>
                      <a:pt x="57" y="151"/>
                    </a:lnTo>
                    <a:lnTo>
                      <a:pt x="49" y="148"/>
                    </a:lnTo>
                    <a:lnTo>
                      <a:pt x="32" y="140"/>
                    </a:lnTo>
                    <a:lnTo>
                      <a:pt x="26" y="134"/>
                    </a:lnTo>
                    <a:lnTo>
                      <a:pt x="21" y="1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4" name="Freeform 101"/>
              <p:cNvSpPr>
                <a:spLocks/>
              </p:cNvSpPr>
              <p:nvPr/>
            </p:nvSpPr>
            <p:spPr bwMode="auto">
              <a:xfrm>
                <a:off x="2739" y="2020"/>
                <a:ext cx="192" cy="214"/>
              </a:xfrm>
              <a:custGeom>
                <a:avLst/>
                <a:gdLst>
                  <a:gd name="T0" fmla="*/ 84 w 192"/>
                  <a:gd name="T1" fmla="*/ 203 h 214"/>
                  <a:gd name="T2" fmla="*/ 50 w 192"/>
                  <a:gd name="T3" fmla="*/ 203 h 214"/>
                  <a:gd name="T4" fmla="*/ 25 w 192"/>
                  <a:gd name="T5" fmla="*/ 195 h 214"/>
                  <a:gd name="T6" fmla="*/ 15 w 192"/>
                  <a:gd name="T7" fmla="*/ 195 h 214"/>
                  <a:gd name="T8" fmla="*/ 6 w 192"/>
                  <a:gd name="T9" fmla="*/ 198 h 214"/>
                  <a:gd name="T10" fmla="*/ 0 w 192"/>
                  <a:gd name="T11" fmla="*/ 190 h 214"/>
                  <a:gd name="T12" fmla="*/ 1 w 192"/>
                  <a:gd name="T13" fmla="*/ 177 h 214"/>
                  <a:gd name="T14" fmla="*/ 6 w 192"/>
                  <a:gd name="T15" fmla="*/ 164 h 214"/>
                  <a:gd name="T16" fmla="*/ 15 w 192"/>
                  <a:gd name="T17" fmla="*/ 132 h 214"/>
                  <a:gd name="T18" fmla="*/ 20 w 192"/>
                  <a:gd name="T19" fmla="*/ 123 h 214"/>
                  <a:gd name="T20" fmla="*/ 30 w 192"/>
                  <a:gd name="T21" fmla="*/ 113 h 214"/>
                  <a:gd name="T22" fmla="*/ 33 w 192"/>
                  <a:gd name="T23" fmla="*/ 92 h 214"/>
                  <a:gd name="T24" fmla="*/ 33 w 192"/>
                  <a:gd name="T25" fmla="*/ 84 h 214"/>
                  <a:gd name="T26" fmla="*/ 23 w 192"/>
                  <a:gd name="T27" fmla="*/ 60 h 214"/>
                  <a:gd name="T28" fmla="*/ 27 w 192"/>
                  <a:gd name="T29" fmla="*/ 42 h 214"/>
                  <a:gd name="T30" fmla="*/ 12 w 192"/>
                  <a:gd name="T31" fmla="*/ 7 h 214"/>
                  <a:gd name="T32" fmla="*/ 38 w 192"/>
                  <a:gd name="T33" fmla="*/ 0 h 214"/>
                  <a:gd name="T34" fmla="*/ 62 w 192"/>
                  <a:gd name="T35" fmla="*/ 0 h 214"/>
                  <a:gd name="T36" fmla="*/ 77 w 192"/>
                  <a:gd name="T37" fmla="*/ 5 h 214"/>
                  <a:gd name="T38" fmla="*/ 92 w 192"/>
                  <a:gd name="T39" fmla="*/ 39 h 214"/>
                  <a:gd name="T40" fmla="*/ 109 w 192"/>
                  <a:gd name="T41" fmla="*/ 37 h 214"/>
                  <a:gd name="T42" fmla="*/ 123 w 192"/>
                  <a:gd name="T43" fmla="*/ 20 h 214"/>
                  <a:gd name="T44" fmla="*/ 141 w 192"/>
                  <a:gd name="T45" fmla="*/ 26 h 214"/>
                  <a:gd name="T46" fmla="*/ 157 w 192"/>
                  <a:gd name="T47" fmla="*/ 29 h 214"/>
                  <a:gd name="T48" fmla="*/ 157 w 192"/>
                  <a:gd name="T49" fmla="*/ 63 h 214"/>
                  <a:gd name="T50" fmla="*/ 158 w 192"/>
                  <a:gd name="T51" fmla="*/ 92 h 214"/>
                  <a:gd name="T52" fmla="*/ 168 w 192"/>
                  <a:gd name="T53" fmla="*/ 90 h 214"/>
                  <a:gd name="T54" fmla="*/ 187 w 192"/>
                  <a:gd name="T55" fmla="*/ 90 h 214"/>
                  <a:gd name="T56" fmla="*/ 192 w 192"/>
                  <a:gd name="T57" fmla="*/ 90 h 214"/>
                  <a:gd name="T58" fmla="*/ 192 w 192"/>
                  <a:gd name="T59" fmla="*/ 126 h 214"/>
                  <a:gd name="T60" fmla="*/ 170 w 192"/>
                  <a:gd name="T61" fmla="*/ 126 h 214"/>
                  <a:gd name="T62" fmla="*/ 158 w 192"/>
                  <a:gd name="T63" fmla="*/ 139 h 214"/>
                  <a:gd name="T64" fmla="*/ 158 w 192"/>
                  <a:gd name="T65" fmla="*/ 169 h 214"/>
                  <a:gd name="T66" fmla="*/ 174 w 192"/>
                  <a:gd name="T67" fmla="*/ 206 h 214"/>
                  <a:gd name="T68" fmla="*/ 127 w 192"/>
                  <a:gd name="T69" fmla="*/ 209 h 214"/>
                  <a:gd name="T70" fmla="*/ 108 w 192"/>
                  <a:gd name="T71" fmla="*/ 208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92" h="214">
                    <a:moveTo>
                      <a:pt x="101" y="203"/>
                    </a:moveTo>
                    <a:lnTo>
                      <a:pt x="84" y="203"/>
                    </a:lnTo>
                    <a:lnTo>
                      <a:pt x="68" y="203"/>
                    </a:lnTo>
                    <a:lnTo>
                      <a:pt x="50" y="203"/>
                    </a:lnTo>
                    <a:lnTo>
                      <a:pt x="33" y="203"/>
                    </a:lnTo>
                    <a:lnTo>
                      <a:pt x="25" y="195"/>
                    </a:lnTo>
                    <a:lnTo>
                      <a:pt x="22" y="195"/>
                    </a:lnTo>
                    <a:lnTo>
                      <a:pt x="15" y="195"/>
                    </a:lnTo>
                    <a:lnTo>
                      <a:pt x="9" y="200"/>
                    </a:lnTo>
                    <a:lnTo>
                      <a:pt x="6" y="198"/>
                    </a:lnTo>
                    <a:lnTo>
                      <a:pt x="0" y="203"/>
                    </a:lnTo>
                    <a:lnTo>
                      <a:pt x="0" y="190"/>
                    </a:lnTo>
                    <a:lnTo>
                      <a:pt x="1" y="193"/>
                    </a:lnTo>
                    <a:lnTo>
                      <a:pt x="1" y="177"/>
                    </a:lnTo>
                    <a:lnTo>
                      <a:pt x="3" y="176"/>
                    </a:lnTo>
                    <a:lnTo>
                      <a:pt x="6" y="164"/>
                    </a:lnTo>
                    <a:lnTo>
                      <a:pt x="12" y="140"/>
                    </a:lnTo>
                    <a:lnTo>
                      <a:pt x="15" y="132"/>
                    </a:lnTo>
                    <a:lnTo>
                      <a:pt x="19" y="127"/>
                    </a:lnTo>
                    <a:lnTo>
                      <a:pt x="20" y="123"/>
                    </a:lnTo>
                    <a:lnTo>
                      <a:pt x="25" y="121"/>
                    </a:lnTo>
                    <a:lnTo>
                      <a:pt x="30" y="113"/>
                    </a:lnTo>
                    <a:lnTo>
                      <a:pt x="33" y="105"/>
                    </a:lnTo>
                    <a:lnTo>
                      <a:pt x="33" y="92"/>
                    </a:lnTo>
                    <a:lnTo>
                      <a:pt x="35" y="89"/>
                    </a:lnTo>
                    <a:lnTo>
                      <a:pt x="33" y="84"/>
                    </a:lnTo>
                    <a:lnTo>
                      <a:pt x="27" y="74"/>
                    </a:lnTo>
                    <a:lnTo>
                      <a:pt x="23" y="60"/>
                    </a:lnTo>
                    <a:lnTo>
                      <a:pt x="27" y="53"/>
                    </a:lnTo>
                    <a:lnTo>
                      <a:pt x="27" y="42"/>
                    </a:lnTo>
                    <a:lnTo>
                      <a:pt x="20" y="21"/>
                    </a:lnTo>
                    <a:lnTo>
                      <a:pt x="12" y="7"/>
                    </a:lnTo>
                    <a:lnTo>
                      <a:pt x="27" y="0"/>
                    </a:lnTo>
                    <a:lnTo>
                      <a:pt x="38" y="0"/>
                    </a:lnTo>
                    <a:lnTo>
                      <a:pt x="50" y="0"/>
                    </a:lnTo>
                    <a:lnTo>
                      <a:pt x="62" y="0"/>
                    </a:lnTo>
                    <a:lnTo>
                      <a:pt x="73" y="0"/>
                    </a:lnTo>
                    <a:lnTo>
                      <a:pt x="77" y="5"/>
                    </a:lnTo>
                    <a:lnTo>
                      <a:pt x="82" y="26"/>
                    </a:lnTo>
                    <a:lnTo>
                      <a:pt x="92" y="39"/>
                    </a:lnTo>
                    <a:lnTo>
                      <a:pt x="95" y="41"/>
                    </a:lnTo>
                    <a:lnTo>
                      <a:pt x="109" y="37"/>
                    </a:lnTo>
                    <a:lnTo>
                      <a:pt x="119" y="37"/>
                    </a:lnTo>
                    <a:lnTo>
                      <a:pt x="123" y="20"/>
                    </a:lnTo>
                    <a:lnTo>
                      <a:pt x="143" y="18"/>
                    </a:lnTo>
                    <a:lnTo>
                      <a:pt x="141" y="26"/>
                    </a:lnTo>
                    <a:lnTo>
                      <a:pt x="155" y="26"/>
                    </a:lnTo>
                    <a:lnTo>
                      <a:pt x="157" y="29"/>
                    </a:lnTo>
                    <a:lnTo>
                      <a:pt x="158" y="53"/>
                    </a:lnTo>
                    <a:lnTo>
                      <a:pt x="157" y="63"/>
                    </a:lnTo>
                    <a:lnTo>
                      <a:pt x="162" y="82"/>
                    </a:lnTo>
                    <a:lnTo>
                      <a:pt x="158" y="92"/>
                    </a:lnTo>
                    <a:lnTo>
                      <a:pt x="163" y="97"/>
                    </a:lnTo>
                    <a:lnTo>
                      <a:pt x="168" y="90"/>
                    </a:lnTo>
                    <a:lnTo>
                      <a:pt x="176" y="90"/>
                    </a:lnTo>
                    <a:lnTo>
                      <a:pt x="187" y="90"/>
                    </a:lnTo>
                    <a:lnTo>
                      <a:pt x="190" y="89"/>
                    </a:lnTo>
                    <a:lnTo>
                      <a:pt x="192" y="90"/>
                    </a:lnTo>
                    <a:lnTo>
                      <a:pt x="189" y="123"/>
                    </a:lnTo>
                    <a:lnTo>
                      <a:pt x="192" y="126"/>
                    </a:lnTo>
                    <a:lnTo>
                      <a:pt x="181" y="126"/>
                    </a:lnTo>
                    <a:lnTo>
                      <a:pt x="170" y="126"/>
                    </a:lnTo>
                    <a:lnTo>
                      <a:pt x="158" y="126"/>
                    </a:lnTo>
                    <a:lnTo>
                      <a:pt x="158" y="139"/>
                    </a:lnTo>
                    <a:lnTo>
                      <a:pt x="158" y="152"/>
                    </a:lnTo>
                    <a:lnTo>
                      <a:pt x="158" y="169"/>
                    </a:lnTo>
                    <a:lnTo>
                      <a:pt x="158" y="189"/>
                    </a:lnTo>
                    <a:lnTo>
                      <a:pt x="174" y="206"/>
                    </a:lnTo>
                    <a:lnTo>
                      <a:pt x="147" y="214"/>
                    </a:lnTo>
                    <a:lnTo>
                      <a:pt x="127" y="209"/>
                    </a:lnTo>
                    <a:lnTo>
                      <a:pt x="112" y="211"/>
                    </a:lnTo>
                    <a:lnTo>
                      <a:pt x="108" y="208"/>
                    </a:lnTo>
                    <a:lnTo>
                      <a:pt x="101"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5" name="Freeform 102"/>
              <p:cNvSpPr>
                <a:spLocks/>
              </p:cNvSpPr>
              <p:nvPr/>
            </p:nvSpPr>
            <p:spPr bwMode="auto">
              <a:xfrm>
                <a:off x="2943" y="2192"/>
                <a:ext cx="120" cy="123"/>
              </a:xfrm>
              <a:custGeom>
                <a:avLst/>
                <a:gdLst>
                  <a:gd name="T0" fmla="*/ 27 w 120"/>
                  <a:gd name="T1" fmla="*/ 39 h 123"/>
                  <a:gd name="T2" fmla="*/ 31 w 120"/>
                  <a:gd name="T3" fmla="*/ 37 h 123"/>
                  <a:gd name="T4" fmla="*/ 39 w 120"/>
                  <a:gd name="T5" fmla="*/ 29 h 123"/>
                  <a:gd name="T6" fmla="*/ 43 w 120"/>
                  <a:gd name="T7" fmla="*/ 26 h 123"/>
                  <a:gd name="T8" fmla="*/ 45 w 120"/>
                  <a:gd name="T9" fmla="*/ 23 h 123"/>
                  <a:gd name="T10" fmla="*/ 51 w 120"/>
                  <a:gd name="T11" fmla="*/ 20 h 123"/>
                  <a:gd name="T12" fmla="*/ 54 w 120"/>
                  <a:gd name="T13" fmla="*/ 21 h 123"/>
                  <a:gd name="T14" fmla="*/ 58 w 120"/>
                  <a:gd name="T15" fmla="*/ 18 h 123"/>
                  <a:gd name="T16" fmla="*/ 54 w 120"/>
                  <a:gd name="T17" fmla="*/ 17 h 123"/>
                  <a:gd name="T18" fmla="*/ 54 w 120"/>
                  <a:gd name="T19" fmla="*/ 13 h 123"/>
                  <a:gd name="T20" fmla="*/ 56 w 120"/>
                  <a:gd name="T21" fmla="*/ 7 h 123"/>
                  <a:gd name="T22" fmla="*/ 70 w 120"/>
                  <a:gd name="T23" fmla="*/ 0 h 123"/>
                  <a:gd name="T24" fmla="*/ 75 w 120"/>
                  <a:gd name="T25" fmla="*/ 0 h 123"/>
                  <a:gd name="T26" fmla="*/ 80 w 120"/>
                  <a:gd name="T27" fmla="*/ 0 h 123"/>
                  <a:gd name="T28" fmla="*/ 78 w 120"/>
                  <a:gd name="T29" fmla="*/ 5 h 123"/>
                  <a:gd name="T30" fmla="*/ 94 w 120"/>
                  <a:gd name="T31" fmla="*/ 7 h 123"/>
                  <a:gd name="T32" fmla="*/ 115 w 120"/>
                  <a:gd name="T33" fmla="*/ 15 h 123"/>
                  <a:gd name="T34" fmla="*/ 116 w 120"/>
                  <a:gd name="T35" fmla="*/ 18 h 123"/>
                  <a:gd name="T36" fmla="*/ 120 w 120"/>
                  <a:gd name="T37" fmla="*/ 33 h 123"/>
                  <a:gd name="T38" fmla="*/ 118 w 120"/>
                  <a:gd name="T39" fmla="*/ 47 h 123"/>
                  <a:gd name="T40" fmla="*/ 113 w 120"/>
                  <a:gd name="T41" fmla="*/ 60 h 123"/>
                  <a:gd name="T42" fmla="*/ 115 w 120"/>
                  <a:gd name="T43" fmla="*/ 78 h 123"/>
                  <a:gd name="T44" fmla="*/ 102 w 120"/>
                  <a:gd name="T45" fmla="*/ 108 h 123"/>
                  <a:gd name="T46" fmla="*/ 94 w 120"/>
                  <a:gd name="T47" fmla="*/ 115 h 123"/>
                  <a:gd name="T48" fmla="*/ 93 w 120"/>
                  <a:gd name="T49" fmla="*/ 123 h 123"/>
                  <a:gd name="T50" fmla="*/ 88 w 120"/>
                  <a:gd name="T51" fmla="*/ 118 h 123"/>
                  <a:gd name="T52" fmla="*/ 81 w 120"/>
                  <a:gd name="T53" fmla="*/ 116 h 123"/>
                  <a:gd name="T54" fmla="*/ 72 w 120"/>
                  <a:gd name="T55" fmla="*/ 116 h 123"/>
                  <a:gd name="T56" fmla="*/ 62 w 120"/>
                  <a:gd name="T57" fmla="*/ 113 h 123"/>
                  <a:gd name="T58" fmla="*/ 59 w 120"/>
                  <a:gd name="T59" fmla="*/ 115 h 123"/>
                  <a:gd name="T60" fmla="*/ 51 w 120"/>
                  <a:gd name="T61" fmla="*/ 108 h 123"/>
                  <a:gd name="T62" fmla="*/ 43 w 120"/>
                  <a:gd name="T63" fmla="*/ 108 h 123"/>
                  <a:gd name="T64" fmla="*/ 39 w 120"/>
                  <a:gd name="T65" fmla="*/ 103 h 123"/>
                  <a:gd name="T66" fmla="*/ 37 w 120"/>
                  <a:gd name="T67" fmla="*/ 87 h 123"/>
                  <a:gd name="T68" fmla="*/ 24 w 120"/>
                  <a:gd name="T69" fmla="*/ 78 h 123"/>
                  <a:gd name="T70" fmla="*/ 21 w 120"/>
                  <a:gd name="T71" fmla="*/ 76 h 123"/>
                  <a:gd name="T72" fmla="*/ 13 w 120"/>
                  <a:gd name="T73" fmla="*/ 66 h 123"/>
                  <a:gd name="T74" fmla="*/ 7 w 120"/>
                  <a:gd name="T75" fmla="*/ 52 h 123"/>
                  <a:gd name="T76" fmla="*/ 0 w 120"/>
                  <a:gd name="T77" fmla="*/ 44 h 123"/>
                  <a:gd name="T78" fmla="*/ 0 w 120"/>
                  <a:gd name="T79" fmla="*/ 39 h 123"/>
                  <a:gd name="T80" fmla="*/ 12 w 120"/>
                  <a:gd name="T81" fmla="*/ 41 h 123"/>
                  <a:gd name="T82" fmla="*/ 20 w 120"/>
                  <a:gd name="T83" fmla="*/ 41 h 123"/>
                  <a:gd name="T84" fmla="*/ 23 w 120"/>
                  <a:gd name="T85" fmla="*/ 42 h 123"/>
                  <a:gd name="T86" fmla="*/ 26 w 120"/>
                  <a:gd name="T87" fmla="*/ 42 h 123"/>
                  <a:gd name="T88" fmla="*/ 27 w 120"/>
                  <a:gd name="T89"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0" h="123">
                    <a:moveTo>
                      <a:pt x="27" y="39"/>
                    </a:moveTo>
                    <a:lnTo>
                      <a:pt x="31" y="37"/>
                    </a:lnTo>
                    <a:lnTo>
                      <a:pt x="39" y="29"/>
                    </a:lnTo>
                    <a:lnTo>
                      <a:pt x="43" y="26"/>
                    </a:lnTo>
                    <a:lnTo>
                      <a:pt x="45" y="23"/>
                    </a:lnTo>
                    <a:lnTo>
                      <a:pt x="51" y="20"/>
                    </a:lnTo>
                    <a:lnTo>
                      <a:pt x="54" y="21"/>
                    </a:lnTo>
                    <a:lnTo>
                      <a:pt x="58" y="18"/>
                    </a:lnTo>
                    <a:lnTo>
                      <a:pt x="54" y="17"/>
                    </a:lnTo>
                    <a:lnTo>
                      <a:pt x="54" y="13"/>
                    </a:lnTo>
                    <a:lnTo>
                      <a:pt x="56" y="7"/>
                    </a:lnTo>
                    <a:lnTo>
                      <a:pt x="70" y="0"/>
                    </a:lnTo>
                    <a:lnTo>
                      <a:pt x="75" y="0"/>
                    </a:lnTo>
                    <a:lnTo>
                      <a:pt x="80" y="0"/>
                    </a:lnTo>
                    <a:lnTo>
                      <a:pt x="78" y="5"/>
                    </a:lnTo>
                    <a:lnTo>
                      <a:pt x="94" y="7"/>
                    </a:lnTo>
                    <a:lnTo>
                      <a:pt x="115" y="15"/>
                    </a:lnTo>
                    <a:lnTo>
                      <a:pt x="116" y="18"/>
                    </a:lnTo>
                    <a:lnTo>
                      <a:pt x="120" y="33"/>
                    </a:lnTo>
                    <a:lnTo>
                      <a:pt x="118" y="47"/>
                    </a:lnTo>
                    <a:lnTo>
                      <a:pt x="113" y="60"/>
                    </a:lnTo>
                    <a:lnTo>
                      <a:pt x="115" y="78"/>
                    </a:lnTo>
                    <a:lnTo>
                      <a:pt x="102" y="108"/>
                    </a:lnTo>
                    <a:lnTo>
                      <a:pt x="94" y="115"/>
                    </a:lnTo>
                    <a:lnTo>
                      <a:pt x="93" y="123"/>
                    </a:lnTo>
                    <a:lnTo>
                      <a:pt x="88" y="118"/>
                    </a:lnTo>
                    <a:lnTo>
                      <a:pt x="81" y="116"/>
                    </a:lnTo>
                    <a:lnTo>
                      <a:pt x="72" y="116"/>
                    </a:lnTo>
                    <a:lnTo>
                      <a:pt x="62" y="113"/>
                    </a:lnTo>
                    <a:lnTo>
                      <a:pt x="59" y="115"/>
                    </a:lnTo>
                    <a:lnTo>
                      <a:pt x="51" y="108"/>
                    </a:lnTo>
                    <a:lnTo>
                      <a:pt x="43" y="108"/>
                    </a:lnTo>
                    <a:lnTo>
                      <a:pt x="39" y="103"/>
                    </a:lnTo>
                    <a:lnTo>
                      <a:pt x="37" y="87"/>
                    </a:lnTo>
                    <a:lnTo>
                      <a:pt x="24" y="78"/>
                    </a:lnTo>
                    <a:lnTo>
                      <a:pt x="21" y="76"/>
                    </a:lnTo>
                    <a:lnTo>
                      <a:pt x="13" y="66"/>
                    </a:lnTo>
                    <a:lnTo>
                      <a:pt x="7" y="52"/>
                    </a:lnTo>
                    <a:lnTo>
                      <a:pt x="0" y="44"/>
                    </a:lnTo>
                    <a:lnTo>
                      <a:pt x="0" y="39"/>
                    </a:lnTo>
                    <a:lnTo>
                      <a:pt x="12" y="41"/>
                    </a:lnTo>
                    <a:lnTo>
                      <a:pt x="20" y="41"/>
                    </a:lnTo>
                    <a:lnTo>
                      <a:pt x="23" y="42"/>
                    </a:lnTo>
                    <a:lnTo>
                      <a:pt x="26" y="42"/>
                    </a:lnTo>
                    <a:lnTo>
                      <a:pt x="27"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6" name="Freeform 103"/>
              <p:cNvSpPr>
                <a:spLocks/>
              </p:cNvSpPr>
              <p:nvPr/>
            </p:nvSpPr>
            <p:spPr bwMode="auto">
              <a:xfrm>
                <a:off x="2859" y="2229"/>
                <a:ext cx="143" cy="160"/>
              </a:xfrm>
              <a:custGeom>
                <a:avLst/>
                <a:gdLst>
                  <a:gd name="T0" fmla="*/ 143 w 143"/>
                  <a:gd name="T1" fmla="*/ 78 h 160"/>
                  <a:gd name="T2" fmla="*/ 135 w 143"/>
                  <a:gd name="T3" fmla="*/ 71 h 160"/>
                  <a:gd name="T4" fmla="*/ 127 w 143"/>
                  <a:gd name="T5" fmla="*/ 71 h 160"/>
                  <a:gd name="T6" fmla="*/ 123 w 143"/>
                  <a:gd name="T7" fmla="*/ 66 h 160"/>
                  <a:gd name="T8" fmla="*/ 121 w 143"/>
                  <a:gd name="T9" fmla="*/ 50 h 160"/>
                  <a:gd name="T10" fmla="*/ 108 w 143"/>
                  <a:gd name="T11" fmla="*/ 41 h 160"/>
                  <a:gd name="T12" fmla="*/ 105 w 143"/>
                  <a:gd name="T13" fmla="*/ 39 h 160"/>
                  <a:gd name="T14" fmla="*/ 97 w 143"/>
                  <a:gd name="T15" fmla="*/ 29 h 160"/>
                  <a:gd name="T16" fmla="*/ 91 w 143"/>
                  <a:gd name="T17" fmla="*/ 15 h 160"/>
                  <a:gd name="T18" fmla="*/ 84 w 143"/>
                  <a:gd name="T19" fmla="*/ 7 h 160"/>
                  <a:gd name="T20" fmla="*/ 84 w 143"/>
                  <a:gd name="T21" fmla="*/ 2 h 160"/>
                  <a:gd name="T22" fmla="*/ 80 w 143"/>
                  <a:gd name="T23" fmla="*/ 0 h 160"/>
                  <a:gd name="T24" fmla="*/ 77 w 143"/>
                  <a:gd name="T25" fmla="*/ 4 h 160"/>
                  <a:gd name="T26" fmla="*/ 69 w 143"/>
                  <a:gd name="T27" fmla="*/ 7 h 160"/>
                  <a:gd name="T28" fmla="*/ 59 w 143"/>
                  <a:gd name="T29" fmla="*/ 17 h 160"/>
                  <a:gd name="T30" fmla="*/ 57 w 143"/>
                  <a:gd name="T31" fmla="*/ 7 h 160"/>
                  <a:gd name="T32" fmla="*/ 50 w 143"/>
                  <a:gd name="T33" fmla="*/ 7 h 160"/>
                  <a:gd name="T34" fmla="*/ 19 w 143"/>
                  <a:gd name="T35" fmla="*/ 13 h 160"/>
                  <a:gd name="T36" fmla="*/ 19 w 143"/>
                  <a:gd name="T37" fmla="*/ 29 h 160"/>
                  <a:gd name="T38" fmla="*/ 18 w 143"/>
                  <a:gd name="T39" fmla="*/ 42 h 160"/>
                  <a:gd name="T40" fmla="*/ 18 w 143"/>
                  <a:gd name="T41" fmla="*/ 57 h 160"/>
                  <a:gd name="T42" fmla="*/ 18 w 143"/>
                  <a:gd name="T43" fmla="*/ 74 h 160"/>
                  <a:gd name="T44" fmla="*/ 3 w 143"/>
                  <a:gd name="T45" fmla="*/ 74 h 160"/>
                  <a:gd name="T46" fmla="*/ 2 w 143"/>
                  <a:gd name="T47" fmla="*/ 74 h 160"/>
                  <a:gd name="T48" fmla="*/ 2 w 143"/>
                  <a:gd name="T49" fmla="*/ 100 h 160"/>
                  <a:gd name="T50" fmla="*/ 0 w 143"/>
                  <a:gd name="T51" fmla="*/ 124 h 160"/>
                  <a:gd name="T52" fmla="*/ 13 w 143"/>
                  <a:gd name="T53" fmla="*/ 139 h 160"/>
                  <a:gd name="T54" fmla="*/ 15 w 143"/>
                  <a:gd name="T55" fmla="*/ 145 h 160"/>
                  <a:gd name="T56" fmla="*/ 10 w 143"/>
                  <a:gd name="T57" fmla="*/ 156 h 160"/>
                  <a:gd name="T58" fmla="*/ 11 w 143"/>
                  <a:gd name="T59" fmla="*/ 158 h 160"/>
                  <a:gd name="T60" fmla="*/ 24 w 143"/>
                  <a:gd name="T61" fmla="*/ 160 h 160"/>
                  <a:gd name="T62" fmla="*/ 32 w 143"/>
                  <a:gd name="T63" fmla="*/ 158 h 160"/>
                  <a:gd name="T64" fmla="*/ 51 w 143"/>
                  <a:gd name="T65" fmla="*/ 136 h 160"/>
                  <a:gd name="T66" fmla="*/ 59 w 143"/>
                  <a:gd name="T67" fmla="*/ 136 h 160"/>
                  <a:gd name="T68" fmla="*/ 72 w 143"/>
                  <a:gd name="T69" fmla="*/ 140 h 160"/>
                  <a:gd name="T70" fmla="*/ 84 w 143"/>
                  <a:gd name="T71" fmla="*/ 137 h 160"/>
                  <a:gd name="T72" fmla="*/ 89 w 143"/>
                  <a:gd name="T73" fmla="*/ 126 h 160"/>
                  <a:gd name="T74" fmla="*/ 102 w 143"/>
                  <a:gd name="T75" fmla="*/ 115 h 160"/>
                  <a:gd name="T76" fmla="*/ 107 w 143"/>
                  <a:gd name="T77" fmla="*/ 107 h 160"/>
                  <a:gd name="T78" fmla="*/ 116 w 143"/>
                  <a:gd name="T79" fmla="*/ 97 h 160"/>
                  <a:gd name="T80" fmla="*/ 126 w 143"/>
                  <a:gd name="T81" fmla="*/ 89 h 160"/>
                  <a:gd name="T82" fmla="*/ 143 w 143"/>
                  <a:gd name="T83" fmla="*/ 78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3" h="160">
                    <a:moveTo>
                      <a:pt x="143" y="78"/>
                    </a:moveTo>
                    <a:lnTo>
                      <a:pt x="135" y="71"/>
                    </a:lnTo>
                    <a:lnTo>
                      <a:pt x="127" y="71"/>
                    </a:lnTo>
                    <a:lnTo>
                      <a:pt x="123" y="66"/>
                    </a:lnTo>
                    <a:lnTo>
                      <a:pt x="121" y="50"/>
                    </a:lnTo>
                    <a:lnTo>
                      <a:pt x="108" y="41"/>
                    </a:lnTo>
                    <a:lnTo>
                      <a:pt x="105" y="39"/>
                    </a:lnTo>
                    <a:lnTo>
                      <a:pt x="97" y="29"/>
                    </a:lnTo>
                    <a:lnTo>
                      <a:pt x="91" y="15"/>
                    </a:lnTo>
                    <a:lnTo>
                      <a:pt x="84" y="7"/>
                    </a:lnTo>
                    <a:lnTo>
                      <a:pt x="84" y="2"/>
                    </a:lnTo>
                    <a:lnTo>
                      <a:pt x="80" y="0"/>
                    </a:lnTo>
                    <a:lnTo>
                      <a:pt x="77" y="4"/>
                    </a:lnTo>
                    <a:lnTo>
                      <a:pt x="69" y="7"/>
                    </a:lnTo>
                    <a:lnTo>
                      <a:pt x="59" y="17"/>
                    </a:lnTo>
                    <a:lnTo>
                      <a:pt x="57" y="7"/>
                    </a:lnTo>
                    <a:lnTo>
                      <a:pt x="50" y="7"/>
                    </a:lnTo>
                    <a:lnTo>
                      <a:pt x="19" y="13"/>
                    </a:lnTo>
                    <a:lnTo>
                      <a:pt x="19" y="29"/>
                    </a:lnTo>
                    <a:lnTo>
                      <a:pt x="18" y="42"/>
                    </a:lnTo>
                    <a:lnTo>
                      <a:pt x="18" y="57"/>
                    </a:lnTo>
                    <a:lnTo>
                      <a:pt x="18" y="74"/>
                    </a:lnTo>
                    <a:lnTo>
                      <a:pt x="3" y="74"/>
                    </a:lnTo>
                    <a:lnTo>
                      <a:pt x="2" y="74"/>
                    </a:lnTo>
                    <a:lnTo>
                      <a:pt x="2" y="100"/>
                    </a:lnTo>
                    <a:lnTo>
                      <a:pt x="0" y="124"/>
                    </a:lnTo>
                    <a:lnTo>
                      <a:pt x="13" y="139"/>
                    </a:lnTo>
                    <a:lnTo>
                      <a:pt x="15" y="145"/>
                    </a:lnTo>
                    <a:lnTo>
                      <a:pt x="10" y="156"/>
                    </a:lnTo>
                    <a:lnTo>
                      <a:pt x="11" y="158"/>
                    </a:lnTo>
                    <a:lnTo>
                      <a:pt x="24" y="160"/>
                    </a:lnTo>
                    <a:lnTo>
                      <a:pt x="32" y="158"/>
                    </a:lnTo>
                    <a:lnTo>
                      <a:pt x="51" y="136"/>
                    </a:lnTo>
                    <a:lnTo>
                      <a:pt x="59" y="136"/>
                    </a:lnTo>
                    <a:lnTo>
                      <a:pt x="72" y="140"/>
                    </a:lnTo>
                    <a:lnTo>
                      <a:pt x="84" y="137"/>
                    </a:lnTo>
                    <a:lnTo>
                      <a:pt x="89" y="126"/>
                    </a:lnTo>
                    <a:lnTo>
                      <a:pt x="102" y="115"/>
                    </a:lnTo>
                    <a:lnTo>
                      <a:pt x="107" y="107"/>
                    </a:lnTo>
                    <a:lnTo>
                      <a:pt x="116" y="97"/>
                    </a:lnTo>
                    <a:lnTo>
                      <a:pt x="126" y="89"/>
                    </a:lnTo>
                    <a:lnTo>
                      <a:pt x="143"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7" name="Freeform 104"/>
              <p:cNvSpPr>
                <a:spLocks/>
              </p:cNvSpPr>
              <p:nvPr/>
            </p:nvSpPr>
            <p:spPr bwMode="auto">
              <a:xfrm>
                <a:off x="2739" y="2215"/>
                <a:ext cx="204" cy="212"/>
              </a:xfrm>
              <a:custGeom>
                <a:avLst/>
                <a:gdLst>
                  <a:gd name="T0" fmla="*/ 101 w 204"/>
                  <a:gd name="T1" fmla="*/ 8 h 212"/>
                  <a:gd name="T2" fmla="*/ 84 w 204"/>
                  <a:gd name="T3" fmla="*/ 8 h 212"/>
                  <a:gd name="T4" fmla="*/ 68 w 204"/>
                  <a:gd name="T5" fmla="*/ 8 h 212"/>
                  <a:gd name="T6" fmla="*/ 50 w 204"/>
                  <a:gd name="T7" fmla="*/ 8 h 212"/>
                  <a:gd name="T8" fmla="*/ 33 w 204"/>
                  <a:gd name="T9" fmla="*/ 8 h 212"/>
                  <a:gd name="T10" fmla="*/ 25 w 204"/>
                  <a:gd name="T11" fmla="*/ 0 h 212"/>
                  <a:gd name="T12" fmla="*/ 22 w 204"/>
                  <a:gd name="T13" fmla="*/ 0 h 212"/>
                  <a:gd name="T14" fmla="*/ 15 w 204"/>
                  <a:gd name="T15" fmla="*/ 0 h 212"/>
                  <a:gd name="T16" fmla="*/ 9 w 204"/>
                  <a:gd name="T17" fmla="*/ 5 h 212"/>
                  <a:gd name="T18" fmla="*/ 6 w 204"/>
                  <a:gd name="T19" fmla="*/ 3 h 212"/>
                  <a:gd name="T20" fmla="*/ 0 w 204"/>
                  <a:gd name="T21" fmla="*/ 8 h 212"/>
                  <a:gd name="T22" fmla="*/ 0 w 204"/>
                  <a:gd name="T23" fmla="*/ 22 h 212"/>
                  <a:gd name="T24" fmla="*/ 14 w 204"/>
                  <a:gd name="T25" fmla="*/ 45 h 212"/>
                  <a:gd name="T26" fmla="*/ 25 w 204"/>
                  <a:gd name="T27" fmla="*/ 72 h 212"/>
                  <a:gd name="T28" fmla="*/ 39 w 204"/>
                  <a:gd name="T29" fmla="*/ 100 h 212"/>
                  <a:gd name="T30" fmla="*/ 39 w 204"/>
                  <a:gd name="T31" fmla="*/ 127 h 212"/>
                  <a:gd name="T32" fmla="*/ 44 w 204"/>
                  <a:gd name="T33" fmla="*/ 143 h 212"/>
                  <a:gd name="T34" fmla="*/ 44 w 204"/>
                  <a:gd name="T35" fmla="*/ 156 h 212"/>
                  <a:gd name="T36" fmla="*/ 49 w 204"/>
                  <a:gd name="T37" fmla="*/ 185 h 212"/>
                  <a:gd name="T38" fmla="*/ 57 w 204"/>
                  <a:gd name="T39" fmla="*/ 196 h 212"/>
                  <a:gd name="T40" fmla="*/ 66 w 204"/>
                  <a:gd name="T41" fmla="*/ 207 h 212"/>
                  <a:gd name="T42" fmla="*/ 69 w 204"/>
                  <a:gd name="T43" fmla="*/ 206 h 212"/>
                  <a:gd name="T44" fmla="*/ 73 w 204"/>
                  <a:gd name="T45" fmla="*/ 201 h 212"/>
                  <a:gd name="T46" fmla="*/ 76 w 204"/>
                  <a:gd name="T47" fmla="*/ 201 h 212"/>
                  <a:gd name="T48" fmla="*/ 82 w 204"/>
                  <a:gd name="T49" fmla="*/ 206 h 212"/>
                  <a:gd name="T50" fmla="*/ 82 w 204"/>
                  <a:gd name="T51" fmla="*/ 209 h 212"/>
                  <a:gd name="T52" fmla="*/ 85 w 204"/>
                  <a:gd name="T53" fmla="*/ 212 h 212"/>
                  <a:gd name="T54" fmla="*/ 104 w 204"/>
                  <a:gd name="T55" fmla="*/ 212 h 212"/>
                  <a:gd name="T56" fmla="*/ 117 w 204"/>
                  <a:gd name="T57" fmla="*/ 204 h 212"/>
                  <a:gd name="T58" fmla="*/ 119 w 204"/>
                  <a:gd name="T59" fmla="*/ 177 h 212"/>
                  <a:gd name="T60" fmla="*/ 120 w 204"/>
                  <a:gd name="T61" fmla="*/ 156 h 212"/>
                  <a:gd name="T62" fmla="*/ 120 w 204"/>
                  <a:gd name="T63" fmla="*/ 138 h 212"/>
                  <a:gd name="T64" fmla="*/ 122 w 204"/>
                  <a:gd name="T65" fmla="*/ 114 h 212"/>
                  <a:gd name="T66" fmla="*/ 122 w 204"/>
                  <a:gd name="T67" fmla="*/ 88 h 212"/>
                  <a:gd name="T68" fmla="*/ 123 w 204"/>
                  <a:gd name="T69" fmla="*/ 88 h 212"/>
                  <a:gd name="T70" fmla="*/ 138 w 204"/>
                  <a:gd name="T71" fmla="*/ 88 h 212"/>
                  <a:gd name="T72" fmla="*/ 138 w 204"/>
                  <a:gd name="T73" fmla="*/ 71 h 212"/>
                  <a:gd name="T74" fmla="*/ 138 w 204"/>
                  <a:gd name="T75" fmla="*/ 56 h 212"/>
                  <a:gd name="T76" fmla="*/ 139 w 204"/>
                  <a:gd name="T77" fmla="*/ 45 h 212"/>
                  <a:gd name="T78" fmla="*/ 139 w 204"/>
                  <a:gd name="T79" fmla="*/ 27 h 212"/>
                  <a:gd name="T80" fmla="*/ 170 w 204"/>
                  <a:gd name="T81" fmla="*/ 21 h 212"/>
                  <a:gd name="T82" fmla="*/ 177 w 204"/>
                  <a:gd name="T83" fmla="*/ 21 h 212"/>
                  <a:gd name="T84" fmla="*/ 179 w 204"/>
                  <a:gd name="T85" fmla="*/ 31 h 212"/>
                  <a:gd name="T86" fmla="*/ 189 w 204"/>
                  <a:gd name="T87" fmla="*/ 21 h 212"/>
                  <a:gd name="T88" fmla="*/ 197 w 204"/>
                  <a:gd name="T89" fmla="*/ 18 h 212"/>
                  <a:gd name="T90" fmla="*/ 200 w 204"/>
                  <a:gd name="T91" fmla="*/ 14 h 212"/>
                  <a:gd name="T92" fmla="*/ 204 w 204"/>
                  <a:gd name="T93" fmla="*/ 16 h 212"/>
                  <a:gd name="T94" fmla="*/ 200 w 204"/>
                  <a:gd name="T95" fmla="*/ 10 h 212"/>
                  <a:gd name="T96" fmla="*/ 189 w 204"/>
                  <a:gd name="T97" fmla="*/ 8 h 212"/>
                  <a:gd name="T98" fmla="*/ 174 w 204"/>
                  <a:gd name="T99" fmla="*/ 11 h 212"/>
                  <a:gd name="T100" fmla="*/ 147 w 204"/>
                  <a:gd name="T101" fmla="*/ 19 h 212"/>
                  <a:gd name="T102" fmla="*/ 127 w 204"/>
                  <a:gd name="T103" fmla="*/ 14 h 212"/>
                  <a:gd name="T104" fmla="*/ 112 w 204"/>
                  <a:gd name="T105" fmla="*/ 16 h 212"/>
                  <a:gd name="T106" fmla="*/ 108 w 204"/>
                  <a:gd name="T107" fmla="*/ 13 h 212"/>
                  <a:gd name="T108" fmla="*/ 101 w 204"/>
                  <a:gd name="T109" fmla="*/ 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4" h="212">
                    <a:moveTo>
                      <a:pt x="101" y="8"/>
                    </a:moveTo>
                    <a:lnTo>
                      <a:pt x="84" y="8"/>
                    </a:lnTo>
                    <a:lnTo>
                      <a:pt x="68" y="8"/>
                    </a:lnTo>
                    <a:lnTo>
                      <a:pt x="50" y="8"/>
                    </a:lnTo>
                    <a:lnTo>
                      <a:pt x="33" y="8"/>
                    </a:lnTo>
                    <a:lnTo>
                      <a:pt x="25" y="0"/>
                    </a:lnTo>
                    <a:lnTo>
                      <a:pt x="22" y="0"/>
                    </a:lnTo>
                    <a:lnTo>
                      <a:pt x="15" y="0"/>
                    </a:lnTo>
                    <a:lnTo>
                      <a:pt x="9" y="5"/>
                    </a:lnTo>
                    <a:lnTo>
                      <a:pt x="6" y="3"/>
                    </a:lnTo>
                    <a:lnTo>
                      <a:pt x="0" y="8"/>
                    </a:lnTo>
                    <a:lnTo>
                      <a:pt x="0" y="22"/>
                    </a:lnTo>
                    <a:lnTo>
                      <a:pt x="14" y="45"/>
                    </a:lnTo>
                    <a:lnTo>
                      <a:pt x="25" y="72"/>
                    </a:lnTo>
                    <a:lnTo>
                      <a:pt x="39" y="100"/>
                    </a:lnTo>
                    <a:lnTo>
                      <a:pt x="39" y="127"/>
                    </a:lnTo>
                    <a:lnTo>
                      <a:pt x="44" y="143"/>
                    </a:lnTo>
                    <a:lnTo>
                      <a:pt x="44" y="156"/>
                    </a:lnTo>
                    <a:lnTo>
                      <a:pt x="49" y="185"/>
                    </a:lnTo>
                    <a:lnTo>
                      <a:pt x="57" y="196"/>
                    </a:lnTo>
                    <a:lnTo>
                      <a:pt x="66" y="207"/>
                    </a:lnTo>
                    <a:lnTo>
                      <a:pt x="69" y="206"/>
                    </a:lnTo>
                    <a:lnTo>
                      <a:pt x="73" y="201"/>
                    </a:lnTo>
                    <a:lnTo>
                      <a:pt x="76" y="201"/>
                    </a:lnTo>
                    <a:lnTo>
                      <a:pt x="82" y="206"/>
                    </a:lnTo>
                    <a:lnTo>
                      <a:pt x="82" y="209"/>
                    </a:lnTo>
                    <a:lnTo>
                      <a:pt x="85" y="212"/>
                    </a:lnTo>
                    <a:lnTo>
                      <a:pt x="104" y="212"/>
                    </a:lnTo>
                    <a:lnTo>
                      <a:pt x="117" y="204"/>
                    </a:lnTo>
                    <a:lnTo>
                      <a:pt x="119" y="177"/>
                    </a:lnTo>
                    <a:lnTo>
                      <a:pt x="120" y="156"/>
                    </a:lnTo>
                    <a:lnTo>
                      <a:pt x="120" y="138"/>
                    </a:lnTo>
                    <a:lnTo>
                      <a:pt x="122" y="114"/>
                    </a:lnTo>
                    <a:lnTo>
                      <a:pt x="122" y="88"/>
                    </a:lnTo>
                    <a:lnTo>
                      <a:pt x="123" y="88"/>
                    </a:lnTo>
                    <a:lnTo>
                      <a:pt x="138" y="88"/>
                    </a:lnTo>
                    <a:lnTo>
                      <a:pt x="138" y="71"/>
                    </a:lnTo>
                    <a:lnTo>
                      <a:pt x="138" y="56"/>
                    </a:lnTo>
                    <a:lnTo>
                      <a:pt x="139" y="45"/>
                    </a:lnTo>
                    <a:lnTo>
                      <a:pt x="139" y="27"/>
                    </a:lnTo>
                    <a:lnTo>
                      <a:pt x="170" y="21"/>
                    </a:lnTo>
                    <a:lnTo>
                      <a:pt x="177" y="21"/>
                    </a:lnTo>
                    <a:lnTo>
                      <a:pt x="179" y="31"/>
                    </a:lnTo>
                    <a:lnTo>
                      <a:pt x="189" y="21"/>
                    </a:lnTo>
                    <a:lnTo>
                      <a:pt x="197" y="18"/>
                    </a:lnTo>
                    <a:lnTo>
                      <a:pt x="200" y="14"/>
                    </a:lnTo>
                    <a:lnTo>
                      <a:pt x="204" y="16"/>
                    </a:lnTo>
                    <a:lnTo>
                      <a:pt x="200" y="10"/>
                    </a:lnTo>
                    <a:lnTo>
                      <a:pt x="189" y="8"/>
                    </a:lnTo>
                    <a:lnTo>
                      <a:pt x="174" y="11"/>
                    </a:lnTo>
                    <a:lnTo>
                      <a:pt x="147" y="19"/>
                    </a:lnTo>
                    <a:lnTo>
                      <a:pt x="127" y="14"/>
                    </a:lnTo>
                    <a:lnTo>
                      <a:pt x="112" y="16"/>
                    </a:lnTo>
                    <a:lnTo>
                      <a:pt x="108" y="13"/>
                    </a:lnTo>
                    <a:lnTo>
                      <a:pt x="10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8" name="Freeform 105"/>
              <p:cNvSpPr>
                <a:spLocks/>
              </p:cNvSpPr>
              <p:nvPr/>
            </p:nvSpPr>
            <p:spPr bwMode="auto">
              <a:xfrm>
                <a:off x="2564" y="1504"/>
                <a:ext cx="240" cy="208"/>
              </a:xfrm>
              <a:custGeom>
                <a:avLst/>
                <a:gdLst>
                  <a:gd name="T0" fmla="*/ 62 w 240"/>
                  <a:gd name="T1" fmla="*/ 90 h 208"/>
                  <a:gd name="T2" fmla="*/ 62 w 240"/>
                  <a:gd name="T3" fmla="*/ 118 h 208"/>
                  <a:gd name="T4" fmla="*/ 57 w 240"/>
                  <a:gd name="T5" fmla="*/ 134 h 208"/>
                  <a:gd name="T6" fmla="*/ 35 w 240"/>
                  <a:gd name="T7" fmla="*/ 143 h 208"/>
                  <a:gd name="T8" fmla="*/ 11 w 240"/>
                  <a:gd name="T9" fmla="*/ 150 h 208"/>
                  <a:gd name="T10" fmla="*/ 0 w 240"/>
                  <a:gd name="T11" fmla="*/ 158 h 208"/>
                  <a:gd name="T12" fmla="*/ 5 w 240"/>
                  <a:gd name="T13" fmla="*/ 167 h 208"/>
                  <a:gd name="T14" fmla="*/ 19 w 240"/>
                  <a:gd name="T15" fmla="*/ 190 h 208"/>
                  <a:gd name="T16" fmla="*/ 28 w 240"/>
                  <a:gd name="T17" fmla="*/ 190 h 208"/>
                  <a:gd name="T18" fmla="*/ 33 w 240"/>
                  <a:gd name="T19" fmla="*/ 195 h 208"/>
                  <a:gd name="T20" fmla="*/ 30 w 240"/>
                  <a:gd name="T21" fmla="*/ 198 h 208"/>
                  <a:gd name="T22" fmla="*/ 36 w 240"/>
                  <a:gd name="T23" fmla="*/ 201 h 208"/>
                  <a:gd name="T24" fmla="*/ 41 w 240"/>
                  <a:gd name="T25" fmla="*/ 195 h 208"/>
                  <a:gd name="T26" fmla="*/ 54 w 240"/>
                  <a:gd name="T27" fmla="*/ 195 h 208"/>
                  <a:gd name="T28" fmla="*/ 62 w 240"/>
                  <a:gd name="T29" fmla="*/ 177 h 208"/>
                  <a:gd name="T30" fmla="*/ 84 w 240"/>
                  <a:gd name="T31" fmla="*/ 171 h 208"/>
                  <a:gd name="T32" fmla="*/ 105 w 240"/>
                  <a:gd name="T33" fmla="*/ 185 h 208"/>
                  <a:gd name="T34" fmla="*/ 113 w 240"/>
                  <a:gd name="T35" fmla="*/ 180 h 208"/>
                  <a:gd name="T36" fmla="*/ 130 w 240"/>
                  <a:gd name="T37" fmla="*/ 187 h 208"/>
                  <a:gd name="T38" fmla="*/ 144 w 240"/>
                  <a:gd name="T39" fmla="*/ 188 h 208"/>
                  <a:gd name="T40" fmla="*/ 176 w 240"/>
                  <a:gd name="T41" fmla="*/ 177 h 208"/>
                  <a:gd name="T42" fmla="*/ 192 w 240"/>
                  <a:gd name="T43" fmla="*/ 175 h 208"/>
                  <a:gd name="T44" fmla="*/ 198 w 240"/>
                  <a:gd name="T45" fmla="*/ 171 h 208"/>
                  <a:gd name="T46" fmla="*/ 202 w 240"/>
                  <a:gd name="T47" fmla="*/ 161 h 208"/>
                  <a:gd name="T48" fmla="*/ 205 w 240"/>
                  <a:gd name="T49" fmla="*/ 155 h 208"/>
                  <a:gd name="T50" fmla="*/ 232 w 240"/>
                  <a:gd name="T51" fmla="*/ 116 h 208"/>
                  <a:gd name="T52" fmla="*/ 237 w 240"/>
                  <a:gd name="T53" fmla="*/ 61 h 208"/>
                  <a:gd name="T54" fmla="*/ 230 w 240"/>
                  <a:gd name="T55" fmla="*/ 47 h 208"/>
                  <a:gd name="T56" fmla="*/ 224 w 240"/>
                  <a:gd name="T57" fmla="*/ 8 h 208"/>
                  <a:gd name="T58" fmla="*/ 216 w 240"/>
                  <a:gd name="T59" fmla="*/ 5 h 208"/>
                  <a:gd name="T60" fmla="*/ 175 w 240"/>
                  <a:gd name="T61" fmla="*/ 0 h 208"/>
                  <a:gd name="T62" fmla="*/ 160 w 240"/>
                  <a:gd name="T63" fmla="*/ 10 h 208"/>
                  <a:gd name="T64" fmla="*/ 146 w 240"/>
                  <a:gd name="T65" fmla="*/ 21 h 208"/>
                  <a:gd name="T66" fmla="*/ 132 w 240"/>
                  <a:gd name="T67" fmla="*/ 31 h 208"/>
                  <a:gd name="T68" fmla="*/ 117 w 240"/>
                  <a:gd name="T69" fmla="*/ 42 h 208"/>
                  <a:gd name="T70" fmla="*/ 102 w 240"/>
                  <a:gd name="T71" fmla="*/ 55 h 208"/>
                  <a:gd name="T72" fmla="*/ 84 w 240"/>
                  <a:gd name="T73" fmla="*/ 69 h 208"/>
                  <a:gd name="T74" fmla="*/ 60 w 240"/>
                  <a:gd name="T75" fmla="*/ 76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40" h="208">
                    <a:moveTo>
                      <a:pt x="60" y="76"/>
                    </a:moveTo>
                    <a:lnTo>
                      <a:pt x="62" y="90"/>
                    </a:lnTo>
                    <a:lnTo>
                      <a:pt x="62" y="103"/>
                    </a:lnTo>
                    <a:lnTo>
                      <a:pt x="62" y="118"/>
                    </a:lnTo>
                    <a:lnTo>
                      <a:pt x="62" y="130"/>
                    </a:lnTo>
                    <a:lnTo>
                      <a:pt x="57" y="134"/>
                    </a:lnTo>
                    <a:lnTo>
                      <a:pt x="51" y="143"/>
                    </a:lnTo>
                    <a:lnTo>
                      <a:pt x="35" y="143"/>
                    </a:lnTo>
                    <a:lnTo>
                      <a:pt x="19" y="143"/>
                    </a:lnTo>
                    <a:lnTo>
                      <a:pt x="11" y="150"/>
                    </a:lnTo>
                    <a:lnTo>
                      <a:pt x="1" y="150"/>
                    </a:lnTo>
                    <a:lnTo>
                      <a:pt x="0" y="158"/>
                    </a:lnTo>
                    <a:lnTo>
                      <a:pt x="3" y="161"/>
                    </a:lnTo>
                    <a:lnTo>
                      <a:pt x="5" y="167"/>
                    </a:lnTo>
                    <a:lnTo>
                      <a:pt x="13" y="175"/>
                    </a:lnTo>
                    <a:lnTo>
                      <a:pt x="19" y="190"/>
                    </a:lnTo>
                    <a:lnTo>
                      <a:pt x="24" y="192"/>
                    </a:lnTo>
                    <a:lnTo>
                      <a:pt x="28" y="190"/>
                    </a:lnTo>
                    <a:lnTo>
                      <a:pt x="32" y="190"/>
                    </a:lnTo>
                    <a:lnTo>
                      <a:pt x="33" y="195"/>
                    </a:lnTo>
                    <a:lnTo>
                      <a:pt x="30" y="195"/>
                    </a:lnTo>
                    <a:lnTo>
                      <a:pt x="30" y="198"/>
                    </a:lnTo>
                    <a:lnTo>
                      <a:pt x="35" y="203"/>
                    </a:lnTo>
                    <a:lnTo>
                      <a:pt x="36" y="201"/>
                    </a:lnTo>
                    <a:lnTo>
                      <a:pt x="35" y="198"/>
                    </a:lnTo>
                    <a:lnTo>
                      <a:pt x="41" y="195"/>
                    </a:lnTo>
                    <a:lnTo>
                      <a:pt x="54" y="208"/>
                    </a:lnTo>
                    <a:lnTo>
                      <a:pt x="54" y="195"/>
                    </a:lnTo>
                    <a:lnTo>
                      <a:pt x="59" y="188"/>
                    </a:lnTo>
                    <a:lnTo>
                      <a:pt x="62" y="177"/>
                    </a:lnTo>
                    <a:lnTo>
                      <a:pt x="71" y="171"/>
                    </a:lnTo>
                    <a:lnTo>
                      <a:pt x="84" y="171"/>
                    </a:lnTo>
                    <a:lnTo>
                      <a:pt x="95" y="175"/>
                    </a:lnTo>
                    <a:lnTo>
                      <a:pt x="105" y="185"/>
                    </a:lnTo>
                    <a:lnTo>
                      <a:pt x="106" y="185"/>
                    </a:lnTo>
                    <a:lnTo>
                      <a:pt x="113" y="180"/>
                    </a:lnTo>
                    <a:lnTo>
                      <a:pt x="119" y="179"/>
                    </a:lnTo>
                    <a:lnTo>
                      <a:pt x="130" y="187"/>
                    </a:lnTo>
                    <a:lnTo>
                      <a:pt x="141" y="188"/>
                    </a:lnTo>
                    <a:lnTo>
                      <a:pt x="144" y="188"/>
                    </a:lnTo>
                    <a:lnTo>
                      <a:pt x="156" y="179"/>
                    </a:lnTo>
                    <a:lnTo>
                      <a:pt x="176" y="177"/>
                    </a:lnTo>
                    <a:lnTo>
                      <a:pt x="187" y="182"/>
                    </a:lnTo>
                    <a:lnTo>
                      <a:pt x="192" y="175"/>
                    </a:lnTo>
                    <a:lnTo>
                      <a:pt x="197" y="175"/>
                    </a:lnTo>
                    <a:lnTo>
                      <a:pt x="198" y="171"/>
                    </a:lnTo>
                    <a:lnTo>
                      <a:pt x="205" y="171"/>
                    </a:lnTo>
                    <a:lnTo>
                      <a:pt x="202" y="161"/>
                    </a:lnTo>
                    <a:lnTo>
                      <a:pt x="202" y="158"/>
                    </a:lnTo>
                    <a:lnTo>
                      <a:pt x="205" y="155"/>
                    </a:lnTo>
                    <a:lnTo>
                      <a:pt x="206" y="148"/>
                    </a:lnTo>
                    <a:lnTo>
                      <a:pt x="232" y="116"/>
                    </a:lnTo>
                    <a:lnTo>
                      <a:pt x="232" y="85"/>
                    </a:lnTo>
                    <a:lnTo>
                      <a:pt x="237" y="61"/>
                    </a:lnTo>
                    <a:lnTo>
                      <a:pt x="240" y="53"/>
                    </a:lnTo>
                    <a:lnTo>
                      <a:pt x="230" y="47"/>
                    </a:lnTo>
                    <a:lnTo>
                      <a:pt x="225" y="36"/>
                    </a:lnTo>
                    <a:lnTo>
                      <a:pt x="224" y="8"/>
                    </a:lnTo>
                    <a:lnTo>
                      <a:pt x="219" y="10"/>
                    </a:lnTo>
                    <a:lnTo>
                      <a:pt x="216" y="5"/>
                    </a:lnTo>
                    <a:lnTo>
                      <a:pt x="208" y="0"/>
                    </a:lnTo>
                    <a:lnTo>
                      <a:pt x="175" y="0"/>
                    </a:lnTo>
                    <a:lnTo>
                      <a:pt x="167" y="5"/>
                    </a:lnTo>
                    <a:lnTo>
                      <a:pt x="160" y="10"/>
                    </a:lnTo>
                    <a:lnTo>
                      <a:pt x="152" y="16"/>
                    </a:lnTo>
                    <a:lnTo>
                      <a:pt x="146" y="21"/>
                    </a:lnTo>
                    <a:lnTo>
                      <a:pt x="140" y="26"/>
                    </a:lnTo>
                    <a:lnTo>
                      <a:pt x="132" y="31"/>
                    </a:lnTo>
                    <a:lnTo>
                      <a:pt x="125" y="36"/>
                    </a:lnTo>
                    <a:lnTo>
                      <a:pt x="117" y="42"/>
                    </a:lnTo>
                    <a:lnTo>
                      <a:pt x="109" y="48"/>
                    </a:lnTo>
                    <a:lnTo>
                      <a:pt x="102" y="55"/>
                    </a:lnTo>
                    <a:lnTo>
                      <a:pt x="92" y="63"/>
                    </a:lnTo>
                    <a:lnTo>
                      <a:pt x="84" y="69"/>
                    </a:lnTo>
                    <a:lnTo>
                      <a:pt x="73" y="73"/>
                    </a:lnTo>
                    <a:lnTo>
                      <a:pt x="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9" name="Freeform 106"/>
              <p:cNvSpPr>
                <a:spLocks/>
              </p:cNvSpPr>
              <p:nvPr/>
            </p:nvSpPr>
            <p:spPr bwMode="auto">
              <a:xfrm>
                <a:off x="4097" y="1800"/>
                <a:ext cx="66" cy="92"/>
              </a:xfrm>
              <a:custGeom>
                <a:avLst/>
                <a:gdLst>
                  <a:gd name="T0" fmla="*/ 31 w 66"/>
                  <a:gd name="T1" fmla="*/ 8 h 92"/>
                  <a:gd name="T2" fmla="*/ 35 w 66"/>
                  <a:gd name="T3" fmla="*/ 8 h 92"/>
                  <a:gd name="T4" fmla="*/ 46 w 66"/>
                  <a:gd name="T5" fmla="*/ 19 h 92"/>
                  <a:gd name="T6" fmla="*/ 52 w 66"/>
                  <a:gd name="T7" fmla="*/ 31 h 92"/>
                  <a:gd name="T8" fmla="*/ 54 w 66"/>
                  <a:gd name="T9" fmla="*/ 61 h 92"/>
                  <a:gd name="T10" fmla="*/ 55 w 66"/>
                  <a:gd name="T11" fmla="*/ 68 h 92"/>
                  <a:gd name="T12" fmla="*/ 60 w 66"/>
                  <a:gd name="T13" fmla="*/ 71 h 92"/>
                  <a:gd name="T14" fmla="*/ 66 w 66"/>
                  <a:gd name="T15" fmla="*/ 85 h 92"/>
                  <a:gd name="T16" fmla="*/ 65 w 66"/>
                  <a:gd name="T17" fmla="*/ 92 h 92"/>
                  <a:gd name="T18" fmla="*/ 58 w 66"/>
                  <a:gd name="T19" fmla="*/ 89 h 92"/>
                  <a:gd name="T20" fmla="*/ 54 w 66"/>
                  <a:gd name="T21" fmla="*/ 92 h 92"/>
                  <a:gd name="T22" fmla="*/ 35 w 66"/>
                  <a:gd name="T23" fmla="*/ 79 h 92"/>
                  <a:gd name="T24" fmla="*/ 22 w 66"/>
                  <a:gd name="T25" fmla="*/ 66 h 92"/>
                  <a:gd name="T26" fmla="*/ 19 w 66"/>
                  <a:gd name="T27" fmla="*/ 58 h 92"/>
                  <a:gd name="T28" fmla="*/ 11 w 66"/>
                  <a:gd name="T29" fmla="*/ 47 h 92"/>
                  <a:gd name="T30" fmla="*/ 9 w 66"/>
                  <a:gd name="T31" fmla="*/ 42 h 92"/>
                  <a:gd name="T32" fmla="*/ 9 w 66"/>
                  <a:gd name="T33" fmla="*/ 32 h 92"/>
                  <a:gd name="T34" fmla="*/ 6 w 66"/>
                  <a:gd name="T35" fmla="*/ 27 h 92"/>
                  <a:gd name="T36" fmla="*/ 1 w 66"/>
                  <a:gd name="T37" fmla="*/ 5 h 92"/>
                  <a:gd name="T38" fmla="*/ 0 w 66"/>
                  <a:gd name="T39" fmla="*/ 0 h 92"/>
                  <a:gd name="T40" fmla="*/ 14 w 66"/>
                  <a:gd name="T41" fmla="*/ 3 h 92"/>
                  <a:gd name="T42" fmla="*/ 17 w 66"/>
                  <a:gd name="T43" fmla="*/ 8 h 92"/>
                  <a:gd name="T44" fmla="*/ 17 w 66"/>
                  <a:gd name="T45" fmla="*/ 18 h 92"/>
                  <a:gd name="T46" fmla="*/ 23 w 66"/>
                  <a:gd name="T47" fmla="*/ 13 h 92"/>
                  <a:gd name="T48" fmla="*/ 30 w 66"/>
                  <a:gd name="T49" fmla="*/ 13 h 92"/>
                  <a:gd name="T50" fmla="*/ 31 w 66"/>
                  <a:gd name="T51" fmla="*/ 8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 h="92">
                    <a:moveTo>
                      <a:pt x="31" y="8"/>
                    </a:moveTo>
                    <a:lnTo>
                      <a:pt x="35" y="8"/>
                    </a:lnTo>
                    <a:lnTo>
                      <a:pt x="46" y="19"/>
                    </a:lnTo>
                    <a:lnTo>
                      <a:pt x="52" y="31"/>
                    </a:lnTo>
                    <a:lnTo>
                      <a:pt x="54" y="61"/>
                    </a:lnTo>
                    <a:lnTo>
                      <a:pt x="55" y="68"/>
                    </a:lnTo>
                    <a:lnTo>
                      <a:pt x="60" y="71"/>
                    </a:lnTo>
                    <a:lnTo>
                      <a:pt x="66" y="85"/>
                    </a:lnTo>
                    <a:lnTo>
                      <a:pt x="65" y="92"/>
                    </a:lnTo>
                    <a:lnTo>
                      <a:pt x="58" y="89"/>
                    </a:lnTo>
                    <a:lnTo>
                      <a:pt x="54" y="92"/>
                    </a:lnTo>
                    <a:lnTo>
                      <a:pt x="35" y="79"/>
                    </a:lnTo>
                    <a:lnTo>
                      <a:pt x="22" y="66"/>
                    </a:lnTo>
                    <a:lnTo>
                      <a:pt x="19" y="58"/>
                    </a:lnTo>
                    <a:lnTo>
                      <a:pt x="11" y="47"/>
                    </a:lnTo>
                    <a:lnTo>
                      <a:pt x="9" y="42"/>
                    </a:lnTo>
                    <a:lnTo>
                      <a:pt x="9" y="32"/>
                    </a:lnTo>
                    <a:lnTo>
                      <a:pt x="6" y="27"/>
                    </a:lnTo>
                    <a:lnTo>
                      <a:pt x="1" y="5"/>
                    </a:lnTo>
                    <a:lnTo>
                      <a:pt x="0" y="0"/>
                    </a:lnTo>
                    <a:lnTo>
                      <a:pt x="14" y="3"/>
                    </a:lnTo>
                    <a:lnTo>
                      <a:pt x="17" y="8"/>
                    </a:lnTo>
                    <a:lnTo>
                      <a:pt x="17" y="18"/>
                    </a:lnTo>
                    <a:lnTo>
                      <a:pt x="23" y="13"/>
                    </a:lnTo>
                    <a:lnTo>
                      <a:pt x="30" y="13"/>
                    </a:lnTo>
                    <a:lnTo>
                      <a:pt x="31"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0" name="Freeform 107"/>
              <p:cNvSpPr>
                <a:spLocks/>
              </p:cNvSpPr>
              <p:nvPr/>
            </p:nvSpPr>
            <p:spPr bwMode="auto">
              <a:xfrm>
                <a:off x="4244" y="1795"/>
                <a:ext cx="146" cy="106"/>
              </a:xfrm>
              <a:custGeom>
                <a:avLst/>
                <a:gdLst>
                  <a:gd name="T0" fmla="*/ 77 w 146"/>
                  <a:gd name="T1" fmla="*/ 52 h 106"/>
                  <a:gd name="T2" fmla="*/ 78 w 146"/>
                  <a:gd name="T3" fmla="*/ 40 h 106"/>
                  <a:gd name="T4" fmla="*/ 84 w 146"/>
                  <a:gd name="T5" fmla="*/ 44 h 106"/>
                  <a:gd name="T6" fmla="*/ 88 w 146"/>
                  <a:gd name="T7" fmla="*/ 40 h 106"/>
                  <a:gd name="T8" fmla="*/ 89 w 146"/>
                  <a:gd name="T9" fmla="*/ 31 h 106"/>
                  <a:gd name="T10" fmla="*/ 88 w 146"/>
                  <a:gd name="T11" fmla="*/ 26 h 106"/>
                  <a:gd name="T12" fmla="*/ 107 w 146"/>
                  <a:gd name="T13" fmla="*/ 0 h 106"/>
                  <a:gd name="T14" fmla="*/ 110 w 146"/>
                  <a:gd name="T15" fmla="*/ 0 h 106"/>
                  <a:gd name="T16" fmla="*/ 115 w 146"/>
                  <a:gd name="T17" fmla="*/ 7 h 106"/>
                  <a:gd name="T18" fmla="*/ 121 w 146"/>
                  <a:gd name="T19" fmla="*/ 18 h 106"/>
                  <a:gd name="T20" fmla="*/ 127 w 146"/>
                  <a:gd name="T21" fmla="*/ 23 h 106"/>
                  <a:gd name="T22" fmla="*/ 145 w 146"/>
                  <a:gd name="T23" fmla="*/ 28 h 106"/>
                  <a:gd name="T24" fmla="*/ 138 w 146"/>
                  <a:gd name="T25" fmla="*/ 37 h 106"/>
                  <a:gd name="T26" fmla="*/ 132 w 146"/>
                  <a:gd name="T27" fmla="*/ 40 h 106"/>
                  <a:gd name="T28" fmla="*/ 129 w 146"/>
                  <a:gd name="T29" fmla="*/ 48 h 106"/>
                  <a:gd name="T30" fmla="*/ 123 w 146"/>
                  <a:gd name="T31" fmla="*/ 48 h 106"/>
                  <a:gd name="T32" fmla="*/ 94 w 146"/>
                  <a:gd name="T33" fmla="*/ 45 h 106"/>
                  <a:gd name="T34" fmla="*/ 83 w 146"/>
                  <a:gd name="T35" fmla="*/ 74 h 106"/>
                  <a:gd name="T36" fmla="*/ 77 w 146"/>
                  <a:gd name="T37" fmla="*/ 95 h 106"/>
                  <a:gd name="T38" fmla="*/ 59 w 146"/>
                  <a:gd name="T39" fmla="*/ 102 h 106"/>
                  <a:gd name="T40" fmla="*/ 50 w 146"/>
                  <a:gd name="T41" fmla="*/ 95 h 106"/>
                  <a:gd name="T42" fmla="*/ 32 w 146"/>
                  <a:gd name="T43" fmla="*/ 105 h 106"/>
                  <a:gd name="T44" fmla="*/ 23 w 146"/>
                  <a:gd name="T45" fmla="*/ 105 h 106"/>
                  <a:gd name="T46" fmla="*/ 11 w 146"/>
                  <a:gd name="T47" fmla="*/ 105 h 106"/>
                  <a:gd name="T48" fmla="*/ 0 w 146"/>
                  <a:gd name="T49" fmla="*/ 90 h 106"/>
                  <a:gd name="T50" fmla="*/ 2 w 146"/>
                  <a:gd name="T51" fmla="*/ 85 h 106"/>
                  <a:gd name="T52" fmla="*/ 8 w 146"/>
                  <a:gd name="T53" fmla="*/ 92 h 106"/>
                  <a:gd name="T54" fmla="*/ 24 w 146"/>
                  <a:gd name="T55" fmla="*/ 95 h 106"/>
                  <a:gd name="T56" fmla="*/ 26 w 146"/>
                  <a:gd name="T57" fmla="*/ 82 h 106"/>
                  <a:gd name="T58" fmla="*/ 29 w 146"/>
                  <a:gd name="T59" fmla="*/ 77 h 106"/>
                  <a:gd name="T60" fmla="*/ 50 w 146"/>
                  <a:gd name="T61" fmla="*/ 68 h 106"/>
                  <a:gd name="T62" fmla="*/ 65 w 146"/>
                  <a:gd name="T63" fmla="*/ 42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6" h="106">
                    <a:moveTo>
                      <a:pt x="65" y="42"/>
                    </a:moveTo>
                    <a:lnTo>
                      <a:pt x="77" y="52"/>
                    </a:lnTo>
                    <a:lnTo>
                      <a:pt x="78" y="48"/>
                    </a:lnTo>
                    <a:lnTo>
                      <a:pt x="78" y="40"/>
                    </a:lnTo>
                    <a:lnTo>
                      <a:pt x="80" y="39"/>
                    </a:lnTo>
                    <a:lnTo>
                      <a:pt x="84" y="44"/>
                    </a:lnTo>
                    <a:lnTo>
                      <a:pt x="88" y="45"/>
                    </a:lnTo>
                    <a:lnTo>
                      <a:pt x="88" y="40"/>
                    </a:lnTo>
                    <a:lnTo>
                      <a:pt x="84" y="36"/>
                    </a:lnTo>
                    <a:lnTo>
                      <a:pt x="89" y="31"/>
                    </a:lnTo>
                    <a:lnTo>
                      <a:pt x="88" y="29"/>
                    </a:lnTo>
                    <a:lnTo>
                      <a:pt x="88" y="26"/>
                    </a:lnTo>
                    <a:lnTo>
                      <a:pt x="92" y="26"/>
                    </a:lnTo>
                    <a:lnTo>
                      <a:pt x="107" y="0"/>
                    </a:lnTo>
                    <a:lnTo>
                      <a:pt x="107" y="8"/>
                    </a:lnTo>
                    <a:lnTo>
                      <a:pt x="110" y="0"/>
                    </a:lnTo>
                    <a:lnTo>
                      <a:pt x="113" y="0"/>
                    </a:lnTo>
                    <a:lnTo>
                      <a:pt x="115" y="7"/>
                    </a:lnTo>
                    <a:lnTo>
                      <a:pt x="121" y="10"/>
                    </a:lnTo>
                    <a:lnTo>
                      <a:pt x="121" y="18"/>
                    </a:lnTo>
                    <a:lnTo>
                      <a:pt x="127" y="18"/>
                    </a:lnTo>
                    <a:lnTo>
                      <a:pt x="127" y="23"/>
                    </a:lnTo>
                    <a:lnTo>
                      <a:pt x="132" y="21"/>
                    </a:lnTo>
                    <a:lnTo>
                      <a:pt x="145" y="28"/>
                    </a:lnTo>
                    <a:lnTo>
                      <a:pt x="146" y="31"/>
                    </a:lnTo>
                    <a:lnTo>
                      <a:pt x="138" y="37"/>
                    </a:lnTo>
                    <a:lnTo>
                      <a:pt x="131" y="37"/>
                    </a:lnTo>
                    <a:lnTo>
                      <a:pt x="132" y="40"/>
                    </a:lnTo>
                    <a:lnTo>
                      <a:pt x="137" y="45"/>
                    </a:lnTo>
                    <a:lnTo>
                      <a:pt x="129" y="48"/>
                    </a:lnTo>
                    <a:lnTo>
                      <a:pt x="124" y="47"/>
                    </a:lnTo>
                    <a:lnTo>
                      <a:pt x="123" y="48"/>
                    </a:lnTo>
                    <a:lnTo>
                      <a:pt x="115" y="45"/>
                    </a:lnTo>
                    <a:lnTo>
                      <a:pt x="94" y="45"/>
                    </a:lnTo>
                    <a:lnTo>
                      <a:pt x="89" y="65"/>
                    </a:lnTo>
                    <a:lnTo>
                      <a:pt x="83" y="74"/>
                    </a:lnTo>
                    <a:lnTo>
                      <a:pt x="80" y="89"/>
                    </a:lnTo>
                    <a:lnTo>
                      <a:pt x="77" y="95"/>
                    </a:lnTo>
                    <a:lnTo>
                      <a:pt x="70" y="98"/>
                    </a:lnTo>
                    <a:lnTo>
                      <a:pt x="59" y="102"/>
                    </a:lnTo>
                    <a:lnTo>
                      <a:pt x="51" y="98"/>
                    </a:lnTo>
                    <a:lnTo>
                      <a:pt x="50" y="95"/>
                    </a:lnTo>
                    <a:lnTo>
                      <a:pt x="42" y="95"/>
                    </a:lnTo>
                    <a:lnTo>
                      <a:pt x="32" y="105"/>
                    </a:lnTo>
                    <a:lnTo>
                      <a:pt x="24" y="106"/>
                    </a:lnTo>
                    <a:lnTo>
                      <a:pt x="23" y="105"/>
                    </a:lnTo>
                    <a:lnTo>
                      <a:pt x="16" y="106"/>
                    </a:lnTo>
                    <a:lnTo>
                      <a:pt x="11" y="105"/>
                    </a:lnTo>
                    <a:lnTo>
                      <a:pt x="8" y="103"/>
                    </a:lnTo>
                    <a:lnTo>
                      <a:pt x="0" y="90"/>
                    </a:lnTo>
                    <a:lnTo>
                      <a:pt x="0" y="87"/>
                    </a:lnTo>
                    <a:lnTo>
                      <a:pt x="2" y="85"/>
                    </a:lnTo>
                    <a:lnTo>
                      <a:pt x="3" y="90"/>
                    </a:lnTo>
                    <a:lnTo>
                      <a:pt x="8" y="92"/>
                    </a:lnTo>
                    <a:lnTo>
                      <a:pt x="13" y="92"/>
                    </a:lnTo>
                    <a:lnTo>
                      <a:pt x="24" y="95"/>
                    </a:lnTo>
                    <a:lnTo>
                      <a:pt x="26" y="85"/>
                    </a:lnTo>
                    <a:lnTo>
                      <a:pt x="26" y="82"/>
                    </a:lnTo>
                    <a:lnTo>
                      <a:pt x="29" y="82"/>
                    </a:lnTo>
                    <a:lnTo>
                      <a:pt x="29" y="77"/>
                    </a:lnTo>
                    <a:lnTo>
                      <a:pt x="30" y="73"/>
                    </a:lnTo>
                    <a:lnTo>
                      <a:pt x="50" y="68"/>
                    </a:lnTo>
                    <a:lnTo>
                      <a:pt x="64" y="50"/>
                    </a:lnTo>
                    <a:lnTo>
                      <a:pt x="65"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1" name="Freeform 108"/>
              <p:cNvSpPr>
                <a:spLocks/>
              </p:cNvSpPr>
              <p:nvPr/>
            </p:nvSpPr>
            <p:spPr bwMode="auto">
              <a:xfrm>
                <a:off x="4309" y="1829"/>
                <a:ext cx="23" cy="18"/>
              </a:xfrm>
              <a:custGeom>
                <a:avLst/>
                <a:gdLst>
                  <a:gd name="T0" fmla="*/ 0 w 23"/>
                  <a:gd name="T1" fmla="*/ 8 h 18"/>
                  <a:gd name="T2" fmla="*/ 12 w 23"/>
                  <a:gd name="T3" fmla="*/ 18 h 18"/>
                  <a:gd name="T4" fmla="*/ 13 w 23"/>
                  <a:gd name="T5" fmla="*/ 14 h 18"/>
                  <a:gd name="T6" fmla="*/ 13 w 23"/>
                  <a:gd name="T7" fmla="*/ 6 h 18"/>
                  <a:gd name="T8" fmla="*/ 15 w 23"/>
                  <a:gd name="T9" fmla="*/ 5 h 18"/>
                  <a:gd name="T10" fmla="*/ 19 w 23"/>
                  <a:gd name="T11" fmla="*/ 10 h 18"/>
                  <a:gd name="T12" fmla="*/ 23 w 23"/>
                  <a:gd name="T13" fmla="*/ 11 h 18"/>
                  <a:gd name="T14" fmla="*/ 23 w 23"/>
                  <a:gd name="T15" fmla="*/ 6 h 18"/>
                  <a:gd name="T16" fmla="*/ 19 w 23"/>
                  <a:gd name="T17" fmla="*/ 2 h 18"/>
                  <a:gd name="T18" fmla="*/ 16 w 23"/>
                  <a:gd name="T19" fmla="*/ 2 h 18"/>
                  <a:gd name="T20" fmla="*/ 15 w 23"/>
                  <a:gd name="T21" fmla="*/ 0 h 18"/>
                  <a:gd name="T22" fmla="*/ 8 w 23"/>
                  <a:gd name="T23" fmla="*/ 6 h 18"/>
                  <a:gd name="T24" fmla="*/ 0 w 23"/>
                  <a:gd name="T25"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18">
                    <a:moveTo>
                      <a:pt x="0" y="8"/>
                    </a:moveTo>
                    <a:lnTo>
                      <a:pt x="12" y="18"/>
                    </a:lnTo>
                    <a:lnTo>
                      <a:pt x="13" y="14"/>
                    </a:lnTo>
                    <a:lnTo>
                      <a:pt x="13" y="6"/>
                    </a:lnTo>
                    <a:lnTo>
                      <a:pt x="15" y="5"/>
                    </a:lnTo>
                    <a:lnTo>
                      <a:pt x="19" y="10"/>
                    </a:lnTo>
                    <a:lnTo>
                      <a:pt x="23" y="11"/>
                    </a:lnTo>
                    <a:lnTo>
                      <a:pt x="23" y="6"/>
                    </a:lnTo>
                    <a:lnTo>
                      <a:pt x="19" y="2"/>
                    </a:lnTo>
                    <a:lnTo>
                      <a:pt x="16" y="2"/>
                    </a:lnTo>
                    <a:lnTo>
                      <a:pt x="15" y="0"/>
                    </a:lnTo>
                    <a:lnTo>
                      <a:pt x="8" y="6"/>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2" name="Freeform 109"/>
              <p:cNvSpPr>
                <a:spLocks/>
              </p:cNvSpPr>
              <p:nvPr/>
            </p:nvSpPr>
            <p:spPr bwMode="auto">
              <a:xfrm>
                <a:off x="4151" y="1734"/>
                <a:ext cx="1" cy="7"/>
              </a:xfrm>
              <a:custGeom>
                <a:avLst/>
                <a:gdLst>
                  <a:gd name="T0" fmla="*/ 0 w 1"/>
                  <a:gd name="T1" fmla="*/ 0 h 7"/>
                  <a:gd name="T2" fmla="*/ 1 w 1"/>
                  <a:gd name="T3" fmla="*/ 7 h 7"/>
                  <a:gd name="T4" fmla="*/ 0 w 1"/>
                  <a:gd name="T5" fmla="*/ 2 h 7"/>
                  <a:gd name="T6" fmla="*/ 0 w 1"/>
                  <a:gd name="T7" fmla="*/ 0 h 7"/>
                </a:gdLst>
                <a:ahLst/>
                <a:cxnLst>
                  <a:cxn ang="0">
                    <a:pos x="T0" y="T1"/>
                  </a:cxn>
                  <a:cxn ang="0">
                    <a:pos x="T2" y="T3"/>
                  </a:cxn>
                  <a:cxn ang="0">
                    <a:pos x="T4" y="T5"/>
                  </a:cxn>
                  <a:cxn ang="0">
                    <a:pos x="T6" y="T7"/>
                  </a:cxn>
                </a:cxnLst>
                <a:rect l="0" t="0" r="r" b="b"/>
                <a:pathLst>
                  <a:path w="1" h="7">
                    <a:moveTo>
                      <a:pt x="0" y="0"/>
                    </a:moveTo>
                    <a:lnTo>
                      <a:pt x="1" y="7"/>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3" name="Freeform 110"/>
              <p:cNvSpPr>
                <a:spLocks/>
              </p:cNvSpPr>
              <p:nvPr/>
            </p:nvSpPr>
            <p:spPr bwMode="auto">
              <a:xfrm>
                <a:off x="4098" y="1509"/>
                <a:ext cx="130" cy="257"/>
              </a:xfrm>
              <a:custGeom>
                <a:avLst/>
                <a:gdLst>
                  <a:gd name="T0" fmla="*/ 80 w 130"/>
                  <a:gd name="T1" fmla="*/ 35 h 257"/>
                  <a:gd name="T2" fmla="*/ 70 w 130"/>
                  <a:gd name="T3" fmla="*/ 45 h 257"/>
                  <a:gd name="T4" fmla="*/ 62 w 130"/>
                  <a:gd name="T5" fmla="*/ 60 h 257"/>
                  <a:gd name="T6" fmla="*/ 62 w 130"/>
                  <a:gd name="T7" fmla="*/ 82 h 257"/>
                  <a:gd name="T8" fmla="*/ 76 w 130"/>
                  <a:gd name="T9" fmla="*/ 98 h 257"/>
                  <a:gd name="T10" fmla="*/ 99 w 130"/>
                  <a:gd name="T11" fmla="*/ 121 h 257"/>
                  <a:gd name="T12" fmla="*/ 105 w 130"/>
                  <a:gd name="T13" fmla="*/ 125 h 257"/>
                  <a:gd name="T14" fmla="*/ 110 w 130"/>
                  <a:gd name="T15" fmla="*/ 132 h 257"/>
                  <a:gd name="T16" fmla="*/ 124 w 130"/>
                  <a:gd name="T17" fmla="*/ 156 h 257"/>
                  <a:gd name="T18" fmla="*/ 130 w 130"/>
                  <a:gd name="T19" fmla="*/ 187 h 257"/>
                  <a:gd name="T20" fmla="*/ 127 w 130"/>
                  <a:gd name="T21" fmla="*/ 190 h 257"/>
                  <a:gd name="T22" fmla="*/ 127 w 130"/>
                  <a:gd name="T23" fmla="*/ 209 h 257"/>
                  <a:gd name="T24" fmla="*/ 113 w 130"/>
                  <a:gd name="T25" fmla="*/ 220 h 257"/>
                  <a:gd name="T26" fmla="*/ 95 w 130"/>
                  <a:gd name="T27" fmla="*/ 225 h 257"/>
                  <a:gd name="T28" fmla="*/ 91 w 130"/>
                  <a:gd name="T29" fmla="*/ 235 h 257"/>
                  <a:gd name="T30" fmla="*/ 92 w 130"/>
                  <a:gd name="T31" fmla="*/ 240 h 257"/>
                  <a:gd name="T32" fmla="*/ 88 w 130"/>
                  <a:gd name="T33" fmla="*/ 241 h 257"/>
                  <a:gd name="T34" fmla="*/ 80 w 130"/>
                  <a:gd name="T35" fmla="*/ 246 h 257"/>
                  <a:gd name="T36" fmla="*/ 70 w 130"/>
                  <a:gd name="T37" fmla="*/ 257 h 257"/>
                  <a:gd name="T38" fmla="*/ 70 w 130"/>
                  <a:gd name="T39" fmla="*/ 254 h 257"/>
                  <a:gd name="T40" fmla="*/ 67 w 130"/>
                  <a:gd name="T41" fmla="*/ 238 h 257"/>
                  <a:gd name="T42" fmla="*/ 62 w 130"/>
                  <a:gd name="T43" fmla="*/ 228 h 257"/>
                  <a:gd name="T44" fmla="*/ 67 w 130"/>
                  <a:gd name="T45" fmla="*/ 222 h 257"/>
                  <a:gd name="T46" fmla="*/ 72 w 130"/>
                  <a:gd name="T47" fmla="*/ 219 h 257"/>
                  <a:gd name="T48" fmla="*/ 81 w 130"/>
                  <a:gd name="T49" fmla="*/ 204 h 257"/>
                  <a:gd name="T50" fmla="*/ 88 w 130"/>
                  <a:gd name="T51" fmla="*/ 199 h 257"/>
                  <a:gd name="T52" fmla="*/ 100 w 130"/>
                  <a:gd name="T53" fmla="*/ 193 h 257"/>
                  <a:gd name="T54" fmla="*/ 103 w 130"/>
                  <a:gd name="T55" fmla="*/ 190 h 257"/>
                  <a:gd name="T56" fmla="*/ 99 w 130"/>
                  <a:gd name="T57" fmla="*/ 161 h 257"/>
                  <a:gd name="T58" fmla="*/ 97 w 130"/>
                  <a:gd name="T59" fmla="*/ 140 h 257"/>
                  <a:gd name="T60" fmla="*/ 83 w 130"/>
                  <a:gd name="T61" fmla="*/ 117 h 257"/>
                  <a:gd name="T62" fmla="*/ 78 w 130"/>
                  <a:gd name="T63" fmla="*/ 113 h 257"/>
                  <a:gd name="T64" fmla="*/ 68 w 130"/>
                  <a:gd name="T65" fmla="*/ 100 h 257"/>
                  <a:gd name="T66" fmla="*/ 53 w 130"/>
                  <a:gd name="T67" fmla="*/ 80 h 257"/>
                  <a:gd name="T68" fmla="*/ 35 w 130"/>
                  <a:gd name="T69" fmla="*/ 63 h 257"/>
                  <a:gd name="T70" fmla="*/ 45 w 130"/>
                  <a:gd name="T71" fmla="*/ 58 h 257"/>
                  <a:gd name="T72" fmla="*/ 37 w 130"/>
                  <a:gd name="T73" fmla="*/ 43 h 257"/>
                  <a:gd name="T74" fmla="*/ 18 w 130"/>
                  <a:gd name="T75" fmla="*/ 40 h 257"/>
                  <a:gd name="T76" fmla="*/ 13 w 130"/>
                  <a:gd name="T77" fmla="*/ 31 h 257"/>
                  <a:gd name="T78" fmla="*/ 0 w 130"/>
                  <a:gd name="T79" fmla="*/ 14 h 257"/>
                  <a:gd name="T80" fmla="*/ 11 w 130"/>
                  <a:gd name="T81" fmla="*/ 13 h 257"/>
                  <a:gd name="T82" fmla="*/ 18 w 130"/>
                  <a:gd name="T83" fmla="*/ 11 h 257"/>
                  <a:gd name="T84" fmla="*/ 22 w 130"/>
                  <a:gd name="T85" fmla="*/ 11 h 257"/>
                  <a:gd name="T86" fmla="*/ 32 w 130"/>
                  <a:gd name="T87" fmla="*/ 8 h 257"/>
                  <a:gd name="T88" fmla="*/ 54 w 130"/>
                  <a:gd name="T89" fmla="*/ 6 h 257"/>
                  <a:gd name="T90" fmla="*/ 65 w 130"/>
                  <a:gd name="T91" fmla="*/ 11 h 257"/>
                  <a:gd name="T92" fmla="*/ 68 w 130"/>
                  <a:gd name="T93" fmla="*/ 24 h 257"/>
                  <a:gd name="T94" fmla="*/ 88 w 130"/>
                  <a:gd name="T95" fmla="*/ 31 h 2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0" h="257">
                    <a:moveTo>
                      <a:pt x="88" y="31"/>
                    </a:moveTo>
                    <a:lnTo>
                      <a:pt x="80" y="35"/>
                    </a:lnTo>
                    <a:lnTo>
                      <a:pt x="80" y="37"/>
                    </a:lnTo>
                    <a:lnTo>
                      <a:pt x="70" y="45"/>
                    </a:lnTo>
                    <a:lnTo>
                      <a:pt x="70" y="50"/>
                    </a:lnTo>
                    <a:lnTo>
                      <a:pt x="62" y="60"/>
                    </a:lnTo>
                    <a:lnTo>
                      <a:pt x="61" y="74"/>
                    </a:lnTo>
                    <a:lnTo>
                      <a:pt x="62" y="82"/>
                    </a:lnTo>
                    <a:lnTo>
                      <a:pt x="72" y="90"/>
                    </a:lnTo>
                    <a:lnTo>
                      <a:pt x="76" y="98"/>
                    </a:lnTo>
                    <a:lnTo>
                      <a:pt x="86" y="109"/>
                    </a:lnTo>
                    <a:lnTo>
                      <a:pt x="99" y="121"/>
                    </a:lnTo>
                    <a:lnTo>
                      <a:pt x="103" y="122"/>
                    </a:lnTo>
                    <a:lnTo>
                      <a:pt x="105" y="125"/>
                    </a:lnTo>
                    <a:lnTo>
                      <a:pt x="107" y="125"/>
                    </a:lnTo>
                    <a:lnTo>
                      <a:pt x="110" y="132"/>
                    </a:lnTo>
                    <a:lnTo>
                      <a:pt x="118" y="138"/>
                    </a:lnTo>
                    <a:lnTo>
                      <a:pt x="124" y="156"/>
                    </a:lnTo>
                    <a:lnTo>
                      <a:pt x="130" y="183"/>
                    </a:lnTo>
                    <a:lnTo>
                      <a:pt x="130" y="187"/>
                    </a:lnTo>
                    <a:lnTo>
                      <a:pt x="129" y="190"/>
                    </a:lnTo>
                    <a:lnTo>
                      <a:pt x="127" y="190"/>
                    </a:lnTo>
                    <a:lnTo>
                      <a:pt x="130" y="203"/>
                    </a:lnTo>
                    <a:lnTo>
                      <a:pt x="127" y="209"/>
                    </a:lnTo>
                    <a:lnTo>
                      <a:pt x="116" y="215"/>
                    </a:lnTo>
                    <a:lnTo>
                      <a:pt x="113" y="220"/>
                    </a:lnTo>
                    <a:lnTo>
                      <a:pt x="103" y="225"/>
                    </a:lnTo>
                    <a:lnTo>
                      <a:pt x="95" y="225"/>
                    </a:lnTo>
                    <a:lnTo>
                      <a:pt x="94" y="232"/>
                    </a:lnTo>
                    <a:lnTo>
                      <a:pt x="91" y="235"/>
                    </a:lnTo>
                    <a:lnTo>
                      <a:pt x="92" y="238"/>
                    </a:lnTo>
                    <a:lnTo>
                      <a:pt x="92" y="240"/>
                    </a:lnTo>
                    <a:lnTo>
                      <a:pt x="84" y="233"/>
                    </a:lnTo>
                    <a:lnTo>
                      <a:pt x="88" y="241"/>
                    </a:lnTo>
                    <a:lnTo>
                      <a:pt x="88" y="243"/>
                    </a:lnTo>
                    <a:lnTo>
                      <a:pt x="80" y="246"/>
                    </a:lnTo>
                    <a:lnTo>
                      <a:pt x="72" y="257"/>
                    </a:lnTo>
                    <a:lnTo>
                      <a:pt x="70" y="257"/>
                    </a:lnTo>
                    <a:lnTo>
                      <a:pt x="68" y="256"/>
                    </a:lnTo>
                    <a:lnTo>
                      <a:pt x="70" y="254"/>
                    </a:lnTo>
                    <a:lnTo>
                      <a:pt x="67" y="243"/>
                    </a:lnTo>
                    <a:lnTo>
                      <a:pt x="67" y="238"/>
                    </a:lnTo>
                    <a:lnTo>
                      <a:pt x="70" y="232"/>
                    </a:lnTo>
                    <a:lnTo>
                      <a:pt x="62" y="228"/>
                    </a:lnTo>
                    <a:lnTo>
                      <a:pt x="61" y="225"/>
                    </a:lnTo>
                    <a:lnTo>
                      <a:pt x="67" y="222"/>
                    </a:lnTo>
                    <a:lnTo>
                      <a:pt x="68" y="217"/>
                    </a:lnTo>
                    <a:lnTo>
                      <a:pt x="72" y="219"/>
                    </a:lnTo>
                    <a:lnTo>
                      <a:pt x="81" y="214"/>
                    </a:lnTo>
                    <a:lnTo>
                      <a:pt x="81" y="204"/>
                    </a:lnTo>
                    <a:lnTo>
                      <a:pt x="88" y="203"/>
                    </a:lnTo>
                    <a:lnTo>
                      <a:pt x="88" y="199"/>
                    </a:lnTo>
                    <a:lnTo>
                      <a:pt x="95" y="196"/>
                    </a:lnTo>
                    <a:lnTo>
                      <a:pt x="100" y="193"/>
                    </a:lnTo>
                    <a:lnTo>
                      <a:pt x="102" y="193"/>
                    </a:lnTo>
                    <a:lnTo>
                      <a:pt x="103" y="190"/>
                    </a:lnTo>
                    <a:lnTo>
                      <a:pt x="103" y="170"/>
                    </a:lnTo>
                    <a:lnTo>
                      <a:pt x="99" y="161"/>
                    </a:lnTo>
                    <a:lnTo>
                      <a:pt x="99" y="150"/>
                    </a:lnTo>
                    <a:lnTo>
                      <a:pt x="97" y="140"/>
                    </a:lnTo>
                    <a:lnTo>
                      <a:pt x="89" y="122"/>
                    </a:lnTo>
                    <a:lnTo>
                      <a:pt x="83" y="117"/>
                    </a:lnTo>
                    <a:lnTo>
                      <a:pt x="80" y="117"/>
                    </a:lnTo>
                    <a:lnTo>
                      <a:pt x="78" y="113"/>
                    </a:lnTo>
                    <a:lnTo>
                      <a:pt x="75" y="105"/>
                    </a:lnTo>
                    <a:lnTo>
                      <a:pt x="68" y="100"/>
                    </a:lnTo>
                    <a:lnTo>
                      <a:pt x="54" y="85"/>
                    </a:lnTo>
                    <a:lnTo>
                      <a:pt x="53" y="80"/>
                    </a:lnTo>
                    <a:lnTo>
                      <a:pt x="34" y="69"/>
                    </a:lnTo>
                    <a:lnTo>
                      <a:pt x="35" y="63"/>
                    </a:lnTo>
                    <a:lnTo>
                      <a:pt x="41" y="63"/>
                    </a:lnTo>
                    <a:lnTo>
                      <a:pt x="45" y="58"/>
                    </a:lnTo>
                    <a:lnTo>
                      <a:pt x="45" y="55"/>
                    </a:lnTo>
                    <a:lnTo>
                      <a:pt x="37" y="43"/>
                    </a:lnTo>
                    <a:lnTo>
                      <a:pt x="32" y="40"/>
                    </a:lnTo>
                    <a:lnTo>
                      <a:pt x="18" y="40"/>
                    </a:lnTo>
                    <a:lnTo>
                      <a:pt x="13" y="35"/>
                    </a:lnTo>
                    <a:lnTo>
                      <a:pt x="13" y="31"/>
                    </a:lnTo>
                    <a:lnTo>
                      <a:pt x="10" y="27"/>
                    </a:lnTo>
                    <a:lnTo>
                      <a:pt x="0" y="14"/>
                    </a:lnTo>
                    <a:lnTo>
                      <a:pt x="2" y="10"/>
                    </a:lnTo>
                    <a:lnTo>
                      <a:pt x="11" y="13"/>
                    </a:lnTo>
                    <a:lnTo>
                      <a:pt x="16" y="10"/>
                    </a:lnTo>
                    <a:lnTo>
                      <a:pt x="18" y="11"/>
                    </a:lnTo>
                    <a:lnTo>
                      <a:pt x="21" y="10"/>
                    </a:lnTo>
                    <a:lnTo>
                      <a:pt x="22" y="11"/>
                    </a:lnTo>
                    <a:lnTo>
                      <a:pt x="27" y="8"/>
                    </a:lnTo>
                    <a:lnTo>
                      <a:pt x="32" y="8"/>
                    </a:lnTo>
                    <a:lnTo>
                      <a:pt x="41" y="0"/>
                    </a:lnTo>
                    <a:lnTo>
                      <a:pt x="54" y="6"/>
                    </a:lnTo>
                    <a:lnTo>
                      <a:pt x="64" y="8"/>
                    </a:lnTo>
                    <a:lnTo>
                      <a:pt x="65" y="11"/>
                    </a:lnTo>
                    <a:lnTo>
                      <a:pt x="64" y="16"/>
                    </a:lnTo>
                    <a:lnTo>
                      <a:pt x="68" y="24"/>
                    </a:lnTo>
                    <a:lnTo>
                      <a:pt x="78" y="29"/>
                    </a:lnTo>
                    <a:lnTo>
                      <a:pt x="8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4" name="Freeform 111"/>
              <p:cNvSpPr>
                <a:spLocks/>
              </p:cNvSpPr>
              <p:nvPr/>
            </p:nvSpPr>
            <p:spPr bwMode="auto">
              <a:xfrm>
                <a:off x="3950" y="1421"/>
                <a:ext cx="134" cy="318"/>
              </a:xfrm>
              <a:custGeom>
                <a:avLst/>
                <a:gdLst>
                  <a:gd name="T0" fmla="*/ 118 w 134"/>
                  <a:gd name="T1" fmla="*/ 315 h 318"/>
                  <a:gd name="T2" fmla="*/ 115 w 134"/>
                  <a:gd name="T3" fmla="*/ 287 h 318"/>
                  <a:gd name="T4" fmla="*/ 118 w 134"/>
                  <a:gd name="T5" fmla="*/ 284 h 318"/>
                  <a:gd name="T6" fmla="*/ 110 w 134"/>
                  <a:gd name="T7" fmla="*/ 255 h 318"/>
                  <a:gd name="T8" fmla="*/ 99 w 134"/>
                  <a:gd name="T9" fmla="*/ 234 h 318"/>
                  <a:gd name="T10" fmla="*/ 88 w 134"/>
                  <a:gd name="T11" fmla="*/ 204 h 318"/>
                  <a:gd name="T12" fmla="*/ 81 w 134"/>
                  <a:gd name="T13" fmla="*/ 199 h 318"/>
                  <a:gd name="T14" fmla="*/ 78 w 134"/>
                  <a:gd name="T15" fmla="*/ 202 h 318"/>
                  <a:gd name="T16" fmla="*/ 61 w 134"/>
                  <a:gd name="T17" fmla="*/ 220 h 318"/>
                  <a:gd name="T18" fmla="*/ 54 w 134"/>
                  <a:gd name="T19" fmla="*/ 220 h 318"/>
                  <a:gd name="T20" fmla="*/ 47 w 134"/>
                  <a:gd name="T21" fmla="*/ 215 h 318"/>
                  <a:gd name="T22" fmla="*/ 43 w 134"/>
                  <a:gd name="T23" fmla="*/ 215 h 318"/>
                  <a:gd name="T24" fmla="*/ 40 w 134"/>
                  <a:gd name="T25" fmla="*/ 175 h 318"/>
                  <a:gd name="T26" fmla="*/ 31 w 134"/>
                  <a:gd name="T27" fmla="*/ 164 h 318"/>
                  <a:gd name="T28" fmla="*/ 24 w 134"/>
                  <a:gd name="T29" fmla="*/ 159 h 318"/>
                  <a:gd name="T30" fmla="*/ 29 w 134"/>
                  <a:gd name="T31" fmla="*/ 157 h 318"/>
                  <a:gd name="T32" fmla="*/ 26 w 134"/>
                  <a:gd name="T33" fmla="*/ 151 h 318"/>
                  <a:gd name="T34" fmla="*/ 13 w 134"/>
                  <a:gd name="T35" fmla="*/ 141 h 318"/>
                  <a:gd name="T36" fmla="*/ 2 w 134"/>
                  <a:gd name="T37" fmla="*/ 130 h 318"/>
                  <a:gd name="T38" fmla="*/ 2 w 134"/>
                  <a:gd name="T39" fmla="*/ 120 h 318"/>
                  <a:gd name="T40" fmla="*/ 4 w 134"/>
                  <a:gd name="T41" fmla="*/ 112 h 318"/>
                  <a:gd name="T42" fmla="*/ 8 w 134"/>
                  <a:gd name="T43" fmla="*/ 98 h 318"/>
                  <a:gd name="T44" fmla="*/ 12 w 134"/>
                  <a:gd name="T45" fmla="*/ 93 h 318"/>
                  <a:gd name="T46" fmla="*/ 12 w 134"/>
                  <a:gd name="T47" fmla="*/ 77 h 318"/>
                  <a:gd name="T48" fmla="*/ 23 w 134"/>
                  <a:gd name="T49" fmla="*/ 75 h 318"/>
                  <a:gd name="T50" fmla="*/ 26 w 134"/>
                  <a:gd name="T51" fmla="*/ 53 h 318"/>
                  <a:gd name="T52" fmla="*/ 29 w 134"/>
                  <a:gd name="T53" fmla="*/ 35 h 318"/>
                  <a:gd name="T54" fmla="*/ 37 w 134"/>
                  <a:gd name="T55" fmla="*/ 25 h 318"/>
                  <a:gd name="T56" fmla="*/ 48 w 134"/>
                  <a:gd name="T57" fmla="*/ 17 h 318"/>
                  <a:gd name="T58" fmla="*/ 53 w 134"/>
                  <a:gd name="T59" fmla="*/ 9 h 318"/>
                  <a:gd name="T60" fmla="*/ 56 w 134"/>
                  <a:gd name="T61" fmla="*/ 1 h 318"/>
                  <a:gd name="T62" fmla="*/ 62 w 134"/>
                  <a:gd name="T63" fmla="*/ 1 h 318"/>
                  <a:gd name="T64" fmla="*/ 72 w 134"/>
                  <a:gd name="T65" fmla="*/ 12 h 318"/>
                  <a:gd name="T66" fmla="*/ 81 w 134"/>
                  <a:gd name="T67" fmla="*/ 27 h 318"/>
                  <a:gd name="T68" fmla="*/ 81 w 134"/>
                  <a:gd name="T69" fmla="*/ 46 h 318"/>
                  <a:gd name="T70" fmla="*/ 74 w 134"/>
                  <a:gd name="T71" fmla="*/ 65 h 318"/>
                  <a:gd name="T72" fmla="*/ 74 w 134"/>
                  <a:gd name="T73" fmla="*/ 78 h 318"/>
                  <a:gd name="T74" fmla="*/ 85 w 134"/>
                  <a:gd name="T75" fmla="*/ 72 h 318"/>
                  <a:gd name="T76" fmla="*/ 96 w 134"/>
                  <a:gd name="T77" fmla="*/ 86 h 318"/>
                  <a:gd name="T78" fmla="*/ 104 w 134"/>
                  <a:gd name="T79" fmla="*/ 106 h 318"/>
                  <a:gd name="T80" fmla="*/ 115 w 134"/>
                  <a:gd name="T81" fmla="*/ 112 h 318"/>
                  <a:gd name="T82" fmla="*/ 126 w 134"/>
                  <a:gd name="T83" fmla="*/ 117 h 318"/>
                  <a:gd name="T84" fmla="*/ 132 w 134"/>
                  <a:gd name="T85" fmla="*/ 114 h 318"/>
                  <a:gd name="T86" fmla="*/ 132 w 134"/>
                  <a:gd name="T87" fmla="*/ 119 h 318"/>
                  <a:gd name="T88" fmla="*/ 128 w 134"/>
                  <a:gd name="T89" fmla="*/ 128 h 318"/>
                  <a:gd name="T90" fmla="*/ 123 w 134"/>
                  <a:gd name="T91" fmla="*/ 131 h 318"/>
                  <a:gd name="T92" fmla="*/ 113 w 134"/>
                  <a:gd name="T93" fmla="*/ 141 h 318"/>
                  <a:gd name="T94" fmla="*/ 93 w 134"/>
                  <a:gd name="T95" fmla="*/ 152 h 318"/>
                  <a:gd name="T96" fmla="*/ 91 w 134"/>
                  <a:gd name="T97" fmla="*/ 172 h 318"/>
                  <a:gd name="T98" fmla="*/ 96 w 134"/>
                  <a:gd name="T99" fmla="*/ 188 h 318"/>
                  <a:gd name="T100" fmla="*/ 108 w 134"/>
                  <a:gd name="T101" fmla="*/ 209 h 318"/>
                  <a:gd name="T102" fmla="*/ 112 w 134"/>
                  <a:gd name="T103" fmla="*/ 212 h 318"/>
                  <a:gd name="T104" fmla="*/ 110 w 134"/>
                  <a:gd name="T105" fmla="*/ 225 h 318"/>
                  <a:gd name="T106" fmla="*/ 105 w 134"/>
                  <a:gd name="T107" fmla="*/ 236 h 318"/>
                  <a:gd name="T108" fmla="*/ 120 w 134"/>
                  <a:gd name="T109" fmla="*/ 250 h 318"/>
                  <a:gd name="T110" fmla="*/ 132 w 134"/>
                  <a:gd name="T111" fmla="*/ 287 h 318"/>
                  <a:gd name="T112" fmla="*/ 123 w 134"/>
                  <a:gd name="T113" fmla="*/ 30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4" h="318">
                    <a:moveTo>
                      <a:pt x="121" y="318"/>
                    </a:moveTo>
                    <a:lnTo>
                      <a:pt x="118" y="315"/>
                    </a:lnTo>
                    <a:lnTo>
                      <a:pt x="121" y="291"/>
                    </a:lnTo>
                    <a:lnTo>
                      <a:pt x="115" y="287"/>
                    </a:lnTo>
                    <a:lnTo>
                      <a:pt x="115" y="284"/>
                    </a:lnTo>
                    <a:lnTo>
                      <a:pt x="118" y="284"/>
                    </a:lnTo>
                    <a:lnTo>
                      <a:pt x="115" y="270"/>
                    </a:lnTo>
                    <a:lnTo>
                      <a:pt x="110" y="255"/>
                    </a:lnTo>
                    <a:lnTo>
                      <a:pt x="108" y="257"/>
                    </a:lnTo>
                    <a:lnTo>
                      <a:pt x="99" y="234"/>
                    </a:lnTo>
                    <a:lnTo>
                      <a:pt x="94" y="207"/>
                    </a:lnTo>
                    <a:lnTo>
                      <a:pt x="88" y="204"/>
                    </a:lnTo>
                    <a:lnTo>
                      <a:pt x="83" y="199"/>
                    </a:lnTo>
                    <a:lnTo>
                      <a:pt x="81" y="199"/>
                    </a:lnTo>
                    <a:lnTo>
                      <a:pt x="77" y="189"/>
                    </a:lnTo>
                    <a:lnTo>
                      <a:pt x="78" y="202"/>
                    </a:lnTo>
                    <a:lnTo>
                      <a:pt x="70" y="207"/>
                    </a:lnTo>
                    <a:lnTo>
                      <a:pt x="61" y="220"/>
                    </a:lnTo>
                    <a:lnTo>
                      <a:pt x="54" y="217"/>
                    </a:lnTo>
                    <a:lnTo>
                      <a:pt x="54" y="220"/>
                    </a:lnTo>
                    <a:lnTo>
                      <a:pt x="48" y="217"/>
                    </a:lnTo>
                    <a:lnTo>
                      <a:pt x="47" y="215"/>
                    </a:lnTo>
                    <a:lnTo>
                      <a:pt x="47" y="213"/>
                    </a:lnTo>
                    <a:lnTo>
                      <a:pt x="43" y="215"/>
                    </a:lnTo>
                    <a:lnTo>
                      <a:pt x="45" y="194"/>
                    </a:lnTo>
                    <a:lnTo>
                      <a:pt x="40" y="175"/>
                    </a:lnTo>
                    <a:lnTo>
                      <a:pt x="31" y="160"/>
                    </a:lnTo>
                    <a:lnTo>
                      <a:pt x="31" y="164"/>
                    </a:lnTo>
                    <a:lnTo>
                      <a:pt x="27" y="162"/>
                    </a:lnTo>
                    <a:lnTo>
                      <a:pt x="24" y="159"/>
                    </a:lnTo>
                    <a:lnTo>
                      <a:pt x="26" y="156"/>
                    </a:lnTo>
                    <a:lnTo>
                      <a:pt x="29" y="157"/>
                    </a:lnTo>
                    <a:lnTo>
                      <a:pt x="26" y="154"/>
                    </a:lnTo>
                    <a:lnTo>
                      <a:pt x="26" y="151"/>
                    </a:lnTo>
                    <a:lnTo>
                      <a:pt x="13" y="144"/>
                    </a:lnTo>
                    <a:lnTo>
                      <a:pt x="13" y="141"/>
                    </a:lnTo>
                    <a:lnTo>
                      <a:pt x="7" y="136"/>
                    </a:lnTo>
                    <a:lnTo>
                      <a:pt x="2" y="130"/>
                    </a:lnTo>
                    <a:lnTo>
                      <a:pt x="0" y="122"/>
                    </a:lnTo>
                    <a:lnTo>
                      <a:pt x="2" y="120"/>
                    </a:lnTo>
                    <a:lnTo>
                      <a:pt x="5" y="122"/>
                    </a:lnTo>
                    <a:lnTo>
                      <a:pt x="4" y="112"/>
                    </a:lnTo>
                    <a:lnTo>
                      <a:pt x="12" y="107"/>
                    </a:lnTo>
                    <a:lnTo>
                      <a:pt x="8" y="98"/>
                    </a:lnTo>
                    <a:lnTo>
                      <a:pt x="8" y="94"/>
                    </a:lnTo>
                    <a:lnTo>
                      <a:pt x="12" y="93"/>
                    </a:lnTo>
                    <a:lnTo>
                      <a:pt x="10" y="80"/>
                    </a:lnTo>
                    <a:lnTo>
                      <a:pt x="12" y="77"/>
                    </a:lnTo>
                    <a:lnTo>
                      <a:pt x="21" y="77"/>
                    </a:lnTo>
                    <a:lnTo>
                      <a:pt x="23" y="75"/>
                    </a:lnTo>
                    <a:lnTo>
                      <a:pt x="26" y="59"/>
                    </a:lnTo>
                    <a:lnTo>
                      <a:pt x="26" y="53"/>
                    </a:lnTo>
                    <a:lnTo>
                      <a:pt x="32" y="43"/>
                    </a:lnTo>
                    <a:lnTo>
                      <a:pt x="29" y="35"/>
                    </a:lnTo>
                    <a:lnTo>
                      <a:pt x="31" y="30"/>
                    </a:lnTo>
                    <a:lnTo>
                      <a:pt x="37" y="25"/>
                    </a:lnTo>
                    <a:lnTo>
                      <a:pt x="40" y="19"/>
                    </a:lnTo>
                    <a:lnTo>
                      <a:pt x="48" y="17"/>
                    </a:lnTo>
                    <a:lnTo>
                      <a:pt x="53" y="19"/>
                    </a:lnTo>
                    <a:lnTo>
                      <a:pt x="53" y="9"/>
                    </a:lnTo>
                    <a:lnTo>
                      <a:pt x="56" y="6"/>
                    </a:lnTo>
                    <a:lnTo>
                      <a:pt x="56" y="1"/>
                    </a:lnTo>
                    <a:lnTo>
                      <a:pt x="58" y="0"/>
                    </a:lnTo>
                    <a:lnTo>
                      <a:pt x="62" y="1"/>
                    </a:lnTo>
                    <a:lnTo>
                      <a:pt x="67" y="4"/>
                    </a:lnTo>
                    <a:lnTo>
                      <a:pt x="72" y="12"/>
                    </a:lnTo>
                    <a:lnTo>
                      <a:pt x="75" y="12"/>
                    </a:lnTo>
                    <a:lnTo>
                      <a:pt x="81" y="27"/>
                    </a:lnTo>
                    <a:lnTo>
                      <a:pt x="83" y="38"/>
                    </a:lnTo>
                    <a:lnTo>
                      <a:pt x="81" y="46"/>
                    </a:lnTo>
                    <a:lnTo>
                      <a:pt x="75" y="56"/>
                    </a:lnTo>
                    <a:lnTo>
                      <a:pt x="74" y="65"/>
                    </a:lnTo>
                    <a:lnTo>
                      <a:pt x="75" y="74"/>
                    </a:lnTo>
                    <a:lnTo>
                      <a:pt x="74" y="78"/>
                    </a:lnTo>
                    <a:lnTo>
                      <a:pt x="75" y="80"/>
                    </a:lnTo>
                    <a:lnTo>
                      <a:pt x="85" y="72"/>
                    </a:lnTo>
                    <a:lnTo>
                      <a:pt x="91" y="74"/>
                    </a:lnTo>
                    <a:lnTo>
                      <a:pt x="96" y="86"/>
                    </a:lnTo>
                    <a:lnTo>
                      <a:pt x="105" y="93"/>
                    </a:lnTo>
                    <a:lnTo>
                      <a:pt x="104" y="106"/>
                    </a:lnTo>
                    <a:lnTo>
                      <a:pt x="113" y="109"/>
                    </a:lnTo>
                    <a:lnTo>
                      <a:pt x="115" y="112"/>
                    </a:lnTo>
                    <a:lnTo>
                      <a:pt x="121" y="117"/>
                    </a:lnTo>
                    <a:lnTo>
                      <a:pt x="126" y="117"/>
                    </a:lnTo>
                    <a:lnTo>
                      <a:pt x="129" y="114"/>
                    </a:lnTo>
                    <a:lnTo>
                      <a:pt x="132" y="114"/>
                    </a:lnTo>
                    <a:lnTo>
                      <a:pt x="134" y="115"/>
                    </a:lnTo>
                    <a:lnTo>
                      <a:pt x="132" y="119"/>
                    </a:lnTo>
                    <a:lnTo>
                      <a:pt x="126" y="125"/>
                    </a:lnTo>
                    <a:lnTo>
                      <a:pt x="128" y="128"/>
                    </a:lnTo>
                    <a:lnTo>
                      <a:pt x="123" y="130"/>
                    </a:lnTo>
                    <a:lnTo>
                      <a:pt x="123" y="131"/>
                    </a:lnTo>
                    <a:lnTo>
                      <a:pt x="118" y="139"/>
                    </a:lnTo>
                    <a:lnTo>
                      <a:pt x="113" y="141"/>
                    </a:lnTo>
                    <a:lnTo>
                      <a:pt x="104" y="151"/>
                    </a:lnTo>
                    <a:lnTo>
                      <a:pt x="93" y="152"/>
                    </a:lnTo>
                    <a:lnTo>
                      <a:pt x="89" y="164"/>
                    </a:lnTo>
                    <a:lnTo>
                      <a:pt x="91" y="172"/>
                    </a:lnTo>
                    <a:lnTo>
                      <a:pt x="89" y="173"/>
                    </a:lnTo>
                    <a:lnTo>
                      <a:pt x="96" y="188"/>
                    </a:lnTo>
                    <a:lnTo>
                      <a:pt x="105" y="196"/>
                    </a:lnTo>
                    <a:lnTo>
                      <a:pt x="108" y="209"/>
                    </a:lnTo>
                    <a:lnTo>
                      <a:pt x="110" y="210"/>
                    </a:lnTo>
                    <a:lnTo>
                      <a:pt x="112" y="212"/>
                    </a:lnTo>
                    <a:lnTo>
                      <a:pt x="110" y="218"/>
                    </a:lnTo>
                    <a:lnTo>
                      <a:pt x="110" y="225"/>
                    </a:lnTo>
                    <a:lnTo>
                      <a:pt x="105" y="231"/>
                    </a:lnTo>
                    <a:lnTo>
                      <a:pt x="105" y="236"/>
                    </a:lnTo>
                    <a:lnTo>
                      <a:pt x="108" y="241"/>
                    </a:lnTo>
                    <a:lnTo>
                      <a:pt x="120" y="250"/>
                    </a:lnTo>
                    <a:lnTo>
                      <a:pt x="123" y="267"/>
                    </a:lnTo>
                    <a:lnTo>
                      <a:pt x="132" y="287"/>
                    </a:lnTo>
                    <a:lnTo>
                      <a:pt x="128" y="299"/>
                    </a:lnTo>
                    <a:lnTo>
                      <a:pt x="123" y="305"/>
                    </a:lnTo>
                    <a:lnTo>
                      <a:pt x="121"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5" name="Freeform 112"/>
              <p:cNvSpPr>
                <a:spLocks/>
              </p:cNvSpPr>
              <p:nvPr/>
            </p:nvSpPr>
            <p:spPr bwMode="auto">
              <a:xfrm>
                <a:off x="4120" y="1659"/>
                <a:ext cx="81" cy="75"/>
              </a:xfrm>
              <a:custGeom>
                <a:avLst/>
                <a:gdLst>
                  <a:gd name="T0" fmla="*/ 77 w 81"/>
                  <a:gd name="T1" fmla="*/ 0 h 75"/>
                  <a:gd name="T2" fmla="*/ 77 w 81"/>
                  <a:gd name="T3" fmla="*/ 11 h 75"/>
                  <a:gd name="T4" fmla="*/ 81 w 81"/>
                  <a:gd name="T5" fmla="*/ 20 h 75"/>
                  <a:gd name="T6" fmla="*/ 81 w 81"/>
                  <a:gd name="T7" fmla="*/ 40 h 75"/>
                  <a:gd name="T8" fmla="*/ 80 w 81"/>
                  <a:gd name="T9" fmla="*/ 43 h 75"/>
                  <a:gd name="T10" fmla="*/ 78 w 81"/>
                  <a:gd name="T11" fmla="*/ 43 h 75"/>
                  <a:gd name="T12" fmla="*/ 73 w 81"/>
                  <a:gd name="T13" fmla="*/ 46 h 75"/>
                  <a:gd name="T14" fmla="*/ 66 w 81"/>
                  <a:gd name="T15" fmla="*/ 49 h 75"/>
                  <a:gd name="T16" fmla="*/ 66 w 81"/>
                  <a:gd name="T17" fmla="*/ 53 h 75"/>
                  <a:gd name="T18" fmla="*/ 59 w 81"/>
                  <a:gd name="T19" fmla="*/ 54 h 75"/>
                  <a:gd name="T20" fmla="*/ 59 w 81"/>
                  <a:gd name="T21" fmla="*/ 64 h 75"/>
                  <a:gd name="T22" fmla="*/ 50 w 81"/>
                  <a:gd name="T23" fmla="*/ 69 h 75"/>
                  <a:gd name="T24" fmla="*/ 46 w 81"/>
                  <a:gd name="T25" fmla="*/ 67 h 75"/>
                  <a:gd name="T26" fmla="*/ 45 w 81"/>
                  <a:gd name="T27" fmla="*/ 72 h 75"/>
                  <a:gd name="T28" fmla="*/ 39 w 81"/>
                  <a:gd name="T29" fmla="*/ 75 h 75"/>
                  <a:gd name="T30" fmla="*/ 34 w 81"/>
                  <a:gd name="T31" fmla="*/ 72 h 75"/>
                  <a:gd name="T32" fmla="*/ 24 w 81"/>
                  <a:gd name="T33" fmla="*/ 74 h 75"/>
                  <a:gd name="T34" fmla="*/ 24 w 81"/>
                  <a:gd name="T35" fmla="*/ 64 h 75"/>
                  <a:gd name="T36" fmla="*/ 23 w 81"/>
                  <a:gd name="T37" fmla="*/ 62 h 75"/>
                  <a:gd name="T38" fmla="*/ 18 w 81"/>
                  <a:gd name="T39" fmla="*/ 67 h 75"/>
                  <a:gd name="T40" fmla="*/ 16 w 81"/>
                  <a:gd name="T41" fmla="*/ 57 h 75"/>
                  <a:gd name="T42" fmla="*/ 13 w 81"/>
                  <a:gd name="T43" fmla="*/ 54 h 75"/>
                  <a:gd name="T44" fmla="*/ 12 w 81"/>
                  <a:gd name="T45" fmla="*/ 45 h 75"/>
                  <a:gd name="T46" fmla="*/ 5 w 81"/>
                  <a:gd name="T47" fmla="*/ 37 h 75"/>
                  <a:gd name="T48" fmla="*/ 0 w 81"/>
                  <a:gd name="T49" fmla="*/ 27 h 75"/>
                  <a:gd name="T50" fmla="*/ 0 w 81"/>
                  <a:gd name="T51" fmla="*/ 20 h 75"/>
                  <a:gd name="T52" fmla="*/ 4 w 81"/>
                  <a:gd name="T53" fmla="*/ 16 h 75"/>
                  <a:gd name="T54" fmla="*/ 13 w 81"/>
                  <a:gd name="T55" fmla="*/ 6 h 75"/>
                  <a:gd name="T56" fmla="*/ 24 w 81"/>
                  <a:gd name="T57" fmla="*/ 8 h 75"/>
                  <a:gd name="T58" fmla="*/ 37 w 81"/>
                  <a:gd name="T59" fmla="*/ 6 h 75"/>
                  <a:gd name="T60" fmla="*/ 40 w 81"/>
                  <a:gd name="T61" fmla="*/ 9 h 75"/>
                  <a:gd name="T62" fmla="*/ 43 w 81"/>
                  <a:gd name="T63" fmla="*/ 8 h 75"/>
                  <a:gd name="T64" fmla="*/ 45 w 81"/>
                  <a:gd name="T65" fmla="*/ 11 h 75"/>
                  <a:gd name="T66" fmla="*/ 54 w 81"/>
                  <a:gd name="T67" fmla="*/ 12 h 75"/>
                  <a:gd name="T68" fmla="*/ 56 w 81"/>
                  <a:gd name="T69" fmla="*/ 12 h 75"/>
                  <a:gd name="T70" fmla="*/ 56 w 81"/>
                  <a:gd name="T71" fmla="*/ 8 h 75"/>
                  <a:gd name="T72" fmla="*/ 59 w 81"/>
                  <a:gd name="T73" fmla="*/ 4 h 75"/>
                  <a:gd name="T74" fmla="*/ 66 w 81"/>
                  <a:gd name="T75" fmla="*/ 3 h 75"/>
                  <a:gd name="T76" fmla="*/ 70 w 81"/>
                  <a:gd name="T77" fmla="*/ 6 h 75"/>
                  <a:gd name="T78" fmla="*/ 77 w 81"/>
                  <a:gd name="T79"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1" h="75">
                    <a:moveTo>
                      <a:pt x="77" y="0"/>
                    </a:moveTo>
                    <a:lnTo>
                      <a:pt x="77" y="11"/>
                    </a:lnTo>
                    <a:lnTo>
                      <a:pt x="81" y="20"/>
                    </a:lnTo>
                    <a:lnTo>
                      <a:pt x="81" y="40"/>
                    </a:lnTo>
                    <a:lnTo>
                      <a:pt x="80" y="43"/>
                    </a:lnTo>
                    <a:lnTo>
                      <a:pt x="78" y="43"/>
                    </a:lnTo>
                    <a:lnTo>
                      <a:pt x="73" y="46"/>
                    </a:lnTo>
                    <a:lnTo>
                      <a:pt x="66" y="49"/>
                    </a:lnTo>
                    <a:lnTo>
                      <a:pt x="66" y="53"/>
                    </a:lnTo>
                    <a:lnTo>
                      <a:pt x="59" y="54"/>
                    </a:lnTo>
                    <a:lnTo>
                      <a:pt x="59" y="64"/>
                    </a:lnTo>
                    <a:lnTo>
                      <a:pt x="50" y="69"/>
                    </a:lnTo>
                    <a:lnTo>
                      <a:pt x="46" y="67"/>
                    </a:lnTo>
                    <a:lnTo>
                      <a:pt x="45" y="72"/>
                    </a:lnTo>
                    <a:lnTo>
                      <a:pt x="39" y="75"/>
                    </a:lnTo>
                    <a:lnTo>
                      <a:pt x="34" y="72"/>
                    </a:lnTo>
                    <a:lnTo>
                      <a:pt x="24" y="74"/>
                    </a:lnTo>
                    <a:lnTo>
                      <a:pt x="24" y="64"/>
                    </a:lnTo>
                    <a:lnTo>
                      <a:pt x="23" y="62"/>
                    </a:lnTo>
                    <a:lnTo>
                      <a:pt x="18" y="67"/>
                    </a:lnTo>
                    <a:lnTo>
                      <a:pt x="16" y="57"/>
                    </a:lnTo>
                    <a:lnTo>
                      <a:pt x="13" y="54"/>
                    </a:lnTo>
                    <a:lnTo>
                      <a:pt x="12" y="45"/>
                    </a:lnTo>
                    <a:lnTo>
                      <a:pt x="5" y="37"/>
                    </a:lnTo>
                    <a:lnTo>
                      <a:pt x="0" y="27"/>
                    </a:lnTo>
                    <a:lnTo>
                      <a:pt x="0" y="20"/>
                    </a:lnTo>
                    <a:lnTo>
                      <a:pt x="4" y="16"/>
                    </a:lnTo>
                    <a:lnTo>
                      <a:pt x="13" y="6"/>
                    </a:lnTo>
                    <a:lnTo>
                      <a:pt x="24" y="8"/>
                    </a:lnTo>
                    <a:lnTo>
                      <a:pt x="37" y="6"/>
                    </a:lnTo>
                    <a:lnTo>
                      <a:pt x="40" y="9"/>
                    </a:lnTo>
                    <a:lnTo>
                      <a:pt x="43" y="8"/>
                    </a:lnTo>
                    <a:lnTo>
                      <a:pt x="45" y="11"/>
                    </a:lnTo>
                    <a:lnTo>
                      <a:pt x="54" y="12"/>
                    </a:lnTo>
                    <a:lnTo>
                      <a:pt x="56" y="12"/>
                    </a:lnTo>
                    <a:lnTo>
                      <a:pt x="56" y="8"/>
                    </a:lnTo>
                    <a:lnTo>
                      <a:pt x="59" y="4"/>
                    </a:lnTo>
                    <a:lnTo>
                      <a:pt x="66" y="3"/>
                    </a:lnTo>
                    <a:lnTo>
                      <a:pt x="70" y="6"/>
                    </a:ln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6" name="Freeform 113"/>
              <p:cNvSpPr>
                <a:spLocks/>
              </p:cNvSpPr>
              <p:nvPr/>
            </p:nvSpPr>
            <p:spPr bwMode="auto">
              <a:xfrm>
                <a:off x="3747" y="1385"/>
                <a:ext cx="126" cy="69"/>
              </a:xfrm>
              <a:custGeom>
                <a:avLst/>
                <a:gdLst>
                  <a:gd name="T0" fmla="*/ 122 w 126"/>
                  <a:gd name="T1" fmla="*/ 56 h 69"/>
                  <a:gd name="T2" fmla="*/ 121 w 126"/>
                  <a:gd name="T3" fmla="*/ 48 h 69"/>
                  <a:gd name="T4" fmla="*/ 122 w 126"/>
                  <a:gd name="T5" fmla="*/ 42 h 69"/>
                  <a:gd name="T6" fmla="*/ 118 w 126"/>
                  <a:gd name="T7" fmla="*/ 42 h 69"/>
                  <a:gd name="T8" fmla="*/ 118 w 126"/>
                  <a:gd name="T9" fmla="*/ 45 h 69"/>
                  <a:gd name="T10" fmla="*/ 111 w 126"/>
                  <a:gd name="T11" fmla="*/ 44 h 69"/>
                  <a:gd name="T12" fmla="*/ 100 w 126"/>
                  <a:gd name="T13" fmla="*/ 40 h 69"/>
                  <a:gd name="T14" fmla="*/ 99 w 126"/>
                  <a:gd name="T15" fmla="*/ 42 h 69"/>
                  <a:gd name="T16" fmla="*/ 92 w 126"/>
                  <a:gd name="T17" fmla="*/ 40 h 69"/>
                  <a:gd name="T18" fmla="*/ 91 w 126"/>
                  <a:gd name="T19" fmla="*/ 42 h 69"/>
                  <a:gd name="T20" fmla="*/ 84 w 126"/>
                  <a:gd name="T21" fmla="*/ 37 h 69"/>
                  <a:gd name="T22" fmla="*/ 81 w 126"/>
                  <a:gd name="T23" fmla="*/ 37 h 69"/>
                  <a:gd name="T24" fmla="*/ 76 w 126"/>
                  <a:gd name="T25" fmla="*/ 34 h 69"/>
                  <a:gd name="T26" fmla="*/ 76 w 126"/>
                  <a:gd name="T27" fmla="*/ 29 h 69"/>
                  <a:gd name="T28" fmla="*/ 70 w 126"/>
                  <a:gd name="T29" fmla="*/ 29 h 69"/>
                  <a:gd name="T30" fmla="*/ 64 w 126"/>
                  <a:gd name="T31" fmla="*/ 28 h 69"/>
                  <a:gd name="T32" fmla="*/ 62 w 126"/>
                  <a:gd name="T33" fmla="*/ 26 h 69"/>
                  <a:gd name="T34" fmla="*/ 61 w 126"/>
                  <a:gd name="T35" fmla="*/ 26 h 69"/>
                  <a:gd name="T36" fmla="*/ 59 w 126"/>
                  <a:gd name="T37" fmla="*/ 18 h 69"/>
                  <a:gd name="T38" fmla="*/ 54 w 126"/>
                  <a:gd name="T39" fmla="*/ 18 h 69"/>
                  <a:gd name="T40" fmla="*/ 51 w 126"/>
                  <a:gd name="T41" fmla="*/ 21 h 69"/>
                  <a:gd name="T42" fmla="*/ 48 w 126"/>
                  <a:gd name="T43" fmla="*/ 19 h 69"/>
                  <a:gd name="T44" fmla="*/ 45 w 126"/>
                  <a:gd name="T45" fmla="*/ 13 h 69"/>
                  <a:gd name="T46" fmla="*/ 30 w 126"/>
                  <a:gd name="T47" fmla="*/ 3 h 69"/>
                  <a:gd name="T48" fmla="*/ 14 w 126"/>
                  <a:gd name="T49" fmla="*/ 0 h 69"/>
                  <a:gd name="T50" fmla="*/ 13 w 126"/>
                  <a:gd name="T51" fmla="*/ 5 h 69"/>
                  <a:gd name="T52" fmla="*/ 10 w 126"/>
                  <a:gd name="T53" fmla="*/ 2 h 69"/>
                  <a:gd name="T54" fmla="*/ 7 w 126"/>
                  <a:gd name="T55" fmla="*/ 2 h 69"/>
                  <a:gd name="T56" fmla="*/ 0 w 126"/>
                  <a:gd name="T57" fmla="*/ 10 h 69"/>
                  <a:gd name="T58" fmla="*/ 2 w 126"/>
                  <a:gd name="T59" fmla="*/ 18 h 69"/>
                  <a:gd name="T60" fmla="*/ 0 w 126"/>
                  <a:gd name="T61" fmla="*/ 24 h 69"/>
                  <a:gd name="T62" fmla="*/ 0 w 126"/>
                  <a:gd name="T63" fmla="*/ 28 h 69"/>
                  <a:gd name="T64" fmla="*/ 3 w 126"/>
                  <a:gd name="T65" fmla="*/ 28 h 69"/>
                  <a:gd name="T66" fmla="*/ 7 w 126"/>
                  <a:gd name="T67" fmla="*/ 32 h 69"/>
                  <a:gd name="T68" fmla="*/ 8 w 126"/>
                  <a:gd name="T69" fmla="*/ 31 h 69"/>
                  <a:gd name="T70" fmla="*/ 13 w 126"/>
                  <a:gd name="T71" fmla="*/ 32 h 69"/>
                  <a:gd name="T72" fmla="*/ 26 w 126"/>
                  <a:gd name="T73" fmla="*/ 42 h 69"/>
                  <a:gd name="T74" fmla="*/ 40 w 126"/>
                  <a:gd name="T75" fmla="*/ 47 h 69"/>
                  <a:gd name="T76" fmla="*/ 45 w 126"/>
                  <a:gd name="T77" fmla="*/ 52 h 69"/>
                  <a:gd name="T78" fmla="*/ 67 w 126"/>
                  <a:gd name="T79" fmla="*/ 53 h 69"/>
                  <a:gd name="T80" fmla="*/ 80 w 126"/>
                  <a:gd name="T81" fmla="*/ 61 h 69"/>
                  <a:gd name="T82" fmla="*/ 113 w 126"/>
                  <a:gd name="T83" fmla="*/ 69 h 69"/>
                  <a:gd name="T84" fmla="*/ 126 w 126"/>
                  <a:gd name="T85" fmla="*/ 68 h 69"/>
                  <a:gd name="T86" fmla="*/ 126 w 126"/>
                  <a:gd name="T87" fmla="*/ 63 h 69"/>
                  <a:gd name="T88" fmla="*/ 122 w 126"/>
                  <a:gd name="T89" fmla="*/ 58 h 69"/>
                  <a:gd name="T90" fmla="*/ 122 w 126"/>
                  <a:gd name="T91" fmla="*/ 5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6" h="69">
                    <a:moveTo>
                      <a:pt x="122" y="56"/>
                    </a:moveTo>
                    <a:lnTo>
                      <a:pt x="121" y="48"/>
                    </a:lnTo>
                    <a:lnTo>
                      <a:pt x="122" y="42"/>
                    </a:lnTo>
                    <a:lnTo>
                      <a:pt x="118" y="42"/>
                    </a:lnTo>
                    <a:lnTo>
                      <a:pt x="118" y="45"/>
                    </a:lnTo>
                    <a:lnTo>
                      <a:pt x="111" y="44"/>
                    </a:lnTo>
                    <a:lnTo>
                      <a:pt x="100" y="40"/>
                    </a:lnTo>
                    <a:lnTo>
                      <a:pt x="99" y="42"/>
                    </a:lnTo>
                    <a:lnTo>
                      <a:pt x="92" y="40"/>
                    </a:lnTo>
                    <a:lnTo>
                      <a:pt x="91" y="42"/>
                    </a:lnTo>
                    <a:lnTo>
                      <a:pt x="84" y="37"/>
                    </a:lnTo>
                    <a:lnTo>
                      <a:pt x="81" y="37"/>
                    </a:lnTo>
                    <a:lnTo>
                      <a:pt x="76" y="34"/>
                    </a:lnTo>
                    <a:lnTo>
                      <a:pt x="76" y="29"/>
                    </a:lnTo>
                    <a:lnTo>
                      <a:pt x="70" y="29"/>
                    </a:lnTo>
                    <a:lnTo>
                      <a:pt x="64" y="28"/>
                    </a:lnTo>
                    <a:lnTo>
                      <a:pt x="62" y="26"/>
                    </a:lnTo>
                    <a:lnTo>
                      <a:pt x="61" y="26"/>
                    </a:lnTo>
                    <a:lnTo>
                      <a:pt x="59" y="18"/>
                    </a:lnTo>
                    <a:lnTo>
                      <a:pt x="54" y="18"/>
                    </a:lnTo>
                    <a:lnTo>
                      <a:pt x="51" y="21"/>
                    </a:lnTo>
                    <a:lnTo>
                      <a:pt x="48" y="19"/>
                    </a:lnTo>
                    <a:lnTo>
                      <a:pt x="45" y="13"/>
                    </a:lnTo>
                    <a:lnTo>
                      <a:pt x="30" y="3"/>
                    </a:lnTo>
                    <a:lnTo>
                      <a:pt x="14" y="0"/>
                    </a:lnTo>
                    <a:lnTo>
                      <a:pt x="13" y="5"/>
                    </a:lnTo>
                    <a:lnTo>
                      <a:pt x="10" y="2"/>
                    </a:lnTo>
                    <a:lnTo>
                      <a:pt x="7" y="2"/>
                    </a:lnTo>
                    <a:lnTo>
                      <a:pt x="0" y="10"/>
                    </a:lnTo>
                    <a:lnTo>
                      <a:pt x="2" y="18"/>
                    </a:lnTo>
                    <a:lnTo>
                      <a:pt x="0" y="24"/>
                    </a:lnTo>
                    <a:lnTo>
                      <a:pt x="0" y="28"/>
                    </a:lnTo>
                    <a:lnTo>
                      <a:pt x="3" y="28"/>
                    </a:lnTo>
                    <a:lnTo>
                      <a:pt x="7" y="32"/>
                    </a:lnTo>
                    <a:lnTo>
                      <a:pt x="8" y="31"/>
                    </a:lnTo>
                    <a:lnTo>
                      <a:pt x="13" y="32"/>
                    </a:lnTo>
                    <a:lnTo>
                      <a:pt x="26" y="42"/>
                    </a:lnTo>
                    <a:lnTo>
                      <a:pt x="40" y="47"/>
                    </a:lnTo>
                    <a:lnTo>
                      <a:pt x="45" y="52"/>
                    </a:lnTo>
                    <a:lnTo>
                      <a:pt x="67" y="53"/>
                    </a:lnTo>
                    <a:lnTo>
                      <a:pt x="80" y="61"/>
                    </a:lnTo>
                    <a:lnTo>
                      <a:pt x="113" y="69"/>
                    </a:lnTo>
                    <a:lnTo>
                      <a:pt x="126" y="68"/>
                    </a:lnTo>
                    <a:lnTo>
                      <a:pt x="126" y="63"/>
                    </a:lnTo>
                    <a:lnTo>
                      <a:pt x="122" y="58"/>
                    </a:lnTo>
                    <a:lnTo>
                      <a:pt x="122"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7" name="Freeform 114"/>
              <p:cNvSpPr>
                <a:spLocks/>
              </p:cNvSpPr>
              <p:nvPr/>
            </p:nvSpPr>
            <p:spPr bwMode="auto">
              <a:xfrm>
                <a:off x="3881" y="1421"/>
                <a:ext cx="50" cy="27"/>
              </a:xfrm>
              <a:custGeom>
                <a:avLst/>
                <a:gdLst>
                  <a:gd name="T0" fmla="*/ 42 w 50"/>
                  <a:gd name="T1" fmla="*/ 8 h 27"/>
                  <a:gd name="T2" fmla="*/ 36 w 50"/>
                  <a:gd name="T3" fmla="*/ 4 h 27"/>
                  <a:gd name="T4" fmla="*/ 31 w 50"/>
                  <a:gd name="T5" fmla="*/ 4 h 27"/>
                  <a:gd name="T6" fmla="*/ 23 w 50"/>
                  <a:gd name="T7" fmla="*/ 3 h 27"/>
                  <a:gd name="T8" fmla="*/ 19 w 50"/>
                  <a:gd name="T9" fmla="*/ 0 h 27"/>
                  <a:gd name="T10" fmla="*/ 14 w 50"/>
                  <a:gd name="T11" fmla="*/ 0 h 27"/>
                  <a:gd name="T12" fmla="*/ 9 w 50"/>
                  <a:gd name="T13" fmla="*/ 4 h 27"/>
                  <a:gd name="T14" fmla="*/ 3 w 50"/>
                  <a:gd name="T15" fmla="*/ 16 h 27"/>
                  <a:gd name="T16" fmla="*/ 0 w 50"/>
                  <a:gd name="T17" fmla="*/ 19 h 27"/>
                  <a:gd name="T18" fmla="*/ 3 w 50"/>
                  <a:gd name="T19" fmla="*/ 25 h 27"/>
                  <a:gd name="T20" fmla="*/ 15 w 50"/>
                  <a:gd name="T21" fmla="*/ 27 h 27"/>
                  <a:gd name="T22" fmla="*/ 49 w 50"/>
                  <a:gd name="T23" fmla="*/ 24 h 27"/>
                  <a:gd name="T24" fmla="*/ 50 w 50"/>
                  <a:gd name="T25" fmla="*/ 22 h 27"/>
                  <a:gd name="T26" fmla="*/ 50 w 50"/>
                  <a:gd name="T27" fmla="*/ 16 h 27"/>
                  <a:gd name="T28" fmla="*/ 42 w 50"/>
                  <a:gd name="T29" fmla="*/ 12 h 27"/>
                  <a:gd name="T30" fmla="*/ 42 w 50"/>
                  <a:gd name="T31" fmla="*/ 8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 h="27">
                    <a:moveTo>
                      <a:pt x="42" y="8"/>
                    </a:moveTo>
                    <a:lnTo>
                      <a:pt x="36" y="4"/>
                    </a:lnTo>
                    <a:lnTo>
                      <a:pt x="31" y="4"/>
                    </a:lnTo>
                    <a:lnTo>
                      <a:pt x="23" y="3"/>
                    </a:lnTo>
                    <a:lnTo>
                      <a:pt x="19" y="0"/>
                    </a:lnTo>
                    <a:lnTo>
                      <a:pt x="14" y="0"/>
                    </a:lnTo>
                    <a:lnTo>
                      <a:pt x="9" y="4"/>
                    </a:lnTo>
                    <a:lnTo>
                      <a:pt x="3" y="16"/>
                    </a:lnTo>
                    <a:lnTo>
                      <a:pt x="0" y="19"/>
                    </a:lnTo>
                    <a:lnTo>
                      <a:pt x="3" y="25"/>
                    </a:lnTo>
                    <a:lnTo>
                      <a:pt x="15" y="27"/>
                    </a:lnTo>
                    <a:lnTo>
                      <a:pt x="49" y="24"/>
                    </a:lnTo>
                    <a:lnTo>
                      <a:pt x="50" y="22"/>
                    </a:lnTo>
                    <a:lnTo>
                      <a:pt x="50" y="16"/>
                    </a:lnTo>
                    <a:lnTo>
                      <a:pt x="42" y="12"/>
                    </a:lnTo>
                    <a:lnTo>
                      <a:pt x="42"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8" name="Freeform 115"/>
              <p:cNvSpPr>
                <a:spLocks/>
              </p:cNvSpPr>
              <p:nvPr/>
            </p:nvSpPr>
            <p:spPr bwMode="auto">
              <a:xfrm>
                <a:off x="3874" y="1451"/>
                <a:ext cx="81" cy="100"/>
              </a:xfrm>
              <a:custGeom>
                <a:avLst/>
                <a:gdLst>
                  <a:gd name="T0" fmla="*/ 78 w 81"/>
                  <a:gd name="T1" fmla="*/ 100 h 100"/>
                  <a:gd name="T2" fmla="*/ 76 w 81"/>
                  <a:gd name="T3" fmla="*/ 92 h 100"/>
                  <a:gd name="T4" fmla="*/ 78 w 81"/>
                  <a:gd name="T5" fmla="*/ 90 h 100"/>
                  <a:gd name="T6" fmla="*/ 81 w 81"/>
                  <a:gd name="T7" fmla="*/ 92 h 100"/>
                  <a:gd name="T8" fmla="*/ 80 w 81"/>
                  <a:gd name="T9" fmla="*/ 82 h 100"/>
                  <a:gd name="T10" fmla="*/ 75 w 81"/>
                  <a:gd name="T11" fmla="*/ 63 h 100"/>
                  <a:gd name="T12" fmla="*/ 67 w 81"/>
                  <a:gd name="T13" fmla="*/ 48 h 100"/>
                  <a:gd name="T14" fmla="*/ 65 w 81"/>
                  <a:gd name="T15" fmla="*/ 48 h 100"/>
                  <a:gd name="T16" fmla="*/ 64 w 81"/>
                  <a:gd name="T17" fmla="*/ 53 h 100"/>
                  <a:gd name="T18" fmla="*/ 62 w 81"/>
                  <a:gd name="T19" fmla="*/ 61 h 100"/>
                  <a:gd name="T20" fmla="*/ 57 w 81"/>
                  <a:gd name="T21" fmla="*/ 56 h 100"/>
                  <a:gd name="T22" fmla="*/ 54 w 81"/>
                  <a:gd name="T23" fmla="*/ 56 h 100"/>
                  <a:gd name="T24" fmla="*/ 51 w 81"/>
                  <a:gd name="T25" fmla="*/ 47 h 100"/>
                  <a:gd name="T26" fmla="*/ 51 w 81"/>
                  <a:gd name="T27" fmla="*/ 44 h 100"/>
                  <a:gd name="T28" fmla="*/ 61 w 81"/>
                  <a:gd name="T29" fmla="*/ 37 h 100"/>
                  <a:gd name="T30" fmla="*/ 65 w 81"/>
                  <a:gd name="T31" fmla="*/ 26 h 100"/>
                  <a:gd name="T32" fmla="*/ 54 w 81"/>
                  <a:gd name="T33" fmla="*/ 23 h 100"/>
                  <a:gd name="T34" fmla="*/ 32 w 81"/>
                  <a:gd name="T35" fmla="*/ 23 h 100"/>
                  <a:gd name="T36" fmla="*/ 26 w 81"/>
                  <a:gd name="T37" fmla="*/ 18 h 100"/>
                  <a:gd name="T38" fmla="*/ 21 w 81"/>
                  <a:gd name="T39" fmla="*/ 5 h 100"/>
                  <a:gd name="T40" fmla="*/ 19 w 81"/>
                  <a:gd name="T41" fmla="*/ 10 h 100"/>
                  <a:gd name="T42" fmla="*/ 18 w 81"/>
                  <a:gd name="T43" fmla="*/ 8 h 100"/>
                  <a:gd name="T44" fmla="*/ 16 w 81"/>
                  <a:gd name="T45" fmla="*/ 10 h 100"/>
                  <a:gd name="T46" fmla="*/ 11 w 81"/>
                  <a:gd name="T47" fmla="*/ 2 h 100"/>
                  <a:gd name="T48" fmla="*/ 10 w 81"/>
                  <a:gd name="T49" fmla="*/ 2 h 100"/>
                  <a:gd name="T50" fmla="*/ 10 w 81"/>
                  <a:gd name="T51" fmla="*/ 7 h 100"/>
                  <a:gd name="T52" fmla="*/ 5 w 81"/>
                  <a:gd name="T53" fmla="*/ 0 h 100"/>
                  <a:gd name="T54" fmla="*/ 0 w 81"/>
                  <a:gd name="T55" fmla="*/ 11 h 100"/>
                  <a:gd name="T56" fmla="*/ 3 w 81"/>
                  <a:gd name="T57" fmla="*/ 16 h 100"/>
                  <a:gd name="T58" fmla="*/ 10 w 81"/>
                  <a:gd name="T59" fmla="*/ 18 h 100"/>
                  <a:gd name="T60" fmla="*/ 11 w 81"/>
                  <a:gd name="T61" fmla="*/ 23 h 100"/>
                  <a:gd name="T62" fmla="*/ 5 w 81"/>
                  <a:gd name="T63" fmla="*/ 23 h 100"/>
                  <a:gd name="T64" fmla="*/ 5 w 81"/>
                  <a:gd name="T65" fmla="*/ 24 h 100"/>
                  <a:gd name="T66" fmla="*/ 2 w 81"/>
                  <a:gd name="T67" fmla="*/ 26 h 100"/>
                  <a:gd name="T68" fmla="*/ 0 w 81"/>
                  <a:gd name="T69" fmla="*/ 31 h 100"/>
                  <a:gd name="T70" fmla="*/ 11 w 81"/>
                  <a:gd name="T71" fmla="*/ 39 h 100"/>
                  <a:gd name="T72" fmla="*/ 13 w 81"/>
                  <a:gd name="T73" fmla="*/ 50 h 100"/>
                  <a:gd name="T74" fmla="*/ 16 w 81"/>
                  <a:gd name="T75" fmla="*/ 58 h 100"/>
                  <a:gd name="T76" fmla="*/ 18 w 81"/>
                  <a:gd name="T77" fmla="*/ 66 h 100"/>
                  <a:gd name="T78" fmla="*/ 19 w 81"/>
                  <a:gd name="T79" fmla="*/ 71 h 100"/>
                  <a:gd name="T80" fmla="*/ 24 w 81"/>
                  <a:gd name="T81" fmla="*/ 87 h 100"/>
                  <a:gd name="T82" fmla="*/ 35 w 81"/>
                  <a:gd name="T83" fmla="*/ 82 h 100"/>
                  <a:gd name="T84" fmla="*/ 35 w 81"/>
                  <a:gd name="T85" fmla="*/ 85 h 100"/>
                  <a:gd name="T86" fmla="*/ 40 w 81"/>
                  <a:gd name="T87" fmla="*/ 79 h 100"/>
                  <a:gd name="T88" fmla="*/ 43 w 81"/>
                  <a:gd name="T89" fmla="*/ 84 h 100"/>
                  <a:gd name="T90" fmla="*/ 48 w 81"/>
                  <a:gd name="T91" fmla="*/ 76 h 100"/>
                  <a:gd name="T92" fmla="*/ 46 w 81"/>
                  <a:gd name="T93" fmla="*/ 69 h 100"/>
                  <a:gd name="T94" fmla="*/ 49 w 81"/>
                  <a:gd name="T95" fmla="*/ 63 h 100"/>
                  <a:gd name="T96" fmla="*/ 54 w 81"/>
                  <a:gd name="T97" fmla="*/ 68 h 100"/>
                  <a:gd name="T98" fmla="*/ 61 w 81"/>
                  <a:gd name="T99" fmla="*/ 66 h 100"/>
                  <a:gd name="T100" fmla="*/ 62 w 81"/>
                  <a:gd name="T101" fmla="*/ 68 h 100"/>
                  <a:gd name="T102" fmla="*/ 69 w 81"/>
                  <a:gd name="T103" fmla="*/ 76 h 100"/>
                  <a:gd name="T104" fmla="*/ 73 w 81"/>
                  <a:gd name="T105" fmla="*/ 95 h 100"/>
                  <a:gd name="T106" fmla="*/ 78 w 81"/>
                  <a:gd name="T107"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1" h="100">
                    <a:moveTo>
                      <a:pt x="78" y="100"/>
                    </a:moveTo>
                    <a:lnTo>
                      <a:pt x="76" y="92"/>
                    </a:lnTo>
                    <a:lnTo>
                      <a:pt x="78" y="90"/>
                    </a:lnTo>
                    <a:lnTo>
                      <a:pt x="81" y="92"/>
                    </a:lnTo>
                    <a:lnTo>
                      <a:pt x="80" y="82"/>
                    </a:lnTo>
                    <a:lnTo>
                      <a:pt x="75" y="63"/>
                    </a:lnTo>
                    <a:lnTo>
                      <a:pt x="67" y="48"/>
                    </a:lnTo>
                    <a:lnTo>
                      <a:pt x="65" y="48"/>
                    </a:lnTo>
                    <a:lnTo>
                      <a:pt x="64" y="53"/>
                    </a:lnTo>
                    <a:lnTo>
                      <a:pt x="62" y="61"/>
                    </a:lnTo>
                    <a:lnTo>
                      <a:pt x="57" y="56"/>
                    </a:lnTo>
                    <a:lnTo>
                      <a:pt x="54" y="56"/>
                    </a:lnTo>
                    <a:lnTo>
                      <a:pt x="51" y="47"/>
                    </a:lnTo>
                    <a:lnTo>
                      <a:pt x="51" y="44"/>
                    </a:lnTo>
                    <a:lnTo>
                      <a:pt x="61" y="37"/>
                    </a:lnTo>
                    <a:lnTo>
                      <a:pt x="65" y="26"/>
                    </a:lnTo>
                    <a:lnTo>
                      <a:pt x="54" y="23"/>
                    </a:lnTo>
                    <a:lnTo>
                      <a:pt x="32" y="23"/>
                    </a:lnTo>
                    <a:lnTo>
                      <a:pt x="26" y="18"/>
                    </a:lnTo>
                    <a:lnTo>
                      <a:pt x="21" y="5"/>
                    </a:lnTo>
                    <a:lnTo>
                      <a:pt x="19" y="10"/>
                    </a:lnTo>
                    <a:lnTo>
                      <a:pt x="18" y="8"/>
                    </a:lnTo>
                    <a:lnTo>
                      <a:pt x="16" y="10"/>
                    </a:lnTo>
                    <a:lnTo>
                      <a:pt x="11" y="2"/>
                    </a:lnTo>
                    <a:lnTo>
                      <a:pt x="10" y="2"/>
                    </a:lnTo>
                    <a:lnTo>
                      <a:pt x="10" y="7"/>
                    </a:lnTo>
                    <a:lnTo>
                      <a:pt x="5" y="0"/>
                    </a:lnTo>
                    <a:lnTo>
                      <a:pt x="0" y="11"/>
                    </a:lnTo>
                    <a:lnTo>
                      <a:pt x="3" y="16"/>
                    </a:lnTo>
                    <a:lnTo>
                      <a:pt x="10" y="18"/>
                    </a:lnTo>
                    <a:lnTo>
                      <a:pt x="11" y="23"/>
                    </a:lnTo>
                    <a:lnTo>
                      <a:pt x="5" y="23"/>
                    </a:lnTo>
                    <a:lnTo>
                      <a:pt x="5" y="24"/>
                    </a:lnTo>
                    <a:lnTo>
                      <a:pt x="2" y="26"/>
                    </a:lnTo>
                    <a:lnTo>
                      <a:pt x="0" y="31"/>
                    </a:lnTo>
                    <a:lnTo>
                      <a:pt x="11" y="39"/>
                    </a:lnTo>
                    <a:lnTo>
                      <a:pt x="13" y="50"/>
                    </a:lnTo>
                    <a:lnTo>
                      <a:pt x="16" y="58"/>
                    </a:lnTo>
                    <a:lnTo>
                      <a:pt x="18" y="66"/>
                    </a:lnTo>
                    <a:lnTo>
                      <a:pt x="19" y="71"/>
                    </a:lnTo>
                    <a:lnTo>
                      <a:pt x="24" y="87"/>
                    </a:lnTo>
                    <a:lnTo>
                      <a:pt x="35" y="82"/>
                    </a:lnTo>
                    <a:lnTo>
                      <a:pt x="35" y="85"/>
                    </a:lnTo>
                    <a:lnTo>
                      <a:pt x="40" y="79"/>
                    </a:lnTo>
                    <a:lnTo>
                      <a:pt x="43" y="84"/>
                    </a:lnTo>
                    <a:lnTo>
                      <a:pt x="48" y="76"/>
                    </a:lnTo>
                    <a:lnTo>
                      <a:pt x="46" y="69"/>
                    </a:lnTo>
                    <a:lnTo>
                      <a:pt x="49" y="63"/>
                    </a:lnTo>
                    <a:lnTo>
                      <a:pt x="54" y="68"/>
                    </a:lnTo>
                    <a:lnTo>
                      <a:pt x="61" y="66"/>
                    </a:lnTo>
                    <a:lnTo>
                      <a:pt x="62" y="68"/>
                    </a:lnTo>
                    <a:lnTo>
                      <a:pt x="69" y="76"/>
                    </a:lnTo>
                    <a:lnTo>
                      <a:pt x="73" y="95"/>
                    </a:lnTo>
                    <a:lnTo>
                      <a:pt x="78"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9" name="Freeform 116"/>
              <p:cNvSpPr>
                <a:spLocks/>
              </p:cNvSpPr>
              <p:nvPr/>
            </p:nvSpPr>
            <p:spPr bwMode="auto">
              <a:xfrm>
                <a:off x="4324" y="1163"/>
                <a:ext cx="68" cy="92"/>
              </a:xfrm>
              <a:custGeom>
                <a:avLst/>
                <a:gdLst>
                  <a:gd name="T0" fmla="*/ 0 w 68"/>
                  <a:gd name="T1" fmla="*/ 53 h 92"/>
                  <a:gd name="T2" fmla="*/ 6 w 68"/>
                  <a:gd name="T3" fmla="*/ 60 h 92"/>
                  <a:gd name="T4" fmla="*/ 8 w 68"/>
                  <a:gd name="T5" fmla="*/ 58 h 92"/>
                  <a:gd name="T6" fmla="*/ 19 w 68"/>
                  <a:gd name="T7" fmla="*/ 60 h 92"/>
                  <a:gd name="T8" fmla="*/ 20 w 68"/>
                  <a:gd name="T9" fmla="*/ 73 h 92"/>
                  <a:gd name="T10" fmla="*/ 22 w 68"/>
                  <a:gd name="T11" fmla="*/ 74 h 92"/>
                  <a:gd name="T12" fmla="*/ 25 w 68"/>
                  <a:gd name="T13" fmla="*/ 74 h 92"/>
                  <a:gd name="T14" fmla="*/ 20 w 68"/>
                  <a:gd name="T15" fmla="*/ 79 h 92"/>
                  <a:gd name="T16" fmla="*/ 20 w 68"/>
                  <a:gd name="T17" fmla="*/ 85 h 92"/>
                  <a:gd name="T18" fmla="*/ 27 w 68"/>
                  <a:gd name="T19" fmla="*/ 85 h 92"/>
                  <a:gd name="T20" fmla="*/ 25 w 68"/>
                  <a:gd name="T21" fmla="*/ 89 h 92"/>
                  <a:gd name="T22" fmla="*/ 31 w 68"/>
                  <a:gd name="T23" fmla="*/ 92 h 92"/>
                  <a:gd name="T24" fmla="*/ 35 w 68"/>
                  <a:gd name="T25" fmla="*/ 90 h 92"/>
                  <a:gd name="T26" fmla="*/ 33 w 68"/>
                  <a:gd name="T27" fmla="*/ 87 h 92"/>
                  <a:gd name="T28" fmla="*/ 43 w 68"/>
                  <a:gd name="T29" fmla="*/ 92 h 92"/>
                  <a:gd name="T30" fmla="*/ 46 w 68"/>
                  <a:gd name="T31" fmla="*/ 89 h 92"/>
                  <a:gd name="T32" fmla="*/ 49 w 68"/>
                  <a:gd name="T33" fmla="*/ 92 h 92"/>
                  <a:gd name="T34" fmla="*/ 54 w 68"/>
                  <a:gd name="T35" fmla="*/ 84 h 92"/>
                  <a:gd name="T36" fmla="*/ 63 w 68"/>
                  <a:gd name="T37" fmla="*/ 82 h 92"/>
                  <a:gd name="T38" fmla="*/ 68 w 68"/>
                  <a:gd name="T39" fmla="*/ 77 h 92"/>
                  <a:gd name="T40" fmla="*/ 54 w 68"/>
                  <a:gd name="T41" fmla="*/ 68 h 92"/>
                  <a:gd name="T42" fmla="*/ 49 w 68"/>
                  <a:gd name="T43" fmla="*/ 66 h 92"/>
                  <a:gd name="T44" fmla="*/ 44 w 68"/>
                  <a:gd name="T45" fmla="*/ 55 h 92"/>
                  <a:gd name="T46" fmla="*/ 49 w 68"/>
                  <a:gd name="T47" fmla="*/ 52 h 92"/>
                  <a:gd name="T48" fmla="*/ 55 w 68"/>
                  <a:gd name="T49" fmla="*/ 50 h 92"/>
                  <a:gd name="T50" fmla="*/ 60 w 68"/>
                  <a:gd name="T51" fmla="*/ 44 h 92"/>
                  <a:gd name="T52" fmla="*/ 65 w 68"/>
                  <a:gd name="T53" fmla="*/ 36 h 92"/>
                  <a:gd name="T54" fmla="*/ 58 w 68"/>
                  <a:gd name="T55" fmla="*/ 24 h 92"/>
                  <a:gd name="T56" fmla="*/ 60 w 68"/>
                  <a:gd name="T57" fmla="*/ 18 h 92"/>
                  <a:gd name="T58" fmla="*/ 62 w 68"/>
                  <a:gd name="T59" fmla="*/ 12 h 92"/>
                  <a:gd name="T60" fmla="*/ 65 w 68"/>
                  <a:gd name="T61" fmla="*/ 12 h 92"/>
                  <a:gd name="T62" fmla="*/ 65 w 68"/>
                  <a:gd name="T63" fmla="*/ 10 h 92"/>
                  <a:gd name="T64" fmla="*/ 62 w 68"/>
                  <a:gd name="T65" fmla="*/ 7 h 92"/>
                  <a:gd name="T66" fmla="*/ 58 w 68"/>
                  <a:gd name="T67" fmla="*/ 7 h 92"/>
                  <a:gd name="T68" fmla="*/ 51 w 68"/>
                  <a:gd name="T69" fmla="*/ 0 h 92"/>
                  <a:gd name="T70" fmla="*/ 49 w 68"/>
                  <a:gd name="T71" fmla="*/ 2 h 92"/>
                  <a:gd name="T72" fmla="*/ 49 w 68"/>
                  <a:gd name="T73" fmla="*/ 12 h 92"/>
                  <a:gd name="T74" fmla="*/ 44 w 68"/>
                  <a:gd name="T75" fmla="*/ 16 h 92"/>
                  <a:gd name="T76" fmla="*/ 35 w 68"/>
                  <a:gd name="T77" fmla="*/ 18 h 92"/>
                  <a:gd name="T78" fmla="*/ 35 w 68"/>
                  <a:gd name="T79" fmla="*/ 20 h 92"/>
                  <a:gd name="T80" fmla="*/ 39 w 68"/>
                  <a:gd name="T81" fmla="*/ 28 h 92"/>
                  <a:gd name="T82" fmla="*/ 30 w 68"/>
                  <a:gd name="T83" fmla="*/ 28 h 92"/>
                  <a:gd name="T84" fmla="*/ 19 w 68"/>
                  <a:gd name="T85" fmla="*/ 24 h 92"/>
                  <a:gd name="T86" fmla="*/ 12 w 68"/>
                  <a:gd name="T87" fmla="*/ 37 h 92"/>
                  <a:gd name="T88" fmla="*/ 1 w 68"/>
                  <a:gd name="T89" fmla="*/ 44 h 92"/>
                  <a:gd name="T90" fmla="*/ 0 w 68"/>
                  <a:gd name="T91" fmla="*/ 53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8" h="92">
                    <a:moveTo>
                      <a:pt x="0" y="53"/>
                    </a:moveTo>
                    <a:lnTo>
                      <a:pt x="6" y="60"/>
                    </a:lnTo>
                    <a:lnTo>
                      <a:pt x="8" y="58"/>
                    </a:lnTo>
                    <a:lnTo>
                      <a:pt x="19" y="60"/>
                    </a:lnTo>
                    <a:lnTo>
                      <a:pt x="20" y="73"/>
                    </a:lnTo>
                    <a:lnTo>
                      <a:pt x="22" y="74"/>
                    </a:lnTo>
                    <a:lnTo>
                      <a:pt x="25" y="74"/>
                    </a:lnTo>
                    <a:lnTo>
                      <a:pt x="20" y="79"/>
                    </a:lnTo>
                    <a:lnTo>
                      <a:pt x="20" y="85"/>
                    </a:lnTo>
                    <a:lnTo>
                      <a:pt x="27" y="85"/>
                    </a:lnTo>
                    <a:lnTo>
                      <a:pt x="25" y="89"/>
                    </a:lnTo>
                    <a:lnTo>
                      <a:pt x="31" y="92"/>
                    </a:lnTo>
                    <a:lnTo>
                      <a:pt x="35" y="90"/>
                    </a:lnTo>
                    <a:lnTo>
                      <a:pt x="33" y="87"/>
                    </a:lnTo>
                    <a:lnTo>
                      <a:pt x="43" y="92"/>
                    </a:lnTo>
                    <a:lnTo>
                      <a:pt x="46" y="89"/>
                    </a:lnTo>
                    <a:lnTo>
                      <a:pt x="49" y="92"/>
                    </a:lnTo>
                    <a:lnTo>
                      <a:pt x="54" y="84"/>
                    </a:lnTo>
                    <a:lnTo>
                      <a:pt x="63" y="82"/>
                    </a:lnTo>
                    <a:lnTo>
                      <a:pt x="68" y="77"/>
                    </a:lnTo>
                    <a:lnTo>
                      <a:pt x="54" y="68"/>
                    </a:lnTo>
                    <a:lnTo>
                      <a:pt x="49" y="66"/>
                    </a:lnTo>
                    <a:lnTo>
                      <a:pt x="44" y="55"/>
                    </a:lnTo>
                    <a:lnTo>
                      <a:pt x="49" y="52"/>
                    </a:lnTo>
                    <a:lnTo>
                      <a:pt x="55" y="50"/>
                    </a:lnTo>
                    <a:lnTo>
                      <a:pt x="60" y="44"/>
                    </a:lnTo>
                    <a:lnTo>
                      <a:pt x="65" y="36"/>
                    </a:lnTo>
                    <a:lnTo>
                      <a:pt x="58" y="24"/>
                    </a:lnTo>
                    <a:lnTo>
                      <a:pt x="60" y="18"/>
                    </a:lnTo>
                    <a:lnTo>
                      <a:pt x="62" y="12"/>
                    </a:lnTo>
                    <a:lnTo>
                      <a:pt x="65" y="12"/>
                    </a:lnTo>
                    <a:lnTo>
                      <a:pt x="65" y="10"/>
                    </a:lnTo>
                    <a:lnTo>
                      <a:pt x="62" y="7"/>
                    </a:lnTo>
                    <a:lnTo>
                      <a:pt x="58" y="7"/>
                    </a:lnTo>
                    <a:lnTo>
                      <a:pt x="51" y="0"/>
                    </a:lnTo>
                    <a:lnTo>
                      <a:pt x="49" y="2"/>
                    </a:lnTo>
                    <a:lnTo>
                      <a:pt x="49" y="12"/>
                    </a:lnTo>
                    <a:lnTo>
                      <a:pt x="44" y="16"/>
                    </a:lnTo>
                    <a:lnTo>
                      <a:pt x="35" y="18"/>
                    </a:lnTo>
                    <a:lnTo>
                      <a:pt x="35" y="20"/>
                    </a:lnTo>
                    <a:lnTo>
                      <a:pt x="39" y="28"/>
                    </a:lnTo>
                    <a:lnTo>
                      <a:pt x="30" y="28"/>
                    </a:lnTo>
                    <a:lnTo>
                      <a:pt x="19" y="24"/>
                    </a:lnTo>
                    <a:lnTo>
                      <a:pt x="12" y="37"/>
                    </a:lnTo>
                    <a:lnTo>
                      <a:pt x="1" y="4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0" name="Freeform 117"/>
              <p:cNvSpPr>
                <a:spLocks/>
              </p:cNvSpPr>
              <p:nvPr/>
            </p:nvSpPr>
            <p:spPr bwMode="auto">
              <a:xfrm>
                <a:off x="3560" y="1215"/>
                <a:ext cx="3" cy="3"/>
              </a:xfrm>
              <a:custGeom>
                <a:avLst/>
                <a:gdLst>
                  <a:gd name="T0" fmla="*/ 3 w 3"/>
                  <a:gd name="T1" fmla="*/ 1 h 3"/>
                  <a:gd name="T2" fmla="*/ 0 w 3"/>
                  <a:gd name="T3" fmla="*/ 0 h 3"/>
                  <a:gd name="T4" fmla="*/ 0 w 3"/>
                  <a:gd name="T5" fmla="*/ 3 h 3"/>
                  <a:gd name="T6" fmla="*/ 3 w 3"/>
                  <a:gd name="T7" fmla="*/ 1 h 3"/>
                </a:gdLst>
                <a:ahLst/>
                <a:cxnLst>
                  <a:cxn ang="0">
                    <a:pos x="T0" y="T1"/>
                  </a:cxn>
                  <a:cxn ang="0">
                    <a:pos x="T2" y="T3"/>
                  </a:cxn>
                  <a:cxn ang="0">
                    <a:pos x="T4" y="T5"/>
                  </a:cxn>
                  <a:cxn ang="0">
                    <a:pos x="T6" y="T7"/>
                  </a:cxn>
                </a:cxnLst>
                <a:rect l="0" t="0" r="r" b="b"/>
                <a:pathLst>
                  <a:path w="3" h="3">
                    <a:moveTo>
                      <a:pt x="3" y="1"/>
                    </a:moveTo>
                    <a:lnTo>
                      <a:pt x="0" y="0"/>
                    </a:lnTo>
                    <a:lnTo>
                      <a:pt x="0" y="3"/>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1" name="Freeform 118"/>
              <p:cNvSpPr>
                <a:spLocks/>
              </p:cNvSpPr>
              <p:nvPr/>
            </p:nvSpPr>
            <p:spPr bwMode="auto">
              <a:xfrm>
                <a:off x="3564" y="1210"/>
                <a:ext cx="5" cy="5"/>
              </a:xfrm>
              <a:custGeom>
                <a:avLst/>
                <a:gdLst>
                  <a:gd name="T0" fmla="*/ 5 w 5"/>
                  <a:gd name="T1" fmla="*/ 5 h 5"/>
                  <a:gd name="T2" fmla="*/ 2 w 5"/>
                  <a:gd name="T3" fmla="*/ 0 h 5"/>
                  <a:gd name="T4" fmla="*/ 0 w 5"/>
                  <a:gd name="T5" fmla="*/ 1 h 5"/>
                  <a:gd name="T6" fmla="*/ 2 w 5"/>
                  <a:gd name="T7" fmla="*/ 5 h 5"/>
                  <a:gd name="T8" fmla="*/ 5 w 5"/>
                  <a:gd name="T9" fmla="*/ 5 h 5"/>
                </a:gdLst>
                <a:ahLst/>
                <a:cxnLst>
                  <a:cxn ang="0">
                    <a:pos x="T0" y="T1"/>
                  </a:cxn>
                  <a:cxn ang="0">
                    <a:pos x="T2" y="T3"/>
                  </a:cxn>
                  <a:cxn ang="0">
                    <a:pos x="T4" y="T5"/>
                  </a:cxn>
                  <a:cxn ang="0">
                    <a:pos x="T6" y="T7"/>
                  </a:cxn>
                  <a:cxn ang="0">
                    <a:pos x="T8" y="T9"/>
                  </a:cxn>
                </a:cxnLst>
                <a:rect l="0" t="0" r="r" b="b"/>
                <a:pathLst>
                  <a:path w="5" h="5">
                    <a:moveTo>
                      <a:pt x="5" y="5"/>
                    </a:moveTo>
                    <a:lnTo>
                      <a:pt x="2" y="0"/>
                    </a:lnTo>
                    <a:lnTo>
                      <a:pt x="0" y="1"/>
                    </a:lnTo>
                    <a:lnTo>
                      <a:pt x="2" y="5"/>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2" name="Freeform 119"/>
              <p:cNvSpPr>
                <a:spLocks/>
              </p:cNvSpPr>
              <p:nvPr/>
            </p:nvSpPr>
            <p:spPr bwMode="auto">
              <a:xfrm>
                <a:off x="3574" y="1213"/>
                <a:ext cx="5" cy="2"/>
              </a:xfrm>
              <a:custGeom>
                <a:avLst/>
                <a:gdLst>
                  <a:gd name="T0" fmla="*/ 5 w 5"/>
                  <a:gd name="T1" fmla="*/ 2 h 2"/>
                  <a:gd name="T2" fmla="*/ 0 w 5"/>
                  <a:gd name="T3" fmla="*/ 0 h 2"/>
                  <a:gd name="T4" fmla="*/ 2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2"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3" name="Freeform 120"/>
              <p:cNvSpPr>
                <a:spLocks/>
              </p:cNvSpPr>
              <p:nvPr/>
            </p:nvSpPr>
            <p:spPr bwMode="auto">
              <a:xfrm>
                <a:off x="3542" y="1157"/>
                <a:ext cx="143" cy="69"/>
              </a:xfrm>
              <a:custGeom>
                <a:avLst/>
                <a:gdLst>
                  <a:gd name="T0" fmla="*/ 10 w 143"/>
                  <a:gd name="T1" fmla="*/ 14 h 69"/>
                  <a:gd name="T2" fmla="*/ 10 w 143"/>
                  <a:gd name="T3" fmla="*/ 8 h 69"/>
                  <a:gd name="T4" fmla="*/ 16 w 143"/>
                  <a:gd name="T5" fmla="*/ 6 h 69"/>
                  <a:gd name="T6" fmla="*/ 27 w 143"/>
                  <a:gd name="T7" fmla="*/ 8 h 69"/>
                  <a:gd name="T8" fmla="*/ 43 w 143"/>
                  <a:gd name="T9" fmla="*/ 13 h 69"/>
                  <a:gd name="T10" fmla="*/ 43 w 143"/>
                  <a:gd name="T11" fmla="*/ 5 h 69"/>
                  <a:gd name="T12" fmla="*/ 51 w 143"/>
                  <a:gd name="T13" fmla="*/ 0 h 69"/>
                  <a:gd name="T14" fmla="*/ 59 w 143"/>
                  <a:gd name="T15" fmla="*/ 3 h 69"/>
                  <a:gd name="T16" fmla="*/ 69 w 143"/>
                  <a:gd name="T17" fmla="*/ 5 h 69"/>
                  <a:gd name="T18" fmla="*/ 92 w 143"/>
                  <a:gd name="T19" fmla="*/ 3 h 69"/>
                  <a:gd name="T20" fmla="*/ 124 w 143"/>
                  <a:gd name="T21" fmla="*/ 8 h 69"/>
                  <a:gd name="T22" fmla="*/ 129 w 143"/>
                  <a:gd name="T23" fmla="*/ 13 h 69"/>
                  <a:gd name="T24" fmla="*/ 142 w 143"/>
                  <a:gd name="T25" fmla="*/ 16 h 69"/>
                  <a:gd name="T26" fmla="*/ 143 w 143"/>
                  <a:gd name="T27" fmla="*/ 22 h 69"/>
                  <a:gd name="T28" fmla="*/ 124 w 143"/>
                  <a:gd name="T29" fmla="*/ 32 h 69"/>
                  <a:gd name="T30" fmla="*/ 121 w 143"/>
                  <a:gd name="T31" fmla="*/ 38 h 69"/>
                  <a:gd name="T32" fmla="*/ 103 w 143"/>
                  <a:gd name="T33" fmla="*/ 42 h 69"/>
                  <a:gd name="T34" fmla="*/ 102 w 143"/>
                  <a:gd name="T35" fmla="*/ 48 h 69"/>
                  <a:gd name="T36" fmla="*/ 99 w 143"/>
                  <a:gd name="T37" fmla="*/ 51 h 69"/>
                  <a:gd name="T38" fmla="*/ 89 w 143"/>
                  <a:gd name="T39" fmla="*/ 51 h 69"/>
                  <a:gd name="T40" fmla="*/ 86 w 143"/>
                  <a:gd name="T41" fmla="*/ 48 h 69"/>
                  <a:gd name="T42" fmla="*/ 83 w 143"/>
                  <a:gd name="T43" fmla="*/ 48 h 69"/>
                  <a:gd name="T44" fmla="*/ 78 w 143"/>
                  <a:gd name="T45" fmla="*/ 48 h 69"/>
                  <a:gd name="T46" fmla="*/ 76 w 143"/>
                  <a:gd name="T47" fmla="*/ 51 h 69"/>
                  <a:gd name="T48" fmla="*/ 67 w 143"/>
                  <a:gd name="T49" fmla="*/ 56 h 69"/>
                  <a:gd name="T50" fmla="*/ 65 w 143"/>
                  <a:gd name="T51" fmla="*/ 61 h 69"/>
                  <a:gd name="T52" fmla="*/ 67 w 143"/>
                  <a:gd name="T53" fmla="*/ 64 h 69"/>
                  <a:gd name="T54" fmla="*/ 61 w 143"/>
                  <a:gd name="T55" fmla="*/ 63 h 69"/>
                  <a:gd name="T56" fmla="*/ 62 w 143"/>
                  <a:gd name="T57" fmla="*/ 66 h 69"/>
                  <a:gd name="T58" fmla="*/ 53 w 143"/>
                  <a:gd name="T59" fmla="*/ 66 h 69"/>
                  <a:gd name="T60" fmla="*/ 45 w 143"/>
                  <a:gd name="T61" fmla="*/ 69 h 69"/>
                  <a:gd name="T62" fmla="*/ 38 w 143"/>
                  <a:gd name="T63" fmla="*/ 69 h 69"/>
                  <a:gd name="T64" fmla="*/ 37 w 143"/>
                  <a:gd name="T65" fmla="*/ 64 h 69"/>
                  <a:gd name="T66" fmla="*/ 32 w 143"/>
                  <a:gd name="T67" fmla="*/ 63 h 69"/>
                  <a:gd name="T68" fmla="*/ 26 w 143"/>
                  <a:gd name="T69" fmla="*/ 66 h 69"/>
                  <a:gd name="T70" fmla="*/ 19 w 143"/>
                  <a:gd name="T71" fmla="*/ 63 h 69"/>
                  <a:gd name="T72" fmla="*/ 3 w 143"/>
                  <a:gd name="T73" fmla="*/ 64 h 69"/>
                  <a:gd name="T74" fmla="*/ 2 w 143"/>
                  <a:gd name="T75" fmla="*/ 63 h 69"/>
                  <a:gd name="T76" fmla="*/ 0 w 143"/>
                  <a:gd name="T77" fmla="*/ 56 h 69"/>
                  <a:gd name="T78" fmla="*/ 5 w 143"/>
                  <a:gd name="T79" fmla="*/ 53 h 69"/>
                  <a:gd name="T80" fmla="*/ 11 w 143"/>
                  <a:gd name="T81" fmla="*/ 53 h 69"/>
                  <a:gd name="T82" fmla="*/ 18 w 143"/>
                  <a:gd name="T83" fmla="*/ 56 h 69"/>
                  <a:gd name="T84" fmla="*/ 21 w 143"/>
                  <a:gd name="T85" fmla="*/ 51 h 69"/>
                  <a:gd name="T86" fmla="*/ 35 w 143"/>
                  <a:gd name="T87" fmla="*/ 51 h 69"/>
                  <a:gd name="T88" fmla="*/ 38 w 143"/>
                  <a:gd name="T89" fmla="*/ 48 h 69"/>
                  <a:gd name="T90" fmla="*/ 43 w 143"/>
                  <a:gd name="T91" fmla="*/ 46 h 69"/>
                  <a:gd name="T92" fmla="*/ 49 w 143"/>
                  <a:gd name="T93" fmla="*/ 42 h 69"/>
                  <a:gd name="T94" fmla="*/ 35 w 143"/>
                  <a:gd name="T95" fmla="*/ 37 h 69"/>
                  <a:gd name="T96" fmla="*/ 29 w 143"/>
                  <a:gd name="T97" fmla="*/ 34 h 69"/>
                  <a:gd name="T98" fmla="*/ 29 w 143"/>
                  <a:gd name="T99" fmla="*/ 32 h 69"/>
                  <a:gd name="T100" fmla="*/ 26 w 143"/>
                  <a:gd name="T101" fmla="*/ 29 h 69"/>
                  <a:gd name="T102" fmla="*/ 22 w 143"/>
                  <a:gd name="T103" fmla="*/ 37 h 69"/>
                  <a:gd name="T104" fmla="*/ 15 w 143"/>
                  <a:gd name="T105" fmla="*/ 34 h 69"/>
                  <a:gd name="T106" fmla="*/ 11 w 143"/>
                  <a:gd name="T107" fmla="*/ 30 h 69"/>
                  <a:gd name="T108" fmla="*/ 5 w 143"/>
                  <a:gd name="T109" fmla="*/ 29 h 69"/>
                  <a:gd name="T110" fmla="*/ 5 w 143"/>
                  <a:gd name="T111" fmla="*/ 27 h 69"/>
                  <a:gd name="T112" fmla="*/ 16 w 143"/>
                  <a:gd name="T113" fmla="*/ 18 h 69"/>
                  <a:gd name="T114" fmla="*/ 15 w 143"/>
                  <a:gd name="T115" fmla="*/ 16 h 69"/>
                  <a:gd name="T116" fmla="*/ 10 w 143"/>
                  <a:gd name="T117" fmla="*/ 1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43" h="69">
                    <a:moveTo>
                      <a:pt x="10" y="14"/>
                    </a:moveTo>
                    <a:lnTo>
                      <a:pt x="10" y="8"/>
                    </a:lnTo>
                    <a:lnTo>
                      <a:pt x="16" y="6"/>
                    </a:lnTo>
                    <a:lnTo>
                      <a:pt x="27" y="8"/>
                    </a:lnTo>
                    <a:lnTo>
                      <a:pt x="43" y="13"/>
                    </a:lnTo>
                    <a:lnTo>
                      <a:pt x="43" y="5"/>
                    </a:lnTo>
                    <a:lnTo>
                      <a:pt x="51" y="0"/>
                    </a:lnTo>
                    <a:lnTo>
                      <a:pt x="59" y="3"/>
                    </a:lnTo>
                    <a:lnTo>
                      <a:pt x="69" y="5"/>
                    </a:lnTo>
                    <a:lnTo>
                      <a:pt x="92" y="3"/>
                    </a:lnTo>
                    <a:lnTo>
                      <a:pt x="124" y="8"/>
                    </a:lnTo>
                    <a:lnTo>
                      <a:pt x="129" y="13"/>
                    </a:lnTo>
                    <a:lnTo>
                      <a:pt x="142" y="16"/>
                    </a:lnTo>
                    <a:lnTo>
                      <a:pt x="143" y="22"/>
                    </a:lnTo>
                    <a:lnTo>
                      <a:pt x="124" y="32"/>
                    </a:lnTo>
                    <a:lnTo>
                      <a:pt x="121" y="38"/>
                    </a:lnTo>
                    <a:lnTo>
                      <a:pt x="103" y="42"/>
                    </a:lnTo>
                    <a:lnTo>
                      <a:pt x="102" y="48"/>
                    </a:lnTo>
                    <a:lnTo>
                      <a:pt x="99" y="51"/>
                    </a:lnTo>
                    <a:lnTo>
                      <a:pt x="89" y="51"/>
                    </a:lnTo>
                    <a:lnTo>
                      <a:pt x="86" y="48"/>
                    </a:lnTo>
                    <a:lnTo>
                      <a:pt x="83" y="48"/>
                    </a:lnTo>
                    <a:lnTo>
                      <a:pt x="78" y="48"/>
                    </a:lnTo>
                    <a:lnTo>
                      <a:pt x="76" y="51"/>
                    </a:lnTo>
                    <a:lnTo>
                      <a:pt x="67" y="56"/>
                    </a:lnTo>
                    <a:lnTo>
                      <a:pt x="65" y="61"/>
                    </a:lnTo>
                    <a:lnTo>
                      <a:pt x="67" y="64"/>
                    </a:lnTo>
                    <a:lnTo>
                      <a:pt x="61" y="63"/>
                    </a:lnTo>
                    <a:lnTo>
                      <a:pt x="62" y="66"/>
                    </a:lnTo>
                    <a:lnTo>
                      <a:pt x="53" y="66"/>
                    </a:lnTo>
                    <a:lnTo>
                      <a:pt x="45" y="69"/>
                    </a:lnTo>
                    <a:lnTo>
                      <a:pt x="38" y="69"/>
                    </a:lnTo>
                    <a:lnTo>
                      <a:pt x="37" y="64"/>
                    </a:lnTo>
                    <a:lnTo>
                      <a:pt x="32" y="63"/>
                    </a:lnTo>
                    <a:lnTo>
                      <a:pt x="26" y="66"/>
                    </a:lnTo>
                    <a:lnTo>
                      <a:pt x="19" y="63"/>
                    </a:lnTo>
                    <a:lnTo>
                      <a:pt x="3" y="64"/>
                    </a:lnTo>
                    <a:lnTo>
                      <a:pt x="2" y="63"/>
                    </a:lnTo>
                    <a:lnTo>
                      <a:pt x="0" y="56"/>
                    </a:lnTo>
                    <a:lnTo>
                      <a:pt x="5" y="53"/>
                    </a:lnTo>
                    <a:lnTo>
                      <a:pt x="11" y="53"/>
                    </a:lnTo>
                    <a:lnTo>
                      <a:pt x="18" y="56"/>
                    </a:lnTo>
                    <a:lnTo>
                      <a:pt x="21" y="51"/>
                    </a:lnTo>
                    <a:lnTo>
                      <a:pt x="35" y="51"/>
                    </a:lnTo>
                    <a:lnTo>
                      <a:pt x="38" y="48"/>
                    </a:lnTo>
                    <a:lnTo>
                      <a:pt x="43" y="46"/>
                    </a:lnTo>
                    <a:lnTo>
                      <a:pt x="49" y="42"/>
                    </a:lnTo>
                    <a:lnTo>
                      <a:pt x="35" y="37"/>
                    </a:lnTo>
                    <a:lnTo>
                      <a:pt x="29" y="34"/>
                    </a:lnTo>
                    <a:lnTo>
                      <a:pt x="29" y="32"/>
                    </a:lnTo>
                    <a:lnTo>
                      <a:pt x="26" y="29"/>
                    </a:lnTo>
                    <a:lnTo>
                      <a:pt x="22" y="37"/>
                    </a:lnTo>
                    <a:lnTo>
                      <a:pt x="15" y="34"/>
                    </a:lnTo>
                    <a:lnTo>
                      <a:pt x="11" y="30"/>
                    </a:lnTo>
                    <a:lnTo>
                      <a:pt x="5" y="29"/>
                    </a:lnTo>
                    <a:lnTo>
                      <a:pt x="5" y="27"/>
                    </a:lnTo>
                    <a:lnTo>
                      <a:pt x="16" y="18"/>
                    </a:lnTo>
                    <a:lnTo>
                      <a:pt x="15" y="16"/>
                    </a:lnTo>
                    <a:lnTo>
                      <a:pt x="1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4" name="Freeform 121"/>
              <p:cNvSpPr>
                <a:spLocks/>
              </p:cNvSpPr>
              <p:nvPr/>
            </p:nvSpPr>
            <p:spPr bwMode="auto">
              <a:xfrm>
                <a:off x="3441" y="1240"/>
                <a:ext cx="193" cy="161"/>
              </a:xfrm>
              <a:custGeom>
                <a:avLst/>
                <a:gdLst>
                  <a:gd name="T0" fmla="*/ 6 w 193"/>
                  <a:gd name="T1" fmla="*/ 63 h 161"/>
                  <a:gd name="T2" fmla="*/ 4 w 193"/>
                  <a:gd name="T3" fmla="*/ 73 h 161"/>
                  <a:gd name="T4" fmla="*/ 0 w 193"/>
                  <a:gd name="T5" fmla="*/ 78 h 161"/>
                  <a:gd name="T6" fmla="*/ 6 w 193"/>
                  <a:gd name="T7" fmla="*/ 84 h 161"/>
                  <a:gd name="T8" fmla="*/ 4 w 193"/>
                  <a:gd name="T9" fmla="*/ 97 h 161"/>
                  <a:gd name="T10" fmla="*/ 11 w 193"/>
                  <a:gd name="T11" fmla="*/ 118 h 161"/>
                  <a:gd name="T12" fmla="*/ 22 w 193"/>
                  <a:gd name="T13" fmla="*/ 123 h 161"/>
                  <a:gd name="T14" fmla="*/ 27 w 193"/>
                  <a:gd name="T15" fmla="*/ 139 h 161"/>
                  <a:gd name="T16" fmla="*/ 20 w 193"/>
                  <a:gd name="T17" fmla="*/ 153 h 161"/>
                  <a:gd name="T18" fmla="*/ 58 w 193"/>
                  <a:gd name="T19" fmla="*/ 158 h 161"/>
                  <a:gd name="T20" fmla="*/ 71 w 193"/>
                  <a:gd name="T21" fmla="*/ 156 h 161"/>
                  <a:gd name="T22" fmla="*/ 98 w 193"/>
                  <a:gd name="T23" fmla="*/ 153 h 161"/>
                  <a:gd name="T24" fmla="*/ 98 w 193"/>
                  <a:gd name="T25" fmla="*/ 147 h 161"/>
                  <a:gd name="T26" fmla="*/ 101 w 193"/>
                  <a:gd name="T27" fmla="*/ 127 h 161"/>
                  <a:gd name="T28" fmla="*/ 116 w 193"/>
                  <a:gd name="T29" fmla="*/ 126 h 161"/>
                  <a:gd name="T30" fmla="*/ 120 w 193"/>
                  <a:gd name="T31" fmla="*/ 119 h 161"/>
                  <a:gd name="T32" fmla="*/ 125 w 193"/>
                  <a:gd name="T33" fmla="*/ 119 h 161"/>
                  <a:gd name="T34" fmla="*/ 131 w 193"/>
                  <a:gd name="T35" fmla="*/ 123 h 161"/>
                  <a:gd name="T36" fmla="*/ 133 w 193"/>
                  <a:gd name="T37" fmla="*/ 108 h 161"/>
                  <a:gd name="T38" fmla="*/ 136 w 193"/>
                  <a:gd name="T39" fmla="*/ 95 h 161"/>
                  <a:gd name="T40" fmla="*/ 146 w 193"/>
                  <a:gd name="T41" fmla="*/ 90 h 161"/>
                  <a:gd name="T42" fmla="*/ 138 w 193"/>
                  <a:gd name="T43" fmla="*/ 81 h 161"/>
                  <a:gd name="T44" fmla="*/ 149 w 193"/>
                  <a:gd name="T45" fmla="*/ 81 h 161"/>
                  <a:gd name="T46" fmla="*/ 154 w 193"/>
                  <a:gd name="T47" fmla="*/ 73 h 161"/>
                  <a:gd name="T48" fmla="*/ 157 w 193"/>
                  <a:gd name="T49" fmla="*/ 60 h 161"/>
                  <a:gd name="T50" fmla="*/ 154 w 193"/>
                  <a:gd name="T51" fmla="*/ 47 h 161"/>
                  <a:gd name="T52" fmla="*/ 149 w 193"/>
                  <a:gd name="T53" fmla="*/ 41 h 161"/>
                  <a:gd name="T54" fmla="*/ 155 w 193"/>
                  <a:gd name="T55" fmla="*/ 36 h 161"/>
                  <a:gd name="T56" fmla="*/ 165 w 193"/>
                  <a:gd name="T57" fmla="*/ 29 h 161"/>
                  <a:gd name="T58" fmla="*/ 187 w 193"/>
                  <a:gd name="T59" fmla="*/ 29 h 161"/>
                  <a:gd name="T60" fmla="*/ 189 w 193"/>
                  <a:gd name="T61" fmla="*/ 25 h 161"/>
                  <a:gd name="T62" fmla="*/ 193 w 193"/>
                  <a:gd name="T63" fmla="*/ 20 h 161"/>
                  <a:gd name="T64" fmla="*/ 179 w 193"/>
                  <a:gd name="T65" fmla="*/ 23 h 161"/>
                  <a:gd name="T66" fmla="*/ 173 w 193"/>
                  <a:gd name="T67" fmla="*/ 18 h 161"/>
                  <a:gd name="T68" fmla="*/ 152 w 193"/>
                  <a:gd name="T69" fmla="*/ 33 h 161"/>
                  <a:gd name="T70" fmla="*/ 144 w 193"/>
                  <a:gd name="T71" fmla="*/ 10 h 161"/>
                  <a:gd name="T72" fmla="*/ 139 w 193"/>
                  <a:gd name="T73" fmla="*/ 4 h 161"/>
                  <a:gd name="T74" fmla="*/ 130 w 193"/>
                  <a:gd name="T75" fmla="*/ 2 h 161"/>
                  <a:gd name="T76" fmla="*/ 127 w 193"/>
                  <a:gd name="T77" fmla="*/ 13 h 161"/>
                  <a:gd name="T78" fmla="*/ 117 w 193"/>
                  <a:gd name="T79" fmla="*/ 15 h 161"/>
                  <a:gd name="T80" fmla="*/ 117 w 193"/>
                  <a:gd name="T81" fmla="*/ 23 h 161"/>
                  <a:gd name="T82" fmla="*/ 109 w 193"/>
                  <a:gd name="T83" fmla="*/ 21 h 161"/>
                  <a:gd name="T84" fmla="*/ 92 w 193"/>
                  <a:gd name="T85" fmla="*/ 21 h 161"/>
                  <a:gd name="T86" fmla="*/ 71 w 193"/>
                  <a:gd name="T87" fmla="*/ 20 h 161"/>
                  <a:gd name="T88" fmla="*/ 60 w 193"/>
                  <a:gd name="T89" fmla="*/ 18 h 161"/>
                  <a:gd name="T90" fmla="*/ 52 w 193"/>
                  <a:gd name="T91" fmla="*/ 21 h 161"/>
                  <a:gd name="T92" fmla="*/ 50 w 193"/>
                  <a:gd name="T93" fmla="*/ 37 h 161"/>
                  <a:gd name="T94" fmla="*/ 33 w 193"/>
                  <a:gd name="T95" fmla="*/ 47 h 161"/>
                  <a:gd name="T96" fmla="*/ 33 w 193"/>
                  <a:gd name="T97" fmla="*/ 54 h 161"/>
                  <a:gd name="T98" fmla="*/ 22 w 193"/>
                  <a:gd name="T99" fmla="*/ 58 h 161"/>
                  <a:gd name="T100" fmla="*/ 11 w 193"/>
                  <a:gd name="T101" fmla="*/ 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3" h="161">
                    <a:moveTo>
                      <a:pt x="6" y="50"/>
                    </a:moveTo>
                    <a:lnTo>
                      <a:pt x="6" y="63"/>
                    </a:lnTo>
                    <a:lnTo>
                      <a:pt x="4" y="70"/>
                    </a:lnTo>
                    <a:lnTo>
                      <a:pt x="4" y="73"/>
                    </a:lnTo>
                    <a:lnTo>
                      <a:pt x="0" y="76"/>
                    </a:lnTo>
                    <a:lnTo>
                      <a:pt x="0" y="78"/>
                    </a:lnTo>
                    <a:lnTo>
                      <a:pt x="1" y="84"/>
                    </a:lnTo>
                    <a:lnTo>
                      <a:pt x="6" y="84"/>
                    </a:lnTo>
                    <a:lnTo>
                      <a:pt x="6" y="87"/>
                    </a:lnTo>
                    <a:lnTo>
                      <a:pt x="4" y="97"/>
                    </a:lnTo>
                    <a:lnTo>
                      <a:pt x="9" y="105"/>
                    </a:lnTo>
                    <a:lnTo>
                      <a:pt x="11" y="118"/>
                    </a:lnTo>
                    <a:lnTo>
                      <a:pt x="14" y="121"/>
                    </a:lnTo>
                    <a:lnTo>
                      <a:pt x="22" y="123"/>
                    </a:lnTo>
                    <a:lnTo>
                      <a:pt x="27" y="129"/>
                    </a:lnTo>
                    <a:lnTo>
                      <a:pt x="27" y="139"/>
                    </a:lnTo>
                    <a:lnTo>
                      <a:pt x="22" y="145"/>
                    </a:lnTo>
                    <a:lnTo>
                      <a:pt x="20" y="153"/>
                    </a:lnTo>
                    <a:lnTo>
                      <a:pt x="44" y="161"/>
                    </a:lnTo>
                    <a:lnTo>
                      <a:pt x="58" y="158"/>
                    </a:lnTo>
                    <a:lnTo>
                      <a:pt x="68" y="160"/>
                    </a:lnTo>
                    <a:lnTo>
                      <a:pt x="71" y="156"/>
                    </a:lnTo>
                    <a:lnTo>
                      <a:pt x="82" y="158"/>
                    </a:lnTo>
                    <a:lnTo>
                      <a:pt x="98" y="153"/>
                    </a:lnTo>
                    <a:lnTo>
                      <a:pt x="100" y="152"/>
                    </a:lnTo>
                    <a:lnTo>
                      <a:pt x="98" y="147"/>
                    </a:lnTo>
                    <a:lnTo>
                      <a:pt x="98" y="134"/>
                    </a:lnTo>
                    <a:lnTo>
                      <a:pt x="101" y="127"/>
                    </a:lnTo>
                    <a:lnTo>
                      <a:pt x="116" y="127"/>
                    </a:lnTo>
                    <a:lnTo>
                      <a:pt x="116" y="126"/>
                    </a:lnTo>
                    <a:lnTo>
                      <a:pt x="114" y="124"/>
                    </a:lnTo>
                    <a:lnTo>
                      <a:pt x="120" y="119"/>
                    </a:lnTo>
                    <a:lnTo>
                      <a:pt x="127" y="119"/>
                    </a:lnTo>
                    <a:lnTo>
                      <a:pt x="125" y="119"/>
                    </a:lnTo>
                    <a:lnTo>
                      <a:pt x="127" y="118"/>
                    </a:lnTo>
                    <a:lnTo>
                      <a:pt x="131" y="123"/>
                    </a:lnTo>
                    <a:lnTo>
                      <a:pt x="136" y="116"/>
                    </a:lnTo>
                    <a:lnTo>
                      <a:pt x="133" y="108"/>
                    </a:lnTo>
                    <a:lnTo>
                      <a:pt x="136" y="103"/>
                    </a:lnTo>
                    <a:lnTo>
                      <a:pt x="136" y="95"/>
                    </a:lnTo>
                    <a:lnTo>
                      <a:pt x="141" y="95"/>
                    </a:lnTo>
                    <a:lnTo>
                      <a:pt x="146" y="90"/>
                    </a:lnTo>
                    <a:lnTo>
                      <a:pt x="143" y="84"/>
                    </a:lnTo>
                    <a:lnTo>
                      <a:pt x="138" y="81"/>
                    </a:lnTo>
                    <a:lnTo>
                      <a:pt x="138" y="79"/>
                    </a:lnTo>
                    <a:lnTo>
                      <a:pt x="149" y="81"/>
                    </a:lnTo>
                    <a:lnTo>
                      <a:pt x="152" y="79"/>
                    </a:lnTo>
                    <a:lnTo>
                      <a:pt x="154" y="73"/>
                    </a:lnTo>
                    <a:lnTo>
                      <a:pt x="152" y="70"/>
                    </a:lnTo>
                    <a:lnTo>
                      <a:pt x="157" y="60"/>
                    </a:lnTo>
                    <a:lnTo>
                      <a:pt x="157" y="54"/>
                    </a:lnTo>
                    <a:lnTo>
                      <a:pt x="154" y="47"/>
                    </a:lnTo>
                    <a:lnTo>
                      <a:pt x="147" y="44"/>
                    </a:lnTo>
                    <a:lnTo>
                      <a:pt x="149" y="41"/>
                    </a:lnTo>
                    <a:lnTo>
                      <a:pt x="152" y="36"/>
                    </a:lnTo>
                    <a:lnTo>
                      <a:pt x="155" y="36"/>
                    </a:lnTo>
                    <a:lnTo>
                      <a:pt x="158" y="33"/>
                    </a:lnTo>
                    <a:lnTo>
                      <a:pt x="165" y="29"/>
                    </a:lnTo>
                    <a:lnTo>
                      <a:pt x="179" y="28"/>
                    </a:lnTo>
                    <a:lnTo>
                      <a:pt x="187" y="29"/>
                    </a:lnTo>
                    <a:lnTo>
                      <a:pt x="192" y="26"/>
                    </a:lnTo>
                    <a:lnTo>
                      <a:pt x="189" y="25"/>
                    </a:lnTo>
                    <a:lnTo>
                      <a:pt x="193" y="21"/>
                    </a:lnTo>
                    <a:lnTo>
                      <a:pt x="193" y="20"/>
                    </a:lnTo>
                    <a:lnTo>
                      <a:pt x="189" y="20"/>
                    </a:lnTo>
                    <a:lnTo>
                      <a:pt x="179" y="23"/>
                    </a:lnTo>
                    <a:lnTo>
                      <a:pt x="177" y="20"/>
                    </a:lnTo>
                    <a:lnTo>
                      <a:pt x="173" y="18"/>
                    </a:lnTo>
                    <a:lnTo>
                      <a:pt x="165" y="26"/>
                    </a:lnTo>
                    <a:lnTo>
                      <a:pt x="152" y="33"/>
                    </a:lnTo>
                    <a:lnTo>
                      <a:pt x="146" y="25"/>
                    </a:lnTo>
                    <a:lnTo>
                      <a:pt x="144" y="10"/>
                    </a:lnTo>
                    <a:lnTo>
                      <a:pt x="139" y="10"/>
                    </a:lnTo>
                    <a:lnTo>
                      <a:pt x="139" y="4"/>
                    </a:lnTo>
                    <a:lnTo>
                      <a:pt x="133" y="0"/>
                    </a:lnTo>
                    <a:lnTo>
                      <a:pt x="130" y="2"/>
                    </a:lnTo>
                    <a:lnTo>
                      <a:pt x="125" y="10"/>
                    </a:lnTo>
                    <a:lnTo>
                      <a:pt x="127" y="13"/>
                    </a:lnTo>
                    <a:lnTo>
                      <a:pt x="125" y="17"/>
                    </a:lnTo>
                    <a:lnTo>
                      <a:pt x="117" y="15"/>
                    </a:lnTo>
                    <a:lnTo>
                      <a:pt x="114" y="18"/>
                    </a:lnTo>
                    <a:lnTo>
                      <a:pt x="117" y="23"/>
                    </a:lnTo>
                    <a:lnTo>
                      <a:pt x="116" y="25"/>
                    </a:lnTo>
                    <a:lnTo>
                      <a:pt x="109" y="21"/>
                    </a:lnTo>
                    <a:lnTo>
                      <a:pt x="98" y="26"/>
                    </a:lnTo>
                    <a:lnTo>
                      <a:pt x="92" y="21"/>
                    </a:lnTo>
                    <a:lnTo>
                      <a:pt x="74" y="20"/>
                    </a:lnTo>
                    <a:lnTo>
                      <a:pt x="71" y="20"/>
                    </a:lnTo>
                    <a:lnTo>
                      <a:pt x="62" y="17"/>
                    </a:lnTo>
                    <a:lnTo>
                      <a:pt x="60" y="18"/>
                    </a:lnTo>
                    <a:lnTo>
                      <a:pt x="60" y="21"/>
                    </a:lnTo>
                    <a:lnTo>
                      <a:pt x="52" y="21"/>
                    </a:lnTo>
                    <a:lnTo>
                      <a:pt x="50" y="25"/>
                    </a:lnTo>
                    <a:lnTo>
                      <a:pt x="50" y="37"/>
                    </a:lnTo>
                    <a:lnTo>
                      <a:pt x="41" y="45"/>
                    </a:lnTo>
                    <a:lnTo>
                      <a:pt x="33" y="47"/>
                    </a:lnTo>
                    <a:lnTo>
                      <a:pt x="35" y="49"/>
                    </a:lnTo>
                    <a:lnTo>
                      <a:pt x="33" y="54"/>
                    </a:lnTo>
                    <a:lnTo>
                      <a:pt x="28" y="57"/>
                    </a:lnTo>
                    <a:lnTo>
                      <a:pt x="22" y="58"/>
                    </a:lnTo>
                    <a:lnTo>
                      <a:pt x="17" y="54"/>
                    </a:lnTo>
                    <a:lnTo>
                      <a:pt x="11" y="54"/>
                    </a:lnTo>
                    <a:lnTo>
                      <a:pt x="6"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5" name="Freeform 122"/>
              <p:cNvSpPr>
                <a:spLocks/>
              </p:cNvSpPr>
              <p:nvPr/>
            </p:nvSpPr>
            <p:spPr bwMode="auto">
              <a:xfrm>
                <a:off x="3518" y="1194"/>
                <a:ext cx="120" cy="79"/>
              </a:xfrm>
              <a:custGeom>
                <a:avLst/>
                <a:gdLst>
                  <a:gd name="T0" fmla="*/ 93 w 120"/>
                  <a:gd name="T1" fmla="*/ 40 h 79"/>
                  <a:gd name="T2" fmla="*/ 99 w 120"/>
                  <a:gd name="T3" fmla="*/ 46 h 79"/>
                  <a:gd name="T4" fmla="*/ 110 w 120"/>
                  <a:gd name="T5" fmla="*/ 48 h 79"/>
                  <a:gd name="T6" fmla="*/ 116 w 120"/>
                  <a:gd name="T7" fmla="*/ 59 h 79"/>
                  <a:gd name="T8" fmla="*/ 116 w 120"/>
                  <a:gd name="T9" fmla="*/ 67 h 79"/>
                  <a:gd name="T10" fmla="*/ 112 w 120"/>
                  <a:gd name="T11" fmla="*/ 66 h 79"/>
                  <a:gd name="T12" fmla="*/ 100 w 120"/>
                  <a:gd name="T13" fmla="*/ 66 h 79"/>
                  <a:gd name="T14" fmla="*/ 88 w 120"/>
                  <a:gd name="T15" fmla="*/ 72 h 79"/>
                  <a:gd name="T16" fmla="*/ 69 w 120"/>
                  <a:gd name="T17" fmla="*/ 71 h 79"/>
                  <a:gd name="T18" fmla="*/ 62 w 120"/>
                  <a:gd name="T19" fmla="*/ 56 h 79"/>
                  <a:gd name="T20" fmla="*/ 56 w 120"/>
                  <a:gd name="T21" fmla="*/ 46 h 79"/>
                  <a:gd name="T22" fmla="*/ 48 w 120"/>
                  <a:gd name="T23" fmla="*/ 56 h 79"/>
                  <a:gd name="T24" fmla="*/ 48 w 120"/>
                  <a:gd name="T25" fmla="*/ 63 h 79"/>
                  <a:gd name="T26" fmla="*/ 37 w 120"/>
                  <a:gd name="T27" fmla="*/ 64 h 79"/>
                  <a:gd name="T28" fmla="*/ 39 w 120"/>
                  <a:gd name="T29" fmla="*/ 71 h 79"/>
                  <a:gd name="T30" fmla="*/ 21 w 120"/>
                  <a:gd name="T31" fmla="*/ 72 h 79"/>
                  <a:gd name="T32" fmla="*/ 15 w 120"/>
                  <a:gd name="T33" fmla="*/ 66 h 79"/>
                  <a:gd name="T34" fmla="*/ 15 w 120"/>
                  <a:gd name="T35" fmla="*/ 59 h 79"/>
                  <a:gd name="T36" fmla="*/ 13 w 120"/>
                  <a:gd name="T37" fmla="*/ 42 h 79"/>
                  <a:gd name="T38" fmla="*/ 5 w 120"/>
                  <a:gd name="T39" fmla="*/ 35 h 79"/>
                  <a:gd name="T40" fmla="*/ 2 w 120"/>
                  <a:gd name="T41" fmla="*/ 30 h 79"/>
                  <a:gd name="T42" fmla="*/ 15 w 120"/>
                  <a:gd name="T43" fmla="*/ 26 h 79"/>
                  <a:gd name="T44" fmla="*/ 23 w 120"/>
                  <a:gd name="T45" fmla="*/ 16 h 79"/>
                  <a:gd name="T46" fmla="*/ 21 w 120"/>
                  <a:gd name="T47" fmla="*/ 6 h 79"/>
                  <a:gd name="T48" fmla="*/ 35 w 120"/>
                  <a:gd name="T49" fmla="*/ 0 h 79"/>
                  <a:gd name="T50" fmla="*/ 40 w 120"/>
                  <a:gd name="T51" fmla="*/ 6 h 79"/>
                  <a:gd name="T52" fmla="*/ 40 w 120"/>
                  <a:gd name="T53" fmla="*/ 13 h 79"/>
                  <a:gd name="T54" fmla="*/ 45 w 120"/>
                  <a:gd name="T55" fmla="*/ 14 h 79"/>
                  <a:gd name="T56" fmla="*/ 35 w 120"/>
                  <a:gd name="T57" fmla="*/ 16 h 79"/>
                  <a:gd name="T58" fmla="*/ 24 w 120"/>
                  <a:gd name="T59" fmla="*/ 19 h 79"/>
                  <a:gd name="T60" fmla="*/ 27 w 120"/>
                  <a:gd name="T61" fmla="*/ 27 h 79"/>
                  <a:gd name="T62" fmla="*/ 50 w 120"/>
                  <a:gd name="T63" fmla="*/ 29 h 79"/>
                  <a:gd name="T64" fmla="*/ 61 w 120"/>
                  <a:gd name="T65" fmla="*/ 27 h 79"/>
                  <a:gd name="T66" fmla="*/ 69 w 120"/>
                  <a:gd name="T67" fmla="*/ 32 h 79"/>
                  <a:gd name="T68" fmla="*/ 86 w 120"/>
                  <a:gd name="T69" fmla="*/ 29 h 79"/>
                  <a:gd name="T70" fmla="*/ 91 w 120"/>
                  <a:gd name="T71" fmla="*/ 27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0" h="79">
                    <a:moveTo>
                      <a:pt x="91" y="27"/>
                    </a:moveTo>
                    <a:lnTo>
                      <a:pt x="93" y="40"/>
                    </a:lnTo>
                    <a:lnTo>
                      <a:pt x="96" y="45"/>
                    </a:lnTo>
                    <a:lnTo>
                      <a:pt x="99" y="46"/>
                    </a:lnTo>
                    <a:lnTo>
                      <a:pt x="108" y="45"/>
                    </a:lnTo>
                    <a:lnTo>
                      <a:pt x="110" y="48"/>
                    </a:lnTo>
                    <a:lnTo>
                      <a:pt x="112" y="53"/>
                    </a:lnTo>
                    <a:lnTo>
                      <a:pt x="116" y="59"/>
                    </a:lnTo>
                    <a:lnTo>
                      <a:pt x="120" y="69"/>
                    </a:lnTo>
                    <a:lnTo>
                      <a:pt x="116" y="67"/>
                    </a:lnTo>
                    <a:lnTo>
                      <a:pt x="116" y="66"/>
                    </a:lnTo>
                    <a:lnTo>
                      <a:pt x="112" y="66"/>
                    </a:lnTo>
                    <a:lnTo>
                      <a:pt x="102" y="69"/>
                    </a:lnTo>
                    <a:lnTo>
                      <a:pt x="100" y="66"/>
                    </a:lnTo>
                    <a:lnTo>
                      <a:pt x="96" y="64"/>
                    </a:lnTo>
                    <a:lnTo>
                      <a:pt x="88" y="72"/>
                    </a:lnTo>
                    <a:lnTo>
                      <a:pt x="75" y="79"/>
                    </a:lnTo>
                    <a:lnTo>
                      <a:pt x="69" y="71"/>
                    </a:lnTo>
                    <a:lnTo>
                      <a:pt x="67" y="56"/>
                    </a:lnTo>
                    <a:lnTo>
                      <a:pt x="62" y="56"/>
                    </a:lnTo>
                    <a:lnTo>
                      <a:pt x="62" y="50"/>
                    </a:lnTo>
                    <a:lnTo>
                      <a:pt x="56" y="46"/>
                    </a:lnTo>
                    <a:lnTo>
                      <a:pt x="53" y="48"/>
                    </a:lnTo>
                    <a:lnTo>
                      <a:pt x="48" y="56"/>
                    </a:lnTo>
                    <a:lnTo>
                      <a:pt x="50" y="59"/>
                    </a:lnTo>
                    <a:lnTo>
                      <a:pt x="48" y="63"/>
                    </a:lnTo>
                    <a:lnTo>
                      <a:pt x="40" y="61"/>
                    </a:lnTo>
                    <a:lnTo>
                      <a:pt x="37" y="64"/>
                    </a:lnTo>
                    <a:lnTo>
                      <a:pt x="40" y="69"/>
                    </a:lnTo>
                    <a:lnTo>
                      <a:pt x="39" y="71"/>
                    </a:lnTo>
                    <a:lnTo>
                      <a:pt x="32" y="67"/>
                    </a:lnTo>
                    <a:lnTo>
                      <a:pt x="21" y="72"/>
                    </a:lnTo>
                    <a:lnTo>
                      <a:pt x="15" y="67"/>
                    </a:lnTo>
                    <a:lnTo>
                      <a:pt x="15" y="66"/>
                    </a:lnTo>
                    <a:lnTo>
                      <a:pt x="13" y="63"/>
                    </a:lnTo>
                    <a:lnTo>
                      <a:pt x="15" y="59"/>
                    </a:lnTo>
                    <a:lnTo>
                      <a:pt x="19" y="51"/>
                    </a:lnTo>
                    <a:lnTo>
                      <a:pt x="13" y="42"/>
                    </a:lnTo>
                    <a:lnTo>
                      <a:pt x="12" y="37"/>
                    </a:lnTo>
                    <a:lnTo>
                      <a:pt x="5" y="35"/>
                    </a:lnTo>
                    <a:lnTo>
                      <a:pt x="0" y="30"/>
                    </a:lnTo>
                    <a:lnTo>
                      <a:pt x="2" y="30"/>
                    </a:lnTo>
                    <a:lnTo>
                      <a:pt x="2" y="26"/>
                    </a:lnTo>
                    <a:lnTo>
                      <a:pt x="15" y="26"/>
                    </a:lnTo>
                    <a:lnTo>
                      <a:pt x="16" y="17"/>
                    </a:lnTo>
                    <a:lnTo>
                      <a:pt x="23" y="16"/>
                    </a:lnTo>
                    <a:lnTo>
                      <a:pt x="21" y="9"/>
                    </a:lnTo>
                    <a:lnTo>
                      <a:pt x="21" y="6"/>
                    </a:lnTo>
                    <a:lnTo>
                      <a:pt x="27" y="6"/>
                    </a:lnTo>
                    <a:lnTo>
                      <a:pt x="35" y="0"/>
                    </a:lnTo>
                    <a:lnTo>
                      <a:pt x="37" y="0"/>
                    </a:lnTo>
                    <a:lnTo>
                      <a:pt x="40" y="6"/>
                    </a:lnTo>
                    <a:lnTo>
                      <a:pt x="37" y="9"/>
                    </a:lnTo>
                    <a:lnTo>
                      <a:pt x="40" y="13"/>
                    </a:lnTo>
                    <a:lnTo>
                      <a:pt x="42" y="14"/>
                    </a:lnTo>
                    <a:lnTo>
                      <a:pt x="45" y="14"/>
                    </a:lnTo>
                    <a:lnTo>
                      <a:pt x="42" y="19"/>
                    </a:lnTo>
                    <a:lnTo>
                      <a:pt x="35" y="16"/>
                    </a:lnTo>
                    <a:lnTo>
                      <a:pt x="29" y="16"/>
                    </a:lnTo>
                    <a:lnTo>
                      <a:pt x="24" y="19"/>
                    </a:lnTo>
                    <a:lnTo>
                      <a:pt x="26" y="26"/>
                    </a:lnTo>
                    <a:lnTo>
                      <a:pt x="27" y="27"/>
                    </a:lnTo>
                    <a:lnTo>
                      <a:pt x="43" y="26"/>
                    </a:lnTo>
                    <a:lnTo>
                      <a:pt x="50" y="29"/>
                    </a:lnTo>
                    <a:lnTo>
                      <a:pt x="56" y="26"/>
                    </a:lnTo>
                    <a:lnTo>
                      <a:pt x="61" y="27"/>
                    </a:lnTo>
                    <a:lnTo>
                      <a:pt x="62" y="32"/>
                    </a:lnTo>
                    <a:lnTo>
                      <a:pt x="69" y="32"/>
                    </a:lnTo>
                    <a:lnTo>
                      <a:pt x="77" y="29"/>
                    </a:lnTo>
                    <a:lnTo>
                      <a:pt x="86" y="29"/>
                    </a:lnTo>
                    <a:lnTo>
                      <a:pt x="85" y="26"/>
                    </a:lnTo>
                    <a:lnTo>
                      <a:pt x="91"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6" name="Freeform 123"/>
              <p:cNvSpPr>
                <a:spLocks/>
              </p:cNvSpPr>
              <p:nvPr/>
            </p:nvSpPr>
            <p:spPr bwMode="auto">
              <a:xfrm>
                <a:off x="3298" y="1165"/>
                <a:ext cx="217" cy="133"/>
              </a:xfrm>
              <a:custGeom>
                <a:avLst/>
                <a:gdLst>
                  <a:gd name="T0" fmla="*/ 44 w 217"/>
                  <a:gd name="T1" fmla="*/ 92 h 133"/>
                  <a:gd name="T2" fmla="*/ 68 w 217"/>
                  <a:gd name="T3" fmla="*/ 82 h 133"/>
                  <a:gd name="T4" fmla="*/ 79 w 217"/>
                  <a:gd name="T5" fmla="*/ 77 h 133"/>
                  <a:gd name="T6" fmla="*/ 100 w 217"/>
                  <a:gd name="T7" fmla="*/ 88 h 133"/>
                  <a:gd name="T8" fmla="*/ 117 w 217"/>
                  <a:gd name="T9" fmla="*/ 98 h 133"/>
                  <a:gd name="T10" fmla="*/ 143 w 217"/>
                  <a:gd name="T11" fmla="*/ 108 h 133"/>
                  <a:gd name="T12" fmla="*/ 149 w 217"/>
                  <a:gd name="T13" fmla="*/ 125 h 133"/>
                  <a:gd name="T14" fmla="*/ 160 w 217"/>
                  <a:gd name="T15" fmla="*/ 129 h 133"/>
                  <a:gd name="T16" fmla="*/ 171 w 217"/>
                  <a:gd name="T17" fmla="*/ 132 h 133"/>
                  <a:gd name="T18" fmla="*/ 178 w 217"/>
                  <a:gd name="T19" fmla="*/ 124 h 133"/>
                  <a:gd name="T20" fmla="*/ 184 w 217"/>
                  <a:gd name="T21" fmla="*/ 120 h 133"/>
                  <a:gd name="T22" fmla="*/ 193 w 217"/>
                  <a:gd name="T23" fmla="*/ 100 h 133"/>
                  <a:gd name="T24" fmla="*/ 203 w 217"/>
                  <a:gd name="T25" fmla="*/ 96 h 133"/>
                  <a:gd name="T26" fmla="*/ 205 w 217"/>
                  <a:gd name="T27" fmla="*/ 92 h 133"/>
                  <a:gd name="T28" fmla="*/ 217 w 217"/>
                  <a:gd name="T29" fmla="*/ 95 h 133"/>
                  <a:gd name="T30" fmla="*/ 216 w 217"/>
                  <a:gd name="T31" fmla="*/ 83 h 133"/>
                  <a:gd name="T32" fmla="*/ 203 w 217"/>
                  <a:gd name="T33" fmla="*/ 77 h 133"/>
                  <a:gd name="T34" fmla="*/ 182 w 217"/>
                  <a:gd name="T35" fmla="*/ 67 h 133"/>
                  <a:gd name="T36" fmla="*/ 165 w 217"/>
                  <a:gd name="T37" fmla="*/ 58 h 133"/>
                  <a:gd name="T38" fmla="*/ 146 w 217"/>
                  <a:gd name="T39" fmla="*/ 45 h 133"/>
                  <a:gd name="T40" fmla="*/ 139 w 217"/>
                  <a:gd name="T41" fmla="*/ 35 h 133"/>
                  <a:gd name="T42" fmla="*/ 128 w 217"/>
                  <a:gd name="T43" fmla="*/ 24 h 133"/>
                  <a:gd name="T44" fmla="*/ 108 w 217"/>
                  <a:gd name="T45" fmla="*/ 24 h 133"/>
                  <a:gd name="T46" fmla="*/ 106 w 217"/>
                  <a:gd name="T47" fmla="*/ 18 h 133"/>
                  <a:gd name="T48" fmla="*/ 103 w 217"/>
                  <a:gd name="T49" fmla="*/ 14 h 133"/>
                  <a:gd name="T50" fmla="*/ 93 w 217"/>
                  <a:gd name="T51" fmla="*/ 8 h 133"/>
                  <a:gd name="T52" fmla="*/ 79 w 217"/>
                  <a:gd name="T53" fmla="*/ 1 h 133"/>
                  <a:gd name="T54" fmla="*/ 81 w 217"/>
                  <a:gd name="T55" fmla="*/ 6 h 133"/>
                  <a:gd name="T56" fmla="*/ 73 w 217"/>
                  <a:gd name="T57" fmla="*/ 5 h 133"/>
                  <a:gd name="T58" fmla="*/ 65 w 217"/>
                  <a:gd name="T59" fmla="*/ 10 h 133"/>
                  <a:gd name="T60" fmla="*/ 62 w 217"/>
                  <a:gd name="T61" fmla="*/ 16 h 133"/>
                  <a:gd name="T62" fmla="*/ 65 w 217"/>
                  <a:gd name="T63" fmla="*/ 26 h 133"/>
                  <a:gd name="T64" fmla="*/ 47 w 217"/>
                  <a:gd name="T65" fmla="*/ 26 h 133"/>
                  <a:gd name="T66" fmla="*/ 28 w 217"/>
                  <a:gd name="T67" fmla="*/ 10 h 133"/>
                  <a:gd name="T68" fmla="*/ 6 w 217"/>
                  <a:gd name="T69" fmla="*/ 10 h 133"/>
                  <a:gd name="T70" fmla="*/ 0 w 217"/>
                  <a:gd name="T71" fmla="*/ 16 h 133"/>
                  <a:gd name="T72" fmla="*/ 8 w 217"/>
                  <a:gd name="T73" fmla="*/ 27 h 133"/>
                  <a:gd name="T74" fmla="*/ 6 w 217"/>
                  <a:gd name="T75" fmla="*/ 16 h 133"/>
                  <a:gd name="T76" fmla="*/ 17 w 217"/>
                  <a:gd name="T77" fmla="*/ 14 h 133"/>
                  <a:gd name="T78" fmla="*/ 35 w 217"/>
                  <a:gd name="T79" fmla="*/ 29 h 133"/>
                  <a:gd name="T80" fmla="*/ 28 w 217"/>
                  <a:gd name="T81" fmla="*/ 35 h 133"/>
                  <a:gd name="T82" fmla="*/ 30 w 217"/>
                  <a:gd name="T83" fmla="*/ 37 h 133"/>
                  <a:gd name="T84" fmla="*/ 8 w 217"/>
                  <a:gd name="T85" fmla="*/ 30 h 133"/>
                  <a:gd name="T86" fmla="*/ 9 w 217"/>
                  <a:gd name="T87" fmla="*/ 43 h 133"/>
                  <a:gd name="T88" fmla="*/ 20 w 217"/>
                  <a:gd name="T89" fmla="*/ 46 h 133"/>
                  <a:gd name="T90" fmla="*/ 27 w 217"/>
                  <a:gd name="T91" fmla="*/ 51 h 133"/>
                  <a:gd name="T92" fmla="*/ 20 w 217"/>
                  <a:gd name="T93" fmla="*/ 51 h 133"/>
                  <a:gd name="T94" fmla="*/ 22 w 217"/>
                  <a:gd name="T95" fmla="*/ 59 h 133"/>
                  <a:gd name="T96" fmla="*/ 31 w 217"/>
                  <a:gd name="T97" fmla="*/ 7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17" h="133">
                    <a:moveTo>
                      <a:pt x="36" y="93"/>
                    </a:moveTo>
                    <a:lnTo>
                      <a:pt x="44" y="92"/>
                    </a:lnTo>
                    <a:lnTo>
                      <a:pt x="55" y="82"/>
                    </a:lnTo>
                    <a:lnTo>
                      <a:pt x="68" y="82"/>
                    </a:lnTo>
                    <a:lnTo>
                      <a:pt x="70" y="79"/>
                    </a:lnTo>
                    <a:lnTo>
                      <a:pt x="79" y="77"/>
                    </a:lnTo>
                    <a:lnTo>
                      <a:pt x="85" y="83"/>
                    </a:lnTo>
                    <a:lnTo>
                      <a:pt x="100" y="88"/>
                    </a:lnTo>
                    <a:lnTo>
                      <a:pt x="112" y="90"/>
                    </a:lnTo>
                    <a:lnTo>
                      <a:pt x="117" y="98"/>
                    </a:lnTo>
                    <a:lnTo>
                      <a:pt x="136" y="108"/>
                    </a:lnTo>
                    <a:lnTo>
                      <a:pt x="143" y="108"/>
                    </a:lnTo>
                    <a:lnTo>
                      <a:pt x="149" y="122"/>
                    </a:lnTo>
                    <a:lnTo>
                      <a:pt x="149" y="125"/>
                    </a:lnTo>
                    <a:lnTo>
                      <a:pt x="154" y="129"/>
                    </a:lnTo>
                    <a:lnTo>
                      <a:pt x="160" y="129"/>
                    </a:lnTo>
                    <a:lnTo>
                      <a:pt x="165" y="133"/>
                    </a:lnTo>
                    <a:lnTo>
                      <a:pt x="171" y="132"/>
                    </a:lnTo>
                    <a:lnTo>
                      <a:pt x="176" y="129"/>
                    </a:lnTo>
                    <a:lnTo>
                      <a:pt x="178" y="124"/>
                    </a:lnTo>
                    <a:lnTo>
                      <a:pt x="176" y="122"/>
                    </a:lnTo>
                    <a:lnTo>
                      <a:pt x="184" y="120"/>
                    </a:lnTo>
                    <a:lnTo>
                      <a:pt x="193" y="112"/>
                    </a:lnTo>
                    <a:lnTo>
                      <a:pt x="193" y="100"/>
                    </a:lnTo>
                    <a:lnTo>
                      <a:pt x="195" y="96"/>
                    </a:lnTo>
                    <a:lnTo>
                      <a:pt x="203" y="96"/>
                    </a:lnTo>
                    <a:lnTo>
                      <a:pt x="203" y="93"/>
                    </a:lnTo>
                    <a:lnTo>
                      <a:pt x="205" y="92"/>
                    </a:lnTo>
                    <a:lnTo>
                      <a:pt x="214" y="95"/>
                    </a:lnTo>
                    <a:lnTo>
                      <a:pt x="217" y="95"/>
                    </a:lnTo>
                    <a:lnTo>
                      <a:pt x="214" y="87"/>
                    </a:lnTo>
                    <a:lnTo>
                      <a:pt x="216" y="83"/>
                    </a:lnTo>
                    <a:lnTo>
                      <a:pt x="214" y="82"/>
                    </a:lnTo>
                    <a:lnTo>
                      <a:pt x="203" y="77"/>
                    </a:lnTo>
                    <a:lnTo>
                      <a:pt x="198" y="79"/>
                    </a:lnTo>
                    <a:lnTo>
                      <a:pt x="182" y="67"/>
                    </a:lnTo>
                    <a:lnTo>
                      <a:pt x="174" y="64"/>
                    </a:lnTo>
                    <a:lnTo>
                      <a:pt x="165" y="58"/>
                    </a:lnTo>
                    <a:lnTo>
                      <a:pt x="151" y="50"/>
                    </a:lnTo>
                    <a:lnTo>
                      <a:pt x="146" y="45"/>
                    </a:lnTo>
                    <a:lnTo>
                      <a:pt x="144" y="40"/>
                    </a:lnTo>
                    <a:lnTo>
                      <a:pt x="139" y="35"/>
                    </a:lnTo>
                    <a:lnTo>
                      <a:pt x="135" y="27"/>
                    </a:lnTo>
                    <a:lnTo>
                      <a:pt x="128" y="24"/>
                    </a:lnTo>
                    <a:lnTo>
                      <a:pt x="125" y="27"/>
                    </a:lnTo>
                    <a:lnTo>
                      <a:pt x="108" y="24"/>
                    </a:lnTo>
                    <a:lnTo>
                      <a:pt x="106" y="22"/>
                    </a:lnTo>
                    <a:lnTo>
                      <a:pt x="106" y="18"/>
                    </a:lnTo>
                    <a:lnTo>
                      <a:pt x="108" y="16"/>
                    </a:lnTo>
                    <a:lnTo>
                      <a:pt x="103" y="14"/>
                    </a:lnTo>
                    <a:lnTo>
                      <a:pt x="101" y="8"/>
                    </a:lnTo>
                    <a:lnTo>
                      <a:pt x="93" y="8"/>
                    </a:lnTo>
                    <a:lnTo>
                      <a:pt x="81" y="0"/>
                    </a:lnTo>
                    <a:lnTo>
                      <a:pt x="79" y="1"/>
                    </a:lnTo>
                    <a:lnTo>
                      <a:pt x="76" y="3"/>
                    </a:lnTo>
                    <a:lnTo>
                      <a:pt x="81" y="6"/>
                    </a:lnTo>
                    <a:lnTo>
                      <a:pt x="74" y="5"/>
                    </a:lnTo>
                    <a:lnTo>
                      <a:pt x="73" y="5"/>
                    </a:lnTo>
                    <a:lnTo>
                      <a:pt x="73" y="10"/>
                    </a:lnTo>
                    <a:lnTo>
                      <a:pt x="65" y="10"/>
                    </a:lnTo>
                    <a:lnTo>
                      <a:pt x="62" y="14"/>
                    </a:lnTo>
                    <a:lnTo>
                      <a:pt x="62" y="16"/>
                    </a:lnTo>
                    <a:lnTo>
                      <a:pt x="66" y="26"/>
                    </a:lnTo>
                    <a:lnTo>
                      <a:pt x="65" y="26"/>
                    </a:lnTo>
                    <a:lnTo>
                      <a:pt x="50" y="24"/>
                    </a:lnTo>
                    <a:lnTo>
                      <a:pt x="47" y="26"/>
                    </a:lnTo>
                    <a:lnTo>
                      <a:pt x="39" y="24"/>
                    </a:lnTo>
                    <a:lnTo>
                      <a:pt x="28" y="10"/>
                    </a:lnTo>
                    <a:lnTo>
                      <a:pt x="20" y="6"/>
                    </a:lnTo>
                    <a:lnTo>
                      <a:pt x="6" y="10"/>
                    </a:lnTo>
                    <a:lnTo>
                      <a:pt x="0" y="16"/>
                    </a:lnTo>
                    <a:lnTo>
                      <a:pt x="0" y="16"/>
                    </a:lnTo>
                    <a:lnTo>
                      <a:pt x="1" y="21"/>
                    </a:lnTo>
                    <a:lnTo>
                      <a:pt x="8" y="27"/>
                    </a:lnTo>
                    <a:lnTo>
                      <a:pt x="4" y="19"/>
                    </a:lnTo>
                    <a:lnTo>
                      <a:pt x="6" y="16"/>
                    </a:lnTo>
                    <a:lnTo>
                      <a:pt x="12" y="13"/>
                    </a:lnTo>
                    <a:lnTo>
                      <a:pt x="17" y="14"/>
                    </a:lnTo>
                    <a:lnTo>
                      <a:pt x="23" y="21"/>
                    </a:lnTo>
                    <a:lnTo>
                      <a:pt x="35" y="29"/>
                    </a:lnTo>
                    <a:lnTo>
                      <a:pt x="33" y="34"/>
                    </a:lnTo>
                    <a:lnTo>
                      <a:pt x="28" y="35"/>
                    </a:lnTo>
                    <a:lnTo>
                      <a:pt x="31" y="37"/>
                    </a:lnTo>
                    <a:lnTo>
                      <a:pt x="30" y="37"/>
                    </a:lnTo>
                    <a:lnTo>
                      <a:pt x="12" y="35"/>
                    </a:lnTo>
                    <a:lnTo>
                      <a:pt x="8" y="30"/>
                    </a:lnTo>
                    <a:lnTo>
                      <a:pt x="11" y="37"/>
                    </a:lnTo>
                    <a:lnTo>
                      <a:pt x="9" y="43"/>
                    </a:lnTo>
                    <a:lnTo>
                      <a:pt x="12" y="50"/>
                    </a:lnTo>
                    <a:lnTo>
                      <a:pt x="20" y="46"/>
                    </a:lnTo>
                    <a:lnTo>
                      <a:pt x="25" y="48"/>
                    </a:lnTo>
                    <a:lnTo>
                      <a:pt x="27" y="51"/>
                    </a:lnTo>
                    <a:lnTo>
                      <a:pt x="23" y="50"/>
                    </a:lnTo>
                    <a:lnTo>
                      <a:pt x="20" y="51"/>
                    </a:lnTo>
                    <a:lnTo>
                      <a:pt x="28" y="56"/>
                    </a:lnTo>
                    <a:lnTo>
                      <a:pt x="22" y="59"/>
                    </a:lnTo>
                    <a:lnTo>
                      <a:pt x="33" y="66"/>
                    </a:lnTo>
                    <a:lnTo>
                      <a:pt x="31" y="75"/>
                    </a:lnTo>
                    <a:lnTo>
                      <a:pt x="36"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7" name="Freeform 124"/>
              <p:cNvSpPr>
                <a:spLocks/>
              </p:cNvSpPr>
              <p:nvPr/>
            </p:nvSpPr>
            <p:spPr bwMode="auto">
              <a:xfrm>
                <a:off x="3460" y="1266"/>
                <a:ext cx="224" cy="235"/>
              </a:xfrm>
              <a:custGeom>
                <a:avLst/>
                <a:gdLst>
                  <a:gd name="T0" fmla="*/ 39 w 224"/>
                  <a:gd name="T1" fmla="*/ 132 h 235"/>
                  <a:gd name="T2" fmla="*/ 63 w 224"/>
                  <a:gd name="T3" fmla="*/ 132 h 235"/>
                  <a:gd name="T4" fmla="*/ 79 w 224"/>
                  <a:gd name="T5" fmla="*/ 121 h 235"/>
                  <a:gd name="T6" fmla="*/ 97 w 224"/>
                  <a:gd name="T7" fmla="*/ 101 h 235"/>
                  <a:gd name="T8" fmla="*/ 101 w 224"/>
                  <a:gd name="T9" fmla="*/ 93 h 235"/>
                  <a:gd name="T10" fmla="*/ 108 w 224"/>
                  <a:gd name="T11" fmla="*/ 92 h 235"/>
                  <a:gd name="T12" fmla="*/ 114 w 224"/>
                  <a:gd name="T13" fmla="*/ 82 h 235"/>
                  <a:gd name="T14" fmla="*/ 122 w 224"/>
                  <a:gd name="T15" fmla="*/ 69 h 235"/>
                  <a:gd name="T16" fmla="*/ 119 w 224"/>
                  <a:gd name="T17" fmla="*/ 55 h 235"/>
                  <a:gd name="T18" fmla="*/ 133 w 224"/>
                  <a:gd name="T19" fmla="*/ 53 h 235"/>
                  <a:gd name="T20" fmla="*/ 138 w 224"/>
                  <a:gd name="T21" fmla="*/ 34 h 235"/>
                  <a:gd name="T22" fmla="*/ 128 w 224"/>
                  <a:gd name="T23" fmla="*/ 18 h 235"/>
                  <a:gd name="T24" fmla="*/ 136 w 224"/>
                  <a:gd name="T25" fmla="*/ 10 h 235"/>
                  <a:gd name="T26" fmla="*/ 160 w 224"/>
                  <a:gd name="T27" fmla="*/ 2 h 235"/>
                  <a:gd name="T28" fmla="*/ 184 w 224"/>
                  <a:gd name="T29" fmla="*/ 2 h 235"/>
                  <a:gd name="T30" fmla="*/ 192 w 224"/>
                  <a:gd name="T31" fmla="*/ 7 h 235"/>
                  <a:gd name="T32" fmla="*/ 197 w 224"/>
                  <a:gd name="T33" fmla="*/ 16 h 235"/>
                  <a:gd name="T34" fmla="*/ 208 w 224"/>
                  <a:gd name="T35" fmla="*/ 23 h 235"/>
                  <a:gd name="T36" fmla="*/ 217 w 224"/>
                  <a:gd name="T37" fmla="*/ 34 h 235"/>
                  <a:gd name="T38" fmla="*/ 206 w 224"/>
                  <a:gd name="T39" fmla="*/ 42 h 235"/>
                  <a:gd name="T40" fmla="*/ 178 w 224"/>
                  <a:gd name="T41" fmla="*/ 37 h 235"/>
                  <a:gd name="T42" fmla="*/ 176 w 224"/>
                  <a:gd name="T43" fmla="*/ 48 h 235"/>
                  <a:gd name="T44" fmla="*/ 178 w 224"/>
                  <a:gd name="T45" fmla="*/ 58 h 235"/>
                  <a:gd name="T46" fmla="*/ 187 w 224"/>
                  <a:gd name="T47" fmla="*/ 71 h 235"/>
                  <a:gd name="T48" fmla="*/ 195 w 224"/>
                  <a:gd name="T49" fmla="*/ 81 h 235"/>
                  <a:gd name="T50" fmla="*/ 205 w 224"/>
                  <a:gd name="T51" fmla="*/ 89 h 235"/>
                  <a:gd name="T52" fmla="*/ 198 w 224"/>
                  <a:gd name="T53" fmla="*/ 100 h 235"/>
                  <a:gd name="T54" fmla="*/ 198 w 224"/>
                  <a:gd name="T55" fmla="*/ 106 h 235"/>
                  <a:gd name="T56" fmla="*/ 190 w 224"/>
                  <a:gd name="T57" fmla="*/ 124 h 235"/>
                  <a:gd name="T58" fmla="*/ 173 w 224"/>
                  <a:gd name="T59" fmla="*/ 148 h 235"/>
                  <a:gd name="T60" fmla="*/ 154 w 224"/>
                  <a:gd name="T61" fmla="*/ 164 h 235"/>
                  <a:gd name="T62" fmla="*/ 138 w 224"/>
                  <a:gd name="T63" fmla="*/ 183 h 235"/>
                  <a:gd name="T64" fmla="*/ 151 w 224"/>
                  <a:gd name="T65" fmla="*/ 200 h 235"/>
                  <a:gd name="T66" fmla="*/ 165 w 224"/>
                  <a:gd name="T67" fmla="*/ 216 h 235"/>
                  <a:gd name="T68" fmla="*/ 160 w 224"/>
                  <a:gd name="T69" fmla="*/ 225 h 235"/>
                  <a:gd name="T70" fmla="*/ 146 w 224"/>
                  <a:gd name="T71" fmla="*/ 227 h 235"/>
                  <a:gd name="T72" fmla="*/ 131 w 224"/>
                  <a:gd name="T73" fmla="*/ 224 h 235"/>
                  <a:gd name="T74" fmla="*/ 122 w 224"/>
                  <a:gd name="T75" fmla="*/ 235 h 235"/>
                  <a:gd name="T76" fmla="*/ 112 w 224"/>
                  <a:gd name="T77" fmla="*/ 229 h 235"/>
                  <a:gd name="T78" fmla="*/ 98 w 224"/>
                  <a:gd name="T79" fmla="*/ 209 h 235"/>
                  <a:gd name="T80" fmla="*/ 73 w 224"/>
                  <a:gd name="T81" fmla="*/ 206 h 235"/>
                  <a:gd name="T82" fmla="*/ 60 w 224"/>
                  <a:gd name="T83" fmla="*/ 206 h 235"/>
                  <a:gd name="T84" fmla="*/ 36 w 224"/>
                  <a:gd name="T85" fmla="*/ 208 h 235"/>
                  <a:gd name="T86" fmla="*/ 25 w 224"/>
                  <a:gd name="T87" fmla="*/ 211 h 235"/>
                  <a:gd name="T88" fmla="*/ 30 w 224"/>
                  <a:gd name="T89" fmla="*/ 187 h 235"/>
                  <a:gd name="T90" fmla="*/ 43 w 224"/>
                  <a:gd name="T91" fmla="*/ 174 h 235"/>
                  <a:gd name="T92" fmla="*/ 14 w 224"/>
                  <a:gd name="T93" fmla="*/ 147 h 235"/>
                  <a:gd name="T94" fmla="*/ 1 w 224"/>
                  <a:gd name="T95" fmla="*/ 127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4" h="235">
                    <a:moveTo>
                      <a:pt x="1" y="127"/>
                    </a:moveTo>
                    <a:lnTo>
                      <a:pt x="25" y="135"/>
                    </a:lnTo>
                    <a:lnTo>
                      <a:pt x="39" y="132"/>
                    </a:lnTo>
                    <a:lnTo>
                      <a:pt x="49" y="134"/>
                    </a:lnTo>
                    <a:lnTo>
                      <a:pt x="52" y="130"/>
                    </a:lnTo>
                    <a:lnTo>
                      <a:pt x="63" y="132"/>
                    </a:lnTo>
                    <a:lnTo>
                      <a:pt x="79" y="127"/>
                    </a:lnTo>
                    <a:lnTo>
                      <a:pt x="81" y="126"/>
                    </a:lnTo>
                    <a:lnTo>
                      <a:pt x="79" y="121"/>
                    </a:lnTo>
                    <a:lnTo>
                      <a:pt x="79" y="108"/>
                    </a:lnTo>
                    <a:lnTo>
                      <a:pt x="82" y="101"/>
                    </a:lnTo>
                    <a:lnTo>
                      <a:pt x="97" y="101"/>
                    </a:lnTo>
                    <a:lnTo>
                      <a:pt x="97" y="100"/>
                    </a:lnTo>
                    <a:lnTo>
                      <a:pt x="95" y="98"/>
                    </a:lnTo>
                    <a:lnTo>
                      <a:pt x="101" y="93"/>
                    </a:lnTo>
                    <a:lnTo>
                      <a:pt x="108" y="93"/>
                    </a:lnTo>
                    <a:lnTo>
                      <a:pt x="106" y="93"/>
                    </a:lnTo>
                    <a:lnTo>
                      <a:pt x="108" y="92"/>
                    </a:lnTo>
                    <a:lnTo>
                      <a:pt x="112" y="97"/>
                    </a:lnTo>
                    <a:lnTo>
                      <a:pt x="117" y="90"/>
                    </a:lnTo>
                    <a:lnTo>
                      <a:pt x="114" y="82"/>
                    </a:lnTo>
                    <a:lnTo>
                      <a:pt x="117" y="77"/>
                    </a:lnTo>
                    <a:lnTo>
                      <a:pt x="117" y="69"/>
                    </a:lnTo>
                    <a:lnTo>
                      <a:pt x="122" y="69"/>
                    </a:lnTo>
                    <a:lnTo>
                      <a:pt x="127" y="64"/>
                    </a:lnTo>
                    <a:lnTo>
                      <a:pt x="124" y="58"/>
                    </a:lnTo>
                    <a:lnTo>
                      <a:pt x="119" y="55"/>
                    </a:lnTo>
                    <a:lnTo>
                      <a:pt x="119" y="53"/>
                    </a:lnTo>
                    <a:lnTo>
                      <a:pt x="130" y="55"/>
                    </a:lnTo>
                    <a:lnTo>
                      <a:pt x="133" y="53"/>
                    </a:lnTo>
                    <a:lnTo>
                      <a:pt x="135" y="47"/>
                    </a:lnTo>
                    <a:lnTo>
                      <a:pt x="133" y="44"/>
                    </a:lnTo>
                    <a:lnTo>
                      <a:pt x="138" y="34"/>
                    </a:lnTo>
                    <a:lnTo>
                      <a:pt x="138" y="28"/>
                    </a:lnTo>
                    <a:lnTo>
                      <a:pt x="135" y="21"/>
                    </a:lnTo>
                    <a:lnTo>
                      <a:pt x="128" y="18"/>
                    </a:lnTo>
                    <a:lnTo>
                      <a:pt x="130" y="15"/>
                    </a:lnTo>
                    <a:lnTo>
                      <a:pt x="133" y="10"/>
                    </a:lnTo>
                    <a:lnTo>
                      <a:pt x="136" y="10"/>
                    </a:lnTo>
                    <a:lnTo>
                      <a:pt x="139" y="7"/>
                    </a:lnTo>
                    <a:lnTo>
                      <a:pt x="146" y="3"/>
                    </a:lnTo>
                    <a:lnTo>
                      <a:pt x="160" y="2"/>
                    </a:lnTo>
                    <a:lnTo>
                      <a:pt x="168" y="3"/>
                    </a:lnTo>
                    <a:lnTo>
                      <a:pt x="173" y="0"/>
                    </a:lnTo>
                    <a:lnTo>
                      <a:pt x="184" y="2"/>
                    </a:lnTo>
                    <a:lnTo>
                      <a:pt x="187" y="7"/>
                    </a:lnTo>
                    <a:lnTo>
                      <a:pt x="189" y="5"/>
                    </a:lnTo>
                    <a:lnTo>
                      <a:pt x="192" y="7"/>
                    </a:lnTo>
                    <a:lnTo>
                      <a:pt x="195" y="10"/>
                    </a:lnTo>
                    <a:lnTo>
                      <a:pt x="197" y="15"/>
                    </a:lnTo>
                    <a:lnTo>
                      <a:pt x="197" y="16"/>
                    </a:lnTo>
                    <a:lnTo>
                      <a:pt x="201" y="21"/>
                    </a:lnTo>
                    <a:lnTo>
                      <a:pt x="206" y="19"/>
                    </a:lnTo>
                    <a:lnTo>
                      <a:pt x="208" y="23"/>
                    </a:lnTo>
                    <a:lnTo>
                      <a:pt x="209" y="24"/>
                    </a:lnTo>
                    <a:lnTo>
                      <a:pt x="224" y="28"/>
                    </a:lnTo>
                    <a:lnTo>
                      <a:pt x="217" y="34"/>
                    </a:lnTo>
                    <a:lnTo>
                      <a:pt x="216" y="40"/>
                    </a:lnTo>
                    <a:lnTo>
                      <a:pt x="209" y="40"/>
                    </a:lnTo>
                    <a:lnTo>
                      <a:pt x="206" y="42"/>
                    </a:lnTo>
                    <a:lnTo>
                      <a:pt x="203" y="42"/>
                    </a:lnTo>
                    <a:lnTo>
                      <a:pt x="198" y="44"/>
                    </a:lnTo>
                    <a:lnTo>
                      <a:pt x="178" y="37"/>
                    </a:lnTo>
                    <a:lnTo>
                      <a:pt x="173" y="40"/>
                    </a:lnTo>
                    <a:lnTo>
                      <a:pt x="173" y="47"/>
                    </a:lnTo>
                    <a:lnTo>
                      <a:pt x="176" y="48"/>
                    </a:lnTo>
                    <a:lnTo>
                      <a:pt x="174" y="52"/>
                    </a:lnTo>
                    <a:lnTo>
                      <a:pt x="181" y="53"/>
                    </a:lnTo>
                    <a:lnTo>
                      <a:pt x="178" y="58"/>
                    </a:lnTo>
                    <a:lnTo>
                      <a:pt x="182" y="63"/>
                    </a:lnTo>
                    <a:lnTo>
                      <a:pt x="179" y="66"/>
                    </a:lnTo>
                    <a:lnTo>
                      <a:pt x="187" y="71"/>
                    </a:lnTo>
                    <a:lnTo>
                      <a:pt x="187" y="74"/>
                    </a:lnTo>
                    <a:lnTo>
                      <a:pt x="192" y="74"/>
                    </a:lnTo>
                    <a:lnTo>
                      <a:pt x="195" y="81"/>
                    </a:lnTo>
                    <a:lnTo>
                      <a:pt x="203" y="81"/>
                    </a:lnTo>
                    <a:lnTo>
                      <a:pt x="205" y="85"/>
                    </a:lnTo>
                    <a:lnTo>
                      <a:pt x="205" y="89"/>
                    </a:lnTo>
                    <a:lnTo>
                      <a:pt x="195" y="90"/>
                    </a:lnTo>
                    <a:lnTo>
                      <a:pt x="195" y="95"/>
                    </a:lnTo>
                    <a:lnTo>
                      <a:pt x="198" y="100"/>
                    </a:lnTo>
                    <a:lnTo>
                      <a:pt x="197" y="103"/>
                    </a:lnTo>
                    <a:lnTo>
                      <a:pt x="201" y="106"/>
                    </a:lnTo>
                    <a:lnTo>
                      <a:pt x="198" y="106"/>
                    </a:lnTo>
                    <a:lnTo>
                      <a:pt x="195" y="110"/>
                    </a:lnTo>
                    <a:lnTo>
                      <a:pt x="190" y="119"/>
                    </a:lnTo>
                    <a:lnTo>
                      <a:pt x="190" y="124"/>
                    </a:lnTo>
                    <a:lnTo>
                      <a:pt x="184" y="126"/>
                    </a:lnTo>
                    <a:lnTo>
                      <a:pt x="179" y="142"/>
                    </a:lnTo>
                    <a:lnTo>
                      <a:pt x="173" y="148"/>
                    </a:lnTo>
                    <a:lnTo>
                      <a:pt x="166" y="161"/>
                    </a:lnTo>
                    <a:lnTo>
                      <a:pt x="157" y="163"/>
                    </a:lnTo>
                    <a:lnTo>
                      <a:pt x="154" y="164"/>
                    </a:lnTo>
                    <a:lnTo>
                      <a:pt x="147" y="159"/>
                    </a:lnTo>
                    <a:lnTo>
                      <a:pt x="136" y="175"/>
                    </a:lnTo>
                    <a:lnTo>
                      <a:pt x="138" y="183"/>
                    </a:lnTo>
                    <a:lnTo>
                      <a:pt x="147" y="187"/>
                    </a:lnTo>
                    <a:lnTo>
                      <a:pt x="147" y="196"/>
                    </a:lnTo>
                    <a:lnTo>
                      <a:pt x="151" y="200"/>
                    </a:lnTo>
                    <a:lnTo>
                      <a:pt x="155" y="201"/>
                    </a:lnTo>
                    <a:lnTo>
                      <a:pt x="157" y="206"/>
                    </a:lnTo>
                    <a:lnTo>
                      <a:pt x="165" y="216"/>
                    </a:lnTo>
                    <a:lnTo>
                      <a:pt x="163" y="222"/>
                    </a:lnTo>
                    <a:lnTo>
                      <a:pt x="166" y="224"/>
                    </a:lnTo>
                    <a:lnTo>
                      <a:pt x="160" y="225"/>
                    </a:lnTo>
                    <a:lnTo>
                      <a:pt x="157" y="222"/>
                    </a:lnTo>
                    <a:lnTo>
                      <a:pt x="151" y="227"/>
                    </a:lnTo>
                    <a:lnTo>
                      <a:pt x="146" y="227"/>
                    </a:lnTo>
                    <a:lnTo>
                      <a:pt x="144" y="224"/>
                    </a:lnTo>
                    <a:lnTo>
                      <a:pt x="133" y="225"/>
                    </a:lnTo>
                    <a:lnTo>
                      <a:pt x="131" y="224"/>
                    </a:lnTo>
                    <a:lnTo>
                      <a:pt x="131" y="230"/>
                    </a:lnTo>
                    <a:lnTo>
                      <a:pt x="124" y="230"/>
                    </a:lnTo>
                    <a:lnTo>
                      <a:pt x="122" y="235"/>
                    </a:lnTo>
                    <a:lnTo>
                      <a:pt x="120" y="233"/>
                    </a:lnTo>
                    <a:lnTo>
                      <a:pt x="112" y="232"/>
                    </a:lnTo>
                    <a:lnTo>
                      <a:pt x="112" y="229"/>
                    </a:lnTo>
                    <a:lnTo>
                      <a:pt x="106" y="217"/>
                    </a:lnTo>
                    <a:lnTo>
                      <a:pt x="100" y="214"/>
                    </a:lnTo>
                    <a:lnTo>
                      <a:pt x="98" y="209"/>
                    </a:lnTo>
                    <a:lnTo>
                      <a:pt x="95" y="206"/>
                    </a:lnTo>
                    <a:lnTo>
                      <a:pt x="90" y="204"/>
                    </a:lnTo>
                    <a:lnTo>
                      <a:pt x="73" y="206"/>
                    </a:lnTo>
                    <a:lnTo>
                      <a:pt x="68" y="206"/>
                    </a:lnTo>
                    <a:lnTo>
                      <a:pt x="66" y="209"/>
                    </a:lnTo>
                    <a:lnTo>
                      <a:pt x="60" y="206"/>
                    </a:lnTo>
                    <a:lnTo>
                      <a:pt x="52" y="206"/>
                    </a:lnTo>
                    <a:lnTo>
                      <a:pt x="47" y="208"/>
                    </a:lnTo>
                    <a:lnTo>
                      <a:pt x="36" y="208"/>
                    </a:lnTo>
                    <a:lnTo>
                      <a:pt x="31" y="209"/>
                    </a:lnTo>
                    <a:lnTo>
                      <a:pt x="30" y="208"/>
                    </a:lnTo>
                    <a:lnTo>
                      <a:pt x="25" y="211"/>
                    </a:lnTo>
                    <a:lnTo>
                      <a:pt x="22" y="209"/>
                    </a:lnTo>
                    <a:lnTo>
                      <a:pt x="23" y="193"/>
                    </a:lnTo>
                    <a:lnTo>
                      <a:pt x="30" y="187"/>
                    </a:lnTo>
                    <a:lnTo>
                      <a:pt x="39" y="182"/>
                    </a:lnTo>
                    <a:lnTo>
                      <a:pt x="43" y="179"/>
                    </a:lnTo>
                    <a:lnTo>
                      <a:pt x="43" y="174"/>
                    </a:lnTo>
                    <a:lnTo>
                      <a:pt x="36" y="172"/>
                    </a:lnTo>
                    <a:lnTo>
                      <a:pt x="33" y="156"/>
                    </a:lnTo>
                    <a:lnTo>
                      <a:pt x="14" y="147"/>
                    </a:lnTo>
                    <a:lnTo>
                      <a:pt x="8" y="134"/>
                    </a:lnTo>
                    <a:lnTo>
                      <a:pt x="0" y="129"/>
                    </a:lnTo>
                    <a:lnTo>
                      <a:pt x="1"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8" name="Freeform 125"/>
              <p:cNvSpPr>
                <a:spLocks/>
              </p:cNvSpPr>
              <p:nvPr/>
            </p:nvSpPr>
            <p:spPr bwMode="auto">
              <a:xfrm>
                <a:off x="3190" y="1216"/>
                <a:ext cx="313" cy="259"/>
              </a:xfrm>
              <a:custGeom>
                <a:avLst/>
                <a:gdLst>
                  <a:gd name="T0" fmla="*/ 293 w 313"/>
                  <a:gd name="T1" fmla="*/ 243 h 259"/>
                  <a:gd name="T2" fmla="*/ 309 w 313"/>
                  <a:gd name="T3" fmla="*/ 232 h 259"/>
                  <a:gd name="T4" fmla="*/ 313 w 313"/>
                  <a:gd name="T5" fmla="*/ 224 h 259"/>
                  <a:gd name="T6" fmla="*/ 303 w 313"/>
                  <a:gd name="T7" fmla="*/ 206 h 259"/>
                  <a:gd name="T8" fmla="*/ 278 w 313"/>
                  <a:gd name="T9" fmla="*/ 184 h 259"/>
                  <a:gd name="T10" fmla="*/ 271 w 313"/>
                  <a:gd name="T11" fmla="*/ 177 h 259"/>
                  <a:gd name="T12" fmla="*/ 278 w 313"/>
                  <a:gd name="T13" fmla="*/ 163 h 259"/>
                  <a:gd name="T14" fmla="*/ 273 w 313"/>
                  <a:gd name="T15" fmla="*/ 147 h 259"/>
                  <a:gd name="T16" fmla="*/ 262 w 313"/>
                  <a:gd name="T17" fmla="*/ 142 h 259"/>
                  <a:gd name="T18" fmla="*/ 255 w 313"/>
                  <a:gd name="T19" fmla="*/ 121 h 259"/>
                  <a:gd name="T20" fmla="*/ 257 w 313"/>
                  <a:gd name="T21" fmla="*/ 108 h 259"/>
                  <a:gd name="T22" fmla="*/ 251 w 313"/>
                  <a:gd name="T23" fmla="*/ 102 h 259"/>
                  <a:gd name="T24" fmla="*/ 255 w 313"/>
                  <a:gd name="T25" fmla="*/ 97 h 259"/>
                  <a:gd name="T26" fmla="*/ 257 w 313"/>
                  <a:gd name="T27" fmla="*/ 87 h 259"/>
                  <a:gd name="T28" fmla="*/ 257 w 313"/>
                  <a:gd name="T29" fmla="*/ 71 h 259"/>
                  <a:gd name="T30" fmla="*/ 244 w 313"/>
                  <a:gd name="T31" fmla="*/ 57 h 259"/>
                  <a:gd name="T32" fmla="*/ 220 w 313"/>
                  <a:gd name="T33" fmla="*/ 39 h 259"/>
                  <a:gd name="T34" fmla="*/ 193 w 313"/>
                  <a:gd name="T35" fmla="*/ 32 h 259"/>
                  <a:gd name="T36" fmla="*/ 178 w 313"/>
                  <a:gd name="T37" fmla="*/ 28 h 259"/>
                  <a:gd name="T38" fmla="*/ 163 w 313"/>
                  <a:gd name="T39" fmla="*/ 31 h 259"/>
                  <a:gd name="T40" fmla="*/ 144 w 313"/>
                  <a:gd name="T41" fmla="*/ 42 h 259"/>
                  <a:gd name="T42" fmla="*/ 138 w 313"/>
                  <a:gd name="T43" fmla="*/ 53 h 259"/>
                  <a:gd name="T44" fmla="*/ 100 w 313"/>
                  <a:gd name="T45" fmla="*/ 52 h 259"/>
                  <a:gd name="T46" fmla="*/ 84 w 313"/>
                  <a:gd name="T47" fmla="*/ 44 h 259"/>
                  <a:gd name="T48" fmla="*/ 70 w 313"/>
                  <a:gd name="T49" fmla="*/ 23 h 259"/>
                  <a:gd name="T50" fmla="*/ 55 w 313"/>
                  <a:gd name="T51" fmla="*/ 18 h 259"/>
                  <a:gd name="T52" fmla="*/ 55 w 313"/>
                  <a:gd name="T53" fmla="*/ 5 h 259"/>
                  <a:gd name="T54" fmla="*/ 41 w 313"/>
                  <a:gd name="T55" fmla="*/ 7 h 259"/>
                  <a:gd name="T56" fmla="*/ 33 w 313"/>
                  <a:gd name="T57" fmla="*/ 16 h 259"/>
                  <a:gd name="T58" fmla="*/ 25 w 313"/>
                  <a:gd name="T59" fmla="*/ 16 h 259"/>
                  <a:gd name="T60" fmla="*/ 6 w 313"/>
                  <a:gd name="T61" fmla="*/ 2 h 259"/>
                  <a:gd name="T62" fmla="*/ 3 w 313"/>
                  <a:gd name="T63" fmla="*/ 7 h 259"/>
                  <a:gd name="T64" fmla="*/ 3 w 313"/>
                  <a:gd name="T65" fmla="*/ 15 h 259"/>
                  <a:gd name="T66" fmla="*/ 14 w 313"/>
                  <a:gd name="T67" fmla="*/ 41 h 259"/>
                  <a:gd name="T68" fmla="*/ 17 w 313"/>
                  <a:gd name="T69" fmla="*/ 53 h 259"/>
                  <a:gd name="T70" fmla="*/ 27 w 313"/>
                  <a:gd name="T71" fmla="*/ 66 h 259"/>
                  <a:gd name="T72" fmla="*/ 41 w 313"/>
                  <a:gd name="T73" fmla="*/ 71 h 259"/>
                  <a:gd name="T74" fmla="*/ 39 w 313"/>
                  <a:gd name="T75" fmla="*/ 81 h 259"/>
                  <a:gd name="T76" fmla="*/ 36 w 313"/>
                  <a:gd name="T77" fmla="*/ 92 h 259"/>
                  <a:gd name="T78" fmla="*/ 31 w 313"/>
                  <a:gd name="T79" fmla="*/ 103 h 259"/>
                  <a:gd name="T80" fmla="*/ 36 w 313"/>
                  <a:gd name="T81" fmla="*/ 108 h 259"/>
                  <a:gd name="T82" fmla="*/ 43 w 313"/>
                  <a:gd name="T83" fmla="*/ 119 h 259"/>
                  <a:gd name="T84" fmla="*/ 71 w 313"/>
                  <a:gd name="T85" fmla="*/ 143 h 259"/>
                  <a:gd name="T86" fmla="*/ 76 w 313"/>
                  <a:gd name="T87" fmla="*/ 158 h 259"/>
                  <a:gd name="T88" fmla="*/ 89 w 313"/>
                  <a:gd name="T89" fmla="*/ 172 h 259"/>
                  <a:gd name="T90" fmla="*/ 90 w 313"/>
                  <a:gd name="T91" fmla="*/ 171 h 259"/>
                  <a:gd name="T92" fmla="*/ 92 w 313"/>
                  <a:gd name="T93" fmla="*/ 164 h 259"/>
                  <a:gd name="T94" fmla="*/ 97 w 313"/>
                  <a:gd name="T95" fmla="*/ 171 h 259"/>
                  <a:gd name="T96" fmla="*/ 108 w 313"/>
                  <a:gd name="T97" fmla="*/ 171 h 259"/>
                  <a:gd name="T98" fmla="*/ 114 w 313"/>
                  <a:gd name="T99" fmla="*/ 180 h 259"/>
                  <a:gd name="T100" fmla="*/ 120 w 313"/>
                  <a:gd name="T101" fmla="*/ 188 h 259"/>
                  <a:gd name="T102" fmla="*/ 136 w 313"/>
                  <a:gd name="T103" fmla="*/ 211 h 259"/>
                  <a:gd name="T104" fmla="*/ 157 w 313"/>
                  <a:gd name="T105" fmla="*/ 224 h 259"/>
                  <a:gd name="T106" fmla="*/ 166 w 313"/>
                  <a:gd name="T107" fmla="*/ 230 h 259"/>
                  <a:gd name="T108" fmla="*/ 176 w 313"/>
                  <a:gd name="T109" fmla="*/ 232 h 259"/>
                  <a:gd name="T110" fmla="*/ 195 w 313"/>
                  <a:gd name="T111" fmla="*/ 232 h 259"/>
                  <a:gd name="T112" fmla="*/ 211 w 313"/>
                  <a:gd name="T113" fmla="*/ 224 h 259"/>
                  <a:gd name="T114" fmla="*/ 228 w 313"/>
                  <a:gd name="T115" fmla="*/ 250 h 259"/>
                  <a:gd name="T116" fmla="*/ 254 w 313"/>
                  <a:gd name="T117" fmla="*/ 256 h 259"/>
                  <a:gd name="T118" fmla="*/ 265 w 313"/>
                  <a:gd name="T119" fmla="*/ 256 h 259"/>
                  <a:gd name="T120" fmla="*/ 276 w 313"/>
                  <a:gd name="T121" fmla="*/ 254 h 259"/>
                  <a:gd name="T122" fmla="*/ 292 w 313"/>
                  <a:gd name="T123" fmla="*/ 259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13" h="259">
                    <a:moveTo>
                      <a:pt x="292" y="259"/>
                    </a:moveTo>
                    <a:lnTo>
                      <a:pt x="293" y="243"/>
                    </a:lnTo>
                    <a:lnTo>
                      <a:pt x="300" y="237"/>
                    </a:lnTo>
                    <a:lnTo>
                      <a:pt x="309" y="232"/>
                    </a:lnTo>
                    <a:lnTo>
                      <a:pt x="313" y="229"/>
                    </a:lnTo>
                    <a:lnTo>
                      <a:pt x="313" y="224"/>
                    </a:lnTo>
                    <a:lnTo>
                      <a:pt x="306" y="222"/>
                    </a:lnTo>
                    <a:lnTo>
                      <a:pt x="303" y="206"/>
                    </a:lnTo>
                    <a:lnTo>
                      <a:pt x="284" y="197"/>
                    </a:lnTo>
                    <a:lnTo>
                      <a:pt x="278" y="184"/>
                    </a:lnTo>
                    <a:lnTo>
                      <a:pt x="270" y="179"/>
                    </a:lnTo>
                    <a:lnTo>
                      <a:pt x="271" y="177"/>
                    </a:lnTo>
                    <a:lnTo>
                      <a:pt x="273" y="169"/>
                    </a:lnTo>
                    <a:lnTo>
                      <a:pt x="278" y="163"/>
                    </a:lnTo>
                    <a:lnTo>
                      <a:pt x="278" y="153"/>
                    </a:lnTo>
                    <a:lnTo>
                      <a:pt x="273" y="147"/>
                    </a:lnTo>
                    <a:lnTo>
                      <a:pt x="265" y="145"/>
                    </a:lnTo>
                    <a:lnTo>
                      <a:pt x="262" y="142"/>
                    </a:lnTo>
                    <a:lnTo>
                      <a:pt x="260" y="129"/>
                    </a:lnTo>
                    <a:lnTo>
                      <a:pt x="255" y="121"/>
                    </a:lnTo>
                    <a:lnTo>
                      <a:pt x="257" y="111"/>
                    </a:lnTo>
                    <a:lnTo>
                      <a:pt x="257" y="108"/>
                    </a:lnTo>
                    <a:lnTo>
                      <a:pt x="252" y="108"/>
                    </a:lnTo>
                    <a:lnTo>
                      <a:pt x="251" y="102"/>
                    </a:lnTo>
                    <a:lnTo>
                      <a:pt x="251" y="100"/>
                    </a:lnTo>
                    <a:lnTo>
                      <a:pt x="255" y="97"/>
                    </a:lnTo>
                    <a:lnTo>
                      <a:pt x="255" y="94"/>
                    </a:lnTo>
                    <a:lnTo>
                      <a:pt x="257" y="87"/>
                    </a:lnTo>
                    <a:lnTo>
                      <a:pt x="257" y="74"/>
                    </a:lnTo>
                    <a:lnTo>
                      <a:pt x="257" y="71"/>
                    </a:lnTo>
                    <a:lnTo>
                      <a:pt x="251" y="57"/>
                    </a:lnTo>
                    <a:lnTo>
                      <a:pt x="244" y="57"/>
                    </a:lnTo>
                    <a:lnTo>
                      <a:pt x="225" y="47"/>
                    </a:lnTo>
                    <a:lnTo>
                      <a:pt x="220" y="39"/>
                    </a:lnTo>
                    <a:lnTo>
                      <a:pt x="208" y="37"/>
                    </a:lnTo>
                    <a:lnTo>
                      <a:pt x="193" y="32"/>
                    </a:lnTo>
                    <a:lnTo>
                      <a:pt x="187" y="26"/>
                    </a:lnTo>
                    <a:lnTo>
                      <a:pt x="178" y="28"/>
                    </a:lnTo>
                    <a:lnTo>
                      <a:pt x="176" y="31"/>
                    </a:lnTo>
                    <a:lnTo>
                      <a:pt x="163" y="31"/>
                    </a:lnTo>
                    <a:lnTo>
                      <a:pt x="152" y="41"/>
                    </a:lnTo>
                    <a:lnTo>
                      <a:pt x="144" y="42"/>
                    </a:lnTo>
                    <a:lnTo>
                      <a:pt x="149" y="52"/>
                    </a:lnTo>
                    <a:lnTo>
                      <a:pt x="138" y="53"/>
                    </a:lnTo>
                    <a:lnTo>
                      <a:pt x="116" y="57"/>
                    </a:lnTo>
                    <a:lnTo>
                      <a:pt x="100" y="52"/>
                    </a:lnTo>
                    <a:lnTo>
                      <a:pt x="92" y="44"/>
                    </a:lnTo>
                    <a:lnTo>
                      <a:pt x="84" y="44"/>
                    </a:lnTo>
                    <a:lnTo>
                      <a:pt x="74" y="39"/>
                    </a:lnTo>
                    <a:lnTo>
                      <a:pt x="70" y="23"/>
                    </a:lnTo>
                    <a:lnTo>
                      <a:pt x="65" y="23"/>
                    </a:lnTo>
                    <a:lnTo>
                      <a:pt x="55" y="18"/>
                    </a:lnTo>
                    <a:lnTo>
                      <a:pt x="58" y="15"/>
                    </a:lnTo>
                    <a:lnTo>
                      <a:pt x="55" y="5"/>
                    </a:lnTo>
                    <a:lnTo>
                      <a:pt x="50" y="4"/>
                    </a:lnTo>
                    <a:lnTo>
                      <a:pt x="41" y="7"/>
                    </a:lnTo>
                    <a:lnTo>
                      <a:pt x="36" y="16"/>
                    </a:lnTo>
                    <a:lnTo>
                      <a:pt x="33" y="16"/>
                    </a:lnTo>
                    <a:lnTo>
                      <a:pt x="28" y="16"/>
                    </a:lnTo>
                    <a:lnTo>
                      <a:pt x="25" y="16"/>
                    </a:lnTo>
                    <a:lnTo>
                      <a:pt x="19" y="15"/>
                    </a:lnTo>
                    <a:lnTo>
                      <a:pt x="6" y="2"/>
                    </a:lnTo>
                    <a:lnTo>
                      <a:pt x="4" y="0"/>
                    </a:lnTo>
                    <a:lnTo>
                      <a:pt x="3" y="7"/>
                    </a:lnTo>
                    <a:lnTo>
                      <a:pt x="0" y="8"/>
                    </a:lnTo>
                    <a:lnTo>
                      <a:pt x="3" y="15"/>
                    </a:lnTo>
                    <a:lnTo>
                      <a:pt x="6" y="34"/>
                    </a:lnTo>
                    <a:lnTo>
                      <a:pt x="14" y="41"/>
                    </a:lnTo>
                    <a:lnTo>
                      <a:pt x="16" y="45"/>
                    </a:lnTo>
                    <a:lnTo>
                      <a:pt x="17" y="53"/>
                    </a:lnTo>
                    <a:lnTo>
                      <a:pt x="25" y="60"/>
                    </a:lnTo>
                    <a:lnTo>
                      <a:pt x="27" y="66"/>
                    </a:lnTo>
                    <a:lnTo>
                      <a:pt x="30" y="69"/>
                    </a:lnTo>
                    <a:lnTo>
                      <a:pt x="41" y="71"/>
                    </a:lnTo>
                    <a:lnTo>
                      <a:pt x="38" y="76"/>
                    </a:lnTo>
                    <a:lnTo>
                      <a:pt x="39" y="81"/>
                    </a:lnTo>
                    <a:lnTo>
                      <a:pt x="35" y="89"/>
                    </a:lnTo>
                    <a:lnTo>
                      <a:pt x="36" y="92"/>
                    </a:lnTo>
                    <a:lnTo>
                      <a:pt x="33" y="94"/>
                    </a:lnTo>
                    <a:lnTo>
                      <a:pt x="31" y="103"/>
                    </a:lnTo>
                    <a:lnTo>
                      <a:pt x="33" y="106"/>
                    </a:lnTo>
                    <a:lnTo>
                      <a:pt x="36" y="108"/>
                    </a:lnTo>
                    <a:lnTo>
                      <a:pt x="43" y="116"/>
                    </a:lnTo>
                    <a:lnTo>
                      <a:pt x="43" y="119"/>
                    </a:lnTo>
                    <a:lnTo>
                      <a:pt x="65" y="131"/>
                    </a:lnTo>
                    <a:lnTo>
                      <a:pt x="71" y="143"/>
                    </a:lnTo>
                    <a:lnTo>
                      <a:pt x="71" y="156"/>
                    </a:lnTo>
                    <a:lnTo>
                      <a:pt x="76" y="158"/>
                    </a:lnTo>
                    <a:lnTo>
                      <a:pt x="79" y="166"/>
                    </a:lnTo>
                    <a:lnTo>
                      <a:pt x="89" y="172"/>
                    </a:lnTo>
                    <a:lnTo>
                      <a:pt x="89" y="171"/>
                    </a:lnTo>
                    <a:lnTo>
                      <a:pt x="90" y="171"/>
                    </a:lnTo>
                    <a:lnTo>
                      <a:pt x="90" y="164"/>
                    </a:lnTo>
                    <a:lnTo>
                      <a:pt x="92" y="164"/>
                    </a:lnTo>
                    <a:lnTo>
                      <a:pt x="95" y="166"/>
                    </a:lnTo>
                    <a:lnTo>
                      <a:pt x="97" y="171"/>
                    </a:lnTo>
                    <a:lnTo>
                      <a:pt x="103" y="176"/>
                    </a:lnTo>
                    <a:lnTo>
                      <a:pt x="108" y="171"/>
                    </a:lnTo>
                    <a:lnTo>
                      <a:pt x="109" y="172"/>
                    </a:lnTo>
                    <a:lnTo>
                      <a:pt x="114" y="180"/>
                    </a:lnTo>
                    <a:lnTo>
                      <a:pt x="117" y="182"/>
                    </a:lnTo>
                    <a:lnTo>
                      <a:pt x="120" y="188"/>
                    </a:lnTo>
                    <a:lnTo>
                      <a:pt x="125" y="193"/>
                    </a:lnTo>
                    <a:lnTo>
                      <a:pt x="136" y="211"/>
                    </a:lnTo>
                    <a:lnTo>
                      <a:pt x="151" y="217"/>
                    </a:lnTo>
                    <a:lnTo>
                      <a:pt x="157" y="224"/>
                    </a:lnTo>
                    <a:lnTo>
                      <a:pt x="168" y="229"/>
                    </a:lnTo>
                    <a:lnTo>
                      <a:pt x="166" y="230"/>
                    </a:lnTo>
                    <a:lnTo>
                      <a:pt x="170" y="232"/>
                    </a:lnTo>
                    <a:lnTo>
                      <a:pt x="176" y="232"/>
                    </a:lnTo>
                    <a:lnTo>
                      <a:pt x="185" y="235"/>
                    </a:lnTo>
                    <a:lnTo>
                      <a:pt x="195" y="232"/>
                    </a:lnTo>
                    <a:lnTo>
                      <a:pt x="198" y="229"/>
                    </a:lnTo>
                    <a:lnTo>
                      <a:pt x="211" y="224"/>
                    </a:lnTo>
                    <a:lnTo>
                      <a:pt x="219" y="229"/>
                    </a:lnTo>
                    <a:lnTo>
                      <a:pt x="228" y="250"/>
                    </a:lnTo>
                    <a:lnTo>
                      <a:pt x="247" y="251"/>
                    </a:lnTo>
                    <a:lnTo>
                      <a:pt x="254" y="256"/>
                    </a:lnTo>
                    <a:lnTo>
                      <a:pt x="255" y="253"/>
                    </a:lnTo>
                    <a:lnTo>
                      <a:pt x="265" y="256"/>
                    </a:lnTo>
                    <a:lnTo>
                      <a:pt x="274" y="256"/>
                    </a:lnTo>
                    <a:lnTo>
                      <a:pt x="276" y="254"/>
                    </a:lnTo>
                    <a:lnTo>
                      <a:pt x="282" y="259"/>
                    </a:lnTo>
                    <a:lnTo>
                      <a:pt x="292" y="2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9" name="Freeform 126"/>
              <p:cNvSpPr>
                <a:spLocks/>
              </p:cNvSpPr>
              <p:nvPr/>
            </p:nvSpPr>
            <p:spPr bwMode="auto">
              <a:xfrm>
                <a:off x="3172" y="1189"/>
                <a:ext cx="51" cy="43"/>
              </a:xfrm>
              <a:custGeom>
                <a:avLst/>
                <a:gdLst>
                  <a:gd name="T0" fmla="*/ 24 w 51"/>
                  <a:gd name="T1" fmla="*/ 29 h 43"/>
                  <a:gd name="T2" fmla="*/ 27 w 51"/>
                  <a:gd name="T3" fmla="*/ 29 h 43"/>
                  <a:gd name="T4" fmla="*/ 32 w 51"/>
                  <a:gd name="T5" fmla="*/ 32 h 43"/>
                  <a:gd name="T6" fmla="*/ 38 w 51"/>
                  <a:gd name="T7" fmla="*/ 32 h 43"/>
                  <a:gd name="T8" fmla="*/ 43 w 51"/>
                  <a:gd name="T9" fmla="*/ 37 h 43"/>
                  <a:gd name="T10" fmla="*/ 43 w 51"/>
                  <a:gd name="T11" fmla="*/ 43 h 43"/>
                  <a:gd name="T12" fmla="*/ 46 w 51"/>
                  <a:gd name="T13" fmla="*/ 43 h 43"/>
                  <a:gd name="T14" fmla="*/ 51 w 51"/>
                  <a:gd name="T15" fmla="*/ 43 h 43"/>
                  <a:gd name="T16" fmla="*/ 48 w 51"/>
                  <a:gd name="T17" fmla="*/ 39 h 43"/>
                  <a:gd name="T18" fmla="*/ 49 w 51"/>
                  <a:gd name="T19" fmla="*/ 37 h 43"/>
                  <a:gd name="T20" fmla="*/ 49 w 51"/>
                  <a:gd name="T21" fmla="*/ 35 h 43"/>
                  <a:gd name="T22" fmla="*/ 48 w 51"/>
                  <a:gd name="T23" fmla="*/ 34 h 43"/>
                  <a:gd name="T24" fmla="*/ 48 w 51"/>
                  <a:gd name="T25" fmla="*/ 31 h 43"/>
                  <a:gd name="T26" fmla="*/ 45 w 51"/>
                  <a:gd name="T27" fmla="*/ 31 h 43"/>
                  <a:gd name="T28" fmla="*/ 37 w 51"/>
                  <a:gd name="T29" fmla="*/ 26 h 43"/>
                  <a:gd name="T30" fmla="*/ 37 w 51"/>
                  <a:gd name="T31" fmla="*/ 22 h 43"/>
                  <a:gd name="T32" fmla="*/ 38 w 51"/>
                  <a:gd name="T33" fmla="*/ 22 h 43"/>
                  <a:gd name="T34" fmla="*/ 38 w 51"/>
                  <a:gd name="T35" fmla="*/ 19 h 43"/>
                  <a:gd name="T36" fmla="*/ 30 w 51"/>
                  <a:gd name="T37" fmla="*/ 14 h 43"/>
                  <a:gd name="T38" fmla="*/ 30 w 51"/>
                  <a:gd name="T39" fmla="*/ 6 h 43"/>
                  <a:gd name="T40" fmla="*/ 26 w 51"/>
                  <a:gd name="T41" fmla="*/ 6 h 43"/>
                  <a:gd name="T42" fmla="*/ 21 w 51"/>
                  <a:gd name="T43" fmla="*/ 0 h 43"/>
                  <a:gd name="T44" fmla="*/ 21 w 51"/>
                  <a:gd name="T45" fmla="*/ 2 h 43"/>
                  <a:gd name="T46" fmla="*/ 0 w 51"/>
                  <a:gd name="T47" fmla="*/ 5 h 43"/>
                  <a:gd name="T48" fmla="*/ 3 w 51"/>
                  <a:gd name="T49" fmla="*/ 6 h 43"/>
                  <a:gd name="T50" fmla="*/ 5 w 51"/>
                  <a:gd name="T51" fmla="*/ 10 h 43"/>
                  <a:gd name="T52" fmla="*/ 8 w 51"/>
                  <a:gd name="T53" fmla="*/ 18 h 43"/>
                  <a:gd name="T54" fmla="*/ 10 w 51"/>
                  <a:gd name="T55" fmla="*/ 21 h 43"/>
                  <a:gd name="T56" fmla="*/ 22 w 51"/>
                  <a:gd name="T57" fmla="*/ 27 h 43"/>
                  <a:gd name="T58" fmla="*/ 24 w 51"/>
                  <a:gd name="T5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43">
                    <a:moveTo>
                      <a:pt x="24" y="29"/>
                    </a:moveTo>
                    <a:lnTo>
                      <a:pt x="27" y="29"/>
                    </a:lnTo>
                    <a:lnTo>
                      <a:pt x="32" y="32"/>
                    </a:lnTo>
                    <a:lnTo>
                      <a:pt x="38" y="32"/>
                    </a:lnTo>
                    <a:lnTo>
                      <a:pt x="43" y="37"/>
                    </a:lnTo>
                    <a:lnTo>
                      <a:pt x="43" y="43"/>
                    </a:lnTo>
                    <a:lnTo>
                      <a:pt x="46" y="43"/>
                    </a:lnTo>
                    <a:lnTo>
                      <a:pt x="51" y="43"/>
                    </a:lnTo>
                    <a:lnTo>
                      <a:pt x="48" y="39"/>
                    </a:lnTo>
                    <a:lnTo>
                      <a:pt x="49" y="37"/>
                    </a:lnTo>
                    <a:lnTo>
                      <a:pt x="49" y="35"/>
                    </a:lnTo>
                    <a:lnTo>
                      <a:pt x="48" y="34"/>
                    </a:lnTo>
                    <a:lnTo>
                      <a:pt x="48" y="31"/>
                    </a:lnTo>
                    <a:lnTo>
                      <a:pt x="45" y="31"/>
                    </a:lnTo>
                    <a:lnTo>
                      <a:pt x="37" y="26"/>
                    </a:lnTo>
                    <a:lnTo>
                      <a:pt x="37" y="22"/>
                    </a:lnTo>
                    <a:lnTo>
                      <a:pt x="38" y="22"/>
                    </a:lnTo>
                    <a:lnTo>
                      <a:pt x="38" y="19"/>
                    </a:lnTo>
                    <a:lnTo>
                      <a:pt x="30" y="14"/>
                    </a:lnTo>
                    <a:lnTo>
                      <a:pt x="30" y="6"/>
                    </a:lnTo>
                    <a:lnTo>
                      <a:pt x="26" y="6"/>
                    </a:lnTo>
                    <a:lnTo>
                      <a:pt x="21" y="0"/>
                    </a:lnTo>
                    <a:lnTo>
                      <a:pt x="21" y="2"/>
                    </a:lnTo>
                    <a:lnTo>
                      <a:pt x="0" y="5"/>
                    </a:lnTo>
                    <a:lnTo>
                      <a:pt x="3" y="6"/>
                    </a:lnTo>
                    <a:lnTo>
                      <a:pt x="5" y="10"/>
                    </a:lnTo>
                    <a:lnTo>
                      <a:pt x="8" y="18"/>
                    </a:lnTo>
                    <a:lnTo>
                      <a:pt x="10" y="21"/>
                    </a:lnTo>
                    <a:lnTo>
                      <a:pt x="22" y="27"/>
                    </a:lnTo>
                    <a:lnTo>
                      <a:pt x="2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0" name="Freeform 127"/>
              <p:cNvSpPr>
                <a:spLocks/>
              </p:cNvSpPr>
              <p:nvPr/>
            </p:nvSpPr>
            <p:spPr bwMode="auto">
              <a:xfrm>
                <a:off x="3196" y="1218"/>
                <a:ext cx="19" cy="14"/>
              </a:xfrm>
              <a:custGeom>
                <a:avLst/>
                <a:gdLst>
                  <a:gd name="T0" fmla="*/ 0 w 19"/>
                  <a:gd name="T1" fmla="*/ 0 h 14"/>
                  <a:gd name="T2" fmla="*/ 3 w 19"/>
                  <a:gd name="T3" fmla="*/ 0 h 14"/>
                  <a:gd name="T4" fmla="*/ 8 w 19"/>
                  <a:gd name="T5" fmla="*/ 3 h 14"/>
                  <a:gd name="T6" fmla="*/ 14 w 19"/>
                  <a:gd name="T7" fmla="*/ 3 h 14"/>
                  <a:gd name="T8" fmla="*/ 19 w 19"/>
                  <a:gd name="T9" fmla="*/ 8 h 14"/>
                  <a:gd name="T10" fmla="*/ 19 w 19"/>
                  <a:gd name="T11" fmla="*/ 14 h 14"/>
                  <a:gd name="T12" fmla="*/ 13 w 19"/>
                  <a:gd name="T13" fmla="*/ 13 h 14"/>
                  <a:gd name="T14" fmla="*/ 0 w 19"/>
                  <a:gd name="T15" fmla="*/ 0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4">
                    <a:moveTo>
                      <a:pt x="0" y="0"/>
                    </a:moveTo>
                    <a:lnTo>
                      <a:pt x="3" y="0"/>
                    </a:lnTo>
                    <a:lnTo>
                      <a:pt x="8" y="3"/>
                    </a:lnTo>
                    <a:lnTo>
                      <a:pt x="14" y="3"/>
                    </a:lnTo>
                    <a:lnTo>
                      <a:pt x="19" y="8"/>
                    </a:lnTo>
                    <a:lnTo>
                      <a:pt x="19" y="14"/>
                    </a:lnTo>
                    <a:lnTo>
                      <a:pt x="13" y="1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1" name="Freeform 128"/>
              <p:cNvSpPr>
                <a:spLocks/>
              </p:cNvSpPr>
              <p:nvPr/>
            </p:nvSpPr>
            <p:spPr bwMode="auto">
              <a:xfrm>
                <a:off x="3126" y="1258"/>
                <a:ext cx="153" cy="146"/>
              </a:xfrm>
              <a:custGeom>
                <a:avLst/>
                <a:gdLst>
                  <a:gd name="T0" fmla="*/ 124 w 153"/>
                  <a:gd name="T1" fmla="*/ 146 h 146"/>
                  <a:gd name="T2" fmla="*/ 129 w 153"/>
                  <a:gd name="T3" fmla="*/ 143 h 146"/>
                  <a:gd name="T4" fmla="*/ 134 w 153"/>
                  <a:gd name="T5" fmla="*/ 132 h 146"/>
                  <a:gd name="T6" fmla="*/ 137 w 153"/>
                  <a:gd name="T7" fmla="*/ 130 h 146"/>
                  <a:gd name="T8" fmla="*/ 145 w 153"/>
                  <a:gd name="T9" fmla="*/ 132 h 146"/>
                  <a:gd name="T10" fmla="*/ 145 w 153"/>
                  <a:gd name="T11" fmla="*/ 130 h 146"/>
                  <a:gd name="T12" fmla="*/ 151 w 153"/>
                  <a:gd name="T13" fmla="*/ 134 h 146"/>
                  <a:gd name="T14" fmla="*/ 153 w 153"/>
                  <a:gd name="T15" fmla="*/ 130 h 146"/>
                  <a:gd name="T16" fmla="*/ 143 w 153"/>
                  <a:gd name="T17" fmla="*/ 124 h 146"/>
                  <a:gd name="T18" fmla="*/ 140 w 153"/>
                  <a:gd name="T19" fmla="*/ 116 h 146"/>
                  <a:gd name="T20" fmla="*/ 135 w 153"/>
                  <a:gd name="T21" fmla="*/ 114 h 146"/>
                  <a:gd name="T22" fmla="*/ 135 w 153"/>
                  <a:gd name="T23" fmla="*/ 101 h 146"/>
                  <a:gd name="T24" fmla="*/ 129 w 153"/>
                  <a:gd name="T25" fmla="*/ 89 h 146"/>
                  <a:gd name="T26" fmla="*/ 107 w 153"/>
                  <a:gd name="T27" fmla="*/ 77 h 146"/>
                  <a:gd name="T28" fmla="*/ 107 w 153"/>
                  <a:gd name="T29" fmla="*/ 74 h 146"/>
                  <a:gd name="T30" fmla="*/ 100 w 153"/>
                  <a:gd name="T31" fmla="*/ 66 h 146"/>
                  <a:gd name="T32" fmla="*/ 97 w 153"/>
                  <a:gd name="T33" fmla="*/ 64 h 146"/>
                  <a:gd name="T34" fmla="*/ 95 w 153"/>
                  <a:gd name="T35" fmla="*/ 61 h 146"/>
                  <a:gd name="T36" fmla="*/ 97 w 153"/>
                  <a:gd name="T37" fmla="*/ 52 h 146"/>
                  <a:gd name="T38" fmla="*/ 100 w 153"/>
                  <a:gd name="T39" fmla="*/ 50 h 146"/>
                  <a:gd name="T40" fmla="*/ 99 w 153"/>
                  <a:gd name="T41" fmla="*/ 47 h 146"/>
                  <a:gd name="T42" fmla="*/ 103 w 153"/>
                  <a:gd name="T43" fmla="*/ 39 h 146"/>
                  <a:gd name="T44" fmla="*/ 102 w 153"/>
                  <a:gd name="T45" fmla="*/ 34 h 146"/>
                  <a:gd name="T46" fmla="*/ 105 w 153"/>
                  <a:gd name="T47" fmla="*/ 29 h 146"/>
                  <a:gd name="T48" fmla="*/ 94 w 153"/>
                  <a:gd name="T49" fmla="*/ 27 h 146"/>
                  <a:gd name="T50" fmla="*/ 91 w 153"/>
                  <a:gd name="T51" fmla="*/ 24 h 146"/>
                  <a:gd name="T52" fmla="*/ 89 w 153"/>
                  <a:gd name="T53" fmla="*/ 18 h 146"/>
                  <a:gd name="T54" fmla="*/ 81 w 153"/>
                  <a:gd name="T55" fmla="*/ 11 h 146"/>
                  <a:gd name="T56" fmla="*/ 80 w 153"/>
                  <a:gd name="T57" fmla="*/ 3 h 146"/>
                  <a:gd name="T58" fmla="*/ 76 w 153"/>
                  <a:gd name="T59" fmla="*/ 5 h 146"/>
                  <a:gd name="T60" fmla="*/ 73 w 153"/>
                  <a:gd name="T61" fmla="*/ 5 h 146"/>
                  <a:gd name="T62" fmla="*/ 70 w 153"/>
                  <a:gd name="T63" fmla="*/ 2 h 146"/>
                  <a:gd name="T64" fmla="*/ 57 w 153"/>
                  <a:gd name="T65" fmla="*/ 2 h 146"/>
                  <a:gd name="T66" fmla="*/ 53 w 153"/>
                  <a:gd name="T67" fmla="*/ 0 h 146"/>
                  <a:gd name="T68" fmla="*/ 45 w 153"/>
                  <a:gd name="T69" fmla="*/ 7 h 146"/>
                  <a:gd name="T70" fmla="*/ 43 w 153"/>
                  <a:gd name="T71" fmla="*/ 8 h 146"/>
                  <a:gd name="T72" fmla="*/ 40 w 153"/>
                  <a:gd name="T73" fmla="*/ 15 h 146"/>
                  <a:gd name="T74" fmla="*/ 32 w 153"/>
                  <a:gd name="T75" fmla="*/ 18 h 146"/>
                  <a:gd name="T76" fmla="*/ 33 w 153"/>
                  <a:gd name="T77" fmla="*/ 47 h 146"/>
                  <a:gd name="T78" fmla="*/ 32 w 153"/>
                  <a:gd name="T79" fmla="*/ 53 h 146"/>
                  <a:gd name="T80" fmla="*/ 0 w 153"/>
                  <a:gd name="T81" fmla="*/ 74 h 146"/>
                  <a:gd name="T82" fmla="*/ 10 w 153"/>
                  <a:gd name="T83" fmla="*/ 93 h 146"/>
                  <a:gd name="T84" fmla="*/ 32 w 153"/>
                  <a:gd name="T85" fmla="*/ 100 h 146"/>
                  <a:gd name="T86" fmla="*/ 49 w 153"/>
                  <a:gd name="T87" fmla="*/ 113 h 146"/>
                  <a:gd name="T88" fmla="*/ 65 w 153"/>
                  <a:gd name="T89" fmla="*/ 118 h 146"/>
                  <a:gd name="T90" fmla="*/ 70 w 153"/>
                  <a:gd name="T91" fmla="*/ 124 h 146"/>
                  <a:gd name="T92" fmla="*/ 78 w 153"/>
                  <a:gd name="T93" fmla="*/ 126 h 146"/>
                  <a:gd name="T94" fmla="*/ 81 w 153"/>
                  <a:gd name="T95" fmla="*/ 137 h 146"/>
                  <a:gd name="T96" fmla="*/ 99 w 153"/>
                  <a:gd name="T97" fmla="*/ 145 h 146"/>
                  <a:gd name="T98" fmla="*/ 124 w 153"/>
                  <a:gd name="T99" fmla="*/ 14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3" h="146">
                    <a:moveTo>
                      <a:pt x="124" y="146"/>
                    </a:moveTo>
                    <a:lnTo>
                      <a:pt x="129" y="143"/>
                    </a:lnTo>
                    <a:lnTo>
                      <a:pt x="134" y="132"/>
                    </a:lnTo>
                    <a:lnTo>
                      <a:pt x="137" y="130"/>
                    </a:lnTo>
                    <a:lnTo>
                      <a:pt x="145" y="132"/>
                    </a:lnTo>
                    <a:lnTo>
                      <a:pt x="145" y="130"/>
                    </a:lnTo>
                    <a:lnTo>
                      <a:pt x="151" y="134"/>
                    </a:lnTo>
                    <a:lnTo>
                      <a:pt x="153" y="130"/>
                    </a:lnTo>
                    <a:lnTo>
                      <a:pt x="143" y="124"/>
                    </a:lnTo>
                    <a:lnTo>
                      <a:pt x="140" y="116"/>
                    </a:lnTo>
                    <a:lnTo>
                      <a:pt x="135" y="114"/>
                    </a:lnTo>
                    <a:lnTo>
                      <a:pt x="135" y="101"/>
                    </a:lnTo>
                    <a:lnTo>
                      <a:pt x="129" y="89"/>
                    </a:lnTo>
                    <a:lnTo>
                      <a:pt x="107" y="77"/>
                    </a:lnTo>
                    <a:lnTo>
                      <a:pt x="107" y="74"/>
                    </a:lnTo>
                    <a:lnTo>
                      <a:pt x="100" y="66"/>
                    </a:lnTo>
                    <a:lnTo>
                      <a:pt x="97" y="64"/>
                    </a:lnTo>
                    <a:lnTo>
                      <a:pt x="95" y="61"/>
                    </a:lnTo>
                    <a:lnTo>
                      <a:pt x="97" y="52"/>
                    </a:lnTo>
                    <a:lnTo>
                      <a:pt x="100" y="50"/>
                    </a:lnTo>
                    <a:lnTo>
                      <a:pt x="99" y="47"/>
                    </a:lnTo>
                    <a:lnTo>
                      <a:pt x="103" y="39"/>
                    </a:lnTo>
                    <a:lnTo>
                      <a:pt x="102" y="34"/>
                    </a:lnTo>
                    <a:lnTo>
                      <a:pt x="105" y="29"/>
                    </a:lnTo>
                    <a:lnTo>
                      <a:pt x="94" y="27"/>
                    </a:lnTo>
                    <a:lnTo>
                      <a:pt x="91" y="24"/>
                    </a:lnTo>
                    <a:lnTo>
                      <a:pt x="89" y="18"/>
                    </a:lnTo>
                    <a:lnTo>
                      <a:pt x="81" y="11"/>
                    </a:lnTo>
                    <a:lnTo>
                      <a:pt x="80" y="3"/>
                    </a:lnTo>
                    <a:lnTo>
                      <a:pt x="76" y="5"/>
                    </a:lnTo>
                    <a:lnTo>
                      <a:pt x="73" y="5"/>
                    </a:lnTo>
                    <a:lnTo>
                      <a:pt x="70" y="2"/>
                    </a:lnTo>
                    <a:lnTo>
                      <a:pt x="57" y="2"/>
                    </a:lnTo>
                    <a:lnTo>
                      <a:pt x="53" y="0"/>
                    </a:lnTo>
                    <a:lnTo>
                      <a:pt x="45" y="7"/>
                    </a:lnTo>
                    <a:lnTo>
                      <a:pt x="43" y="8"/>
                    </a:lnTo>
                    <a:lnTo>
                      <a:pt x="40" y="15"/>
                    </a:lnTo>
                    <a:lnTo>
                      <a:pt x="32" y="18"/>
                    </a:lnTo>
                    <a:lnTo>
                      <a:pt x="33" y="47"/>
                    </a:lnTo>
                    <a:lnTo>
                      <a:pt x="32" y="53"/>
                    </a:lnTo>
                    <a:lnTo>
                      <a:pt x="0" y="74"/>
                    </a:lnTo>
                    <a:lnTo>
                      <a:pt x="10" y="93"/>
                    </a:lnTo>
                    <a:lnTo>
                      <a:pt x="32" y="100"/>
                    </a:lnTo>
                    <a:lnTo>
                      <a:pt x="49" y="113"/>
                    </a:lnTo>
                    <a:lnTo>
                      <a:pt x="65" y="118"/>
                    </a:lnTo>
                    <a:lnTo>
                      <a:pt x="70" y="124"/>
                    </a:lnTo>
                    <a:lnTo>
                      <a:pt x="78" y="126"/>
                    </a:lnTo>
                    <a:lnTo>
                      <a:pt x="81" y="137"/>
                    </a:lnTo>
                    <a:lnTo>
                      <a:pt x="99" y="145"/>
                    </a:lnTo>
                    <a:lnTo>
                      <a:pt x="124" y="1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2" name="Freeform 129"/>
              <p:cNvSpPr>
                <a:spLocks/>
              </p:cNvSpPr>
              <p:nvPr/>
            </p:nvSpPr>
            <p:spPr bwMode="auto">
              <a:xfrm>
                <a:off x="3250" y="1388"/>
                <a:ext cx="29" cy="28"/>
              </a:xfrm>
              <a:custGeom>
                <a:avLst/>
                <a:gdLst>
                  <a:gd name="T0" fmla="*/ 29 w 29"/>
                  <a:gd name="T1" fmla="*/ 28 h 28"/>
                  <a:gd name="T2" fmla="*/ 22 w 29"/>
                  <a:gd name="T3" fmla="*/ 15 h 28"/>
                  <a:gd name="T4" fmla="*/ 17 w 29"/>
                  <a:gd name="T5" fmla="*/ 13 h 28"/>
                  <a:gd name="T6" fmla="*/ 25 w 29"/>
                  <a:gd name="T7" fmla="*/ 8 h 28"/>
                  <a:gd name="T8" fmla="*/ 21 w 29"/>
                  <a:gd name="T9" fmla="*/ 2 h 28"/>
                  <a:gd name="T10" fmla="*/ 13 w 29"/>
                  <a:gd name="T11" fmla="*/ 0 h 28"/>
                  <a:gd name="T12" fmla="*/ 10 w 29"/>
                  <a:gd name="T13" fmla="*/ 2 h 28"/>
                  <a:gd name="T14" fmla="*/ 5 w 29"/>
                  <a:gd name="T15" fmla="*/ 13 h 28"/>
                  <a:gd name="T16" fmla="*/ 0 w 29"/>
                  <a:gd name="T17" fmla="*/ 16 h 28"/>
                  <a:gd name="T18" fmla="*/ 14 w 29"/>
                  <a:gd name="T19" fmla="*/ 21 h 28"/>
                  <a:gd name="T20" fmla="*/ 19 w 29"/>
                  <a:gd name="T21" fmla="*/ 28 h 28"/>
                  <a:gd name="T22" fmla="*/ 29 w 29"/>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9" h="28">
                    <a:moveTo>
                      <a:pt x="29" y="28"/>
                    </a:moveTo>
                    <a:lnTo>
                      <a:pt x="22" y="15"/>
                    </a:lnTo>
                    <a:lnTo>
                      <a:pt x="17" y="13"/>
                    </a:lnTo>
                    <a:lnTo>
                      <a:pt x="25" y="8"/>
                    </a:lnTo>
                    <a:lnTo>
                      <a:pt x="21" y="2"/>
                    </a:lnTo>
                    <a:lnTo>
                      <a:pt x="13" y="0"/>
                    </a:lnTo>
                    <a:lnTo>
                      <a:pt x="10" y="2"/>
                    </a:lnTo>
                    <a:lnTo>
                      <a:pt x="5" y="13"/>
                    </a:lnTo>
                    <a:lnTo>
                      <a:pt x="0" y="16"/>
                    </a:lnTo>
                    <a:lnTo>
                      <a:pt x="14" y="21"/>
                    </a:lnTo>
                    <a:lnTo>
                      <a:pt x="19" y="28"/>
                    </a:lnTo>
                    <a:lnTo>
                      <a:pt x="29"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3" name="Freeform 130"/>
              <p:cNvSpPr>
                <a:spLocks/>
              </p:cNvSpPr>
              <p:nvPr/>
            </p:nvSpPr>
            <p:spPr bwMode="auto">
              <a:xfrm>
                <a:off x="3398" y="1456"/>
                <a:ext cx="4" cy="10"/>
              </a:xfrm>
              <a:custGeom>
                <a:avLst/>
                <a:gdLst>
                  <a:gd name="T0" fmla="*/ 3 w 4"/>
                  <a:gd name="T1" fmla="*/ 10 h 10"/>
                  <a:gd name="T2" fmla="*/ 0 w 4"/>
                  <a:gd name="T3" fmla="*/ 10 h 10"/>
                  <a:gd name="T4" fmla="*/ 0 w 4"/>
                  <a:gd name="T5" fmla="*/ 3 h 10"/>
                  <a:gd name="T6" fmla="*/ 1 w 4"/>
                  <a:gd name="T7" fmla="*/ 0 h 10"/>
                  <a:gd name="T8" fmla="*/ 4 w 4"/>
                  <a:gd name="T9" fmla="*/ 0 h 10"/>
                  <a:gd name="T10" fmla="*/ 3 w 4"/>
                  <a:gd name="T11" fmla="*/ 10 h 10"/>
                </a:gdLst>
                <a:ahLst/>
                <a:cxnLst>
                  <a:cxn ang="0">
                    <a:pos x="T0" y="T1"/>
                  </a:cxn>
                  <a:cxn ang="0">
                    <a:pos x="T2" y="T3"/>
                  </a:cxn>
                  <a:cxn ang="0">
                    <a:pos x="T4" y="T5"/>
                  </a:cxn>
                  <a:cxn ang="0">
                    <a:pos x="T6" y="T7"/>
                  </a:cxn>
                  <a:cxn ang="0">
                    <a:pos x="T8" y="T9"/>
                  </a:cxn>
                  <a:cxn ang="0">
                    <a:pos x="T10" y="T11"/>
                  </a:cxn>
                </a:cxnLst>
                <a:rect l="0" t="0" r="r" b="b"/>
                <a:pathLst>
                  <a:path w="4" h="10">
                    <a:moveTo>
                      <a:pt x="3" y="10"/>
                    </a:moveTo>
                    <a:lnTo>
                      <a:pt x="0" y="10"/>
                    </a:lnTo>
                    <a:lnTo>
                      <a:pt x="0" y="3"/>
                    </a:lnTo>
                    <a:lnTo>
                      <a:pt x="1" y="0"/>
                    </a:lnTo>
                    <a:lnTo>
                      <a:pt x="4" y="0"/>
                    </a:lnTo>
                    <a:lnTo>
                      <a:pt x="3"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4" name="Freeform 131"/>
              <p:cNvSpPr>
                <a:spLocks/>
              </p:cNvSpPr>
              <p:nvPr/>
            </p:nvSpPr>
            <p:spPr bwMode="auto">
              <a:xfrm>
                <a:off x="3320" y="1458"/>
                <a:ext cx="13" cy="28"/>
              </a:xfrm>
              <a:custGeom>
                <a:avLst/>
                <a:gdLst>
                  <a:gd name="T0" fmla="*/ 5 w 13"/>
                  <a:gd name="T1" fmla="*/ 28 h 28"/>
                  <a:gd name="T2" fmla="*/ 11 w 13"/>
                  <a:gd name="T3" fmla="*/ 25 h 28"/>
                  <a:gd name="T4" fmla="*/ 13 w 13"/>
                  <a:gd name="T5" fmla="*/ 19 h 28"/>
                  <a:gd name="T6" fmla="*/ 11 w 13"/>
                  <a:gd name="T7" fmla="*/ 11 h 28"/>
                  <a:gd name="T8" fmla="*/ 11 w 13"/>
                  <a:gd name="T9" fmla="*/ 4 h 28"/>
                  <a:gd name="T10" fmla="*/ 5 w 13"/>
                  <a:gd name="T11" fmla="*/ 0 h 28"/>
                  <a:gd name="T12" fmla="*/ 0 w 13"/>
                  <a:gd name="T13" fmla="*/ 12 h 28"/>
                  <a:gd name="T14" fmla="*/ 1 w 13"/>
                  <a:gd name="T15" fmla="*/ 24 h 28"/>
                  <a:gd name="T16" fmla="*/ 5 w 13"/>
                  <a:gd name="T17"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8">
                    <a:moveTo>
                      <a:pt x="5" y="28"/>
                    </a:moveTo>
                    <a:lnTo>
                      <a:pt x="11" y="25"/>
                    </a:lnTo>
                    <a:lnTo>
                      <a:pt x="13" y="19"/>
                    </a:lnTo>
                    <a:lnTo>
                      <a:pt x="11" y="11"/>
                    </a:lnTo>
                    <a:lnTo>
                      <a:pt x="11" y="4"/>
                    </a:lnTo>
                    <a:lnTo>
                      <a:pt x="5" y="0"/>
                    </a:lnTo>
                    <a:lnTo>
                      <a:pt x="0" y="12"/>
                    </a:lnTo>
                    <a:lnTo>
                      <a:pt x="1" y="24"/>
                    </a:lnTo>
                    <a:lnTo>
                      <a:pt x="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5" name="Freeform 132"/>
              <p:cNvSpPr>
                <a:spLocks/>
              </p:cNvSpPr>
              <p:nvPr/>
            </p:nvSpPr>
            <p:spPr bwMode="auto">
              <a:xfrm>
                <a:off x="3072" y="1332"/>
                <a:ext cx="64" cy="72"/>
              </a:xfrm>
              <a:custGeom>
                <a:avLst/>
                <a:gdLst>
                  <a:gd name="T0" fmla="*/ 6 w 64"/>
                  <a:gd name="T1" fmla="*/ 68 h 72"/>
                  <a:gd name="T2" fmla="*/ 6 w 64"/>
                  <a:gd name="T3" fmla="*/ 71 h 72"/>
                  <a:gd name="T4" fmla="*/ 24 w 64"/>
                  <a:gd name="T5" fmla="*/ 72 h 72"/>
                  <a:gd name="T6" fmla="*/ 27 w 64"/>
                  <a:gd name="T7" fmla="*/ 68 h 72"/>
                  <a:gd name="T8" fmla="*/ 30 w 64"/>
                  <a:gd name="T9" fmla="*/ 60 h 72"/>
                  <a:gd name="T10" fmla="*/ 41 w 64"/>
                  <a:gd name="T11" fmla="*/ 58 h 72"/>
                  <a:gd name="T12" fmla="*/ 43 w 64"/>
                  <a:gd name="T13" fmla="*/ 52 h 72"/>
                  <a:gd name="T14" fmla="*/ 49 w 64"/>
                  <a:gd name="T15" fmla="*/ 47 h 72"/>
                  <a:gd name="T16" fmla="*/ 32 w 64"/>
                  <a:gd name="T17" fmla="*/ 31 h 72"/>
                  <a:gd name="T18" fmla="*/ 59 w 64"/>
                  <a:gd name="T19" fmla="*/ 24 h 72"/>
                  <a:gd name="T20" fmla="*/ 64 w 64"/>
                  <a:gd name="T21" fmla="*/ 19 h 72"/>
                  <a:gd name="T22" fmla="*/ 54 w 64"/>
                  <a:gd name="T23" fmla="*/ 0 h 72"/>
                  <a:gd name="T24" fmla="*/ 54 w 64"/>
                  <a:gd name="T25" fmla="*/ 0 h 72"/>
                  <a:gd name="T26" fmla="*/ 24 w 64"/>
                  <a:gd name="T27" fmla="*/ 18 h 72"/>
                  <a:gd name="T28" fmla="*/ 19 w 64"/>
                  <a:gd name="T29" fmla="*/ 16 h 72"/>
                  <a:gd name="T30" fmla="*/ 13 w 64"/>
                  <a:gd name="T31" fmla="*/ 10 h 72"/>
                  <a:gd name="T32" fmla="*/ 8 w 64"/>
                  <a:gd name="T33" fmla="*/ 10 h 72"/>
                  <a:gd name="T34" fmla="*/ 10 w 64"/>
                  <a:gd name="T35" fmla="*/ 16 h 72"/>
                  <a:gd name="T36" fmla="*/ 6 w 64"/>
                  <a:gd name="T37" fmla="*/ 13 h 72"/>
                  <a:gd name="T38" fmla="*/ 3 w 64"/>
                  <a:gd name="T39" fmla="*/ 13 h 72"/>
                  <a:gd name="T40" fmla="*/ 0 w 64"/>
                  <a:gd name="T41" fmla="*/ 18 h 72"/>
                  <a:gd name="T42" fmla="*/ 2 w 64"/>
                  <a:gd name="T43" fmla="*/ 26 h 72"/>
                  <a:gd name="T44" fmla="*/ 5 w 64"/>
                  <a:gd name="T45" fmla="*/ 26 h 72"/>
                  <a:gd name="T46" fmla="*/ 3 w 64"/>
                  <a:gd name="T47" fmla="*/ 27 h 72"/>
                  <a:gd name="T48" fmla="*/ 2 w 64"/>
                  <a:gd name="T49" fmla="*/ 34 h 72"/>
                  <a:gd name="T50" fmla="*/ 2 w 64"/>
                  <a:gd name="T51" fmla="*/ 35 h 72"/>
                  <a:gd name="T52" fmla="*/ 8 w 64"/>
                  <a:gd name="T53" fmla="*/ 31 h 72"/>
                  <a:gd name="T54" fmla="*/ 10 w 64"/>
                  <a:gd name="T55" fmla="*/ 32 h 72"/>
                  <a:gd name="T56" fmla="*/ 10 w 64"/>
                  <a:gd name="T57" fmla="*/ 39 h 72"/>
                  <a:gd name="T58" fmla="*/ 6 w 64"/>
                  <a:gd name="T59" fmla="*/ 48 h 72"/>
                  <a:gd name="T60" fmla="*/ 6 w 64"/>
                  <a:gd name="T61" fmla="*/ 68 h 72"/>
                  <a:gd name="T62" fmla="*/ 6 w 64"/>
                  <a:gd name="T63" fmla="*/ 68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72">
                    <a:moveTo>
                      <a:pt x="6" y="68"/>
                    </a:moveTo>
                    <a:lnTo>
                      <a:pt x="6" y="71"/>
                    </a:lnTo>
                    <a:lnTo>
                      <a:pt x="24" y="72"/>
                    </a:lnTo>
                    <a:lnTo>
                      <a:pt x="27" y="68"/>
                    </a:lnTo>
                    <a:lnTo>
                      <a:pt x="30" y="60"/>
                    </a:lnTo>
                    <a:lnTo>
                      <a:pt x="41" y="58"/>
                    </a:lnTo>
                    <a:lnTo>
                      <a:pt x="43" y="52"/>
                    </a:lnTo>
                    <a:lnTo>
                      <a:pt x="49" y="47"/>
                    </a:lnTo>
                    <a:lnTo>
                      <a:pt x="32" y="31"/>
                    </a:lnTo>
                    <a:lnTo>
                      <a:pt x="59" y="24"/>
                    </a:lnTo>
                    <a:lnTo>
                      <a:pt x="64" y="19"/>
                    </a:lnTo>
                    <a:lnTo>
                      <a:pt x="54" y="0"/>
                    </a:lnTo>
                    <a:lnTo>
                      <a:pt x="54" y="0"/>
                    </a:lnTo>
                    <a:lnTo>
                      <a:pt x="24" y="18"/>
                    </a:lnTo>
                    <a:lnTo>
                      <a:pt x="19" y="16"/>
                    </a:lnTo>
                    <a:lnTo>
                      <a:pt x="13" y="10"/>
                    </a:lnTo>
                    <a:lnTo>
                      <a:pt x="8" y="10"/>
                    </a:lnTo>
                    <a:lnTo>
                      <a:pt x="10" y="16"/>
                    </a:lnTo>
                    <a:lnTo>
                      <a:pt x="6" y="13"/>
                    </a:lnTo>
                    <a:lnTo>
                      <a:pt x="3" y="13"/>
                    </a:lnTo>
                    <a:lnTo>
                      <a:pt x="0" y="18"/>
                    </a:lnTo>
                    <a:lnTo>
                      <a:pt x="2" y="26"/>
                    </a:lnTo>
                    <a:lnTo>
                      <a:pt x="5" y="26"/>
                    </a:lnTo>
                    <a:lnTo>
                      <a:pt x="3" y="27"/>
                    </a:lnTo>
                    <a:lnTo>
                      <a:pt x="2" y="34"/>
                    </a:lnTo>
                    <a:lnTo>
                      <a:pt x="2" y="35"/>
                    </a:lnTo>
                    <a:lnTo>
                      <a:pt x="8" y="31"/>
                    </a:lnTo>
                    <a:lnTo>
                      <a:pt x="10" y="32"/>
                    </a:lnTo>
                    <a:lnTo>
                      <a:pt x="10" y="39"/>
                    </a:lnTo>
                    <a:lnTo>
                      <a:pt x="6" y="48"/>
                    </a:lnTo>
                    <a:lnTo>
                      <a:pt x="6" y="68"/>
                    </a:lnTo>
                    <a:lnTo>
                      <a:pt x="6" y="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6" name="Freeform 133"/>
              <p:cNvSpPr>
                <a:spLocks/>
              </p:cNvSpPr>
              <p:nvPr/>
            </p:nvSpPr>
            <p:spPr bwMode="auto">
              <a:xfrm>
                <a:off x="2934" y="1178"/>
                <a:ext cx="272" cy="111"/>
              </a:xfrm>
              <a:custGeom>
                <a:avLst/>
                <a:gdLst>
                  <a:gd name="T0" fmla="*/ 248 w 272"/>
                  <a:gd name="T1" fmla="*/ 32 h 111"/>
                  <a:gd name="T2" fmla="*/ 243 w 272"/>
                  <a:gd name="T3" fmla="*/ 21 h 111"/>
                  <a:gd name="T4" fmla="*/ 238 w 272"/>
                  <a:gd name="T5" fmla="*/ 16 h 111"/>
                  <a:gd name="T6" fmla="*/ 222 w 272"/>
                  <a:gd name="T7" fmla="*/ 9 h 111"/>
                  <a:gd name="T8" fmla="*/ 211 w 272"/>
                  <a:gd name="T9" fmla="*/ 8 h 111"/>
                  <a:gd name="T10" fmla="*/ 183 w 272"/>
                  <a:gd name="T11" fmla="*/ 16 h 111"/>
                  <a:gd name="T12" fmla="*/ 160 w 272"/>
                  <a:gd name="T13" fmla="*/ 17 h 111"/>
                  <a:gd name="T14" fmla="*/ 148 w 272"/>
                  <a:gd name="T15" fmla="*/ 14 h 111"/>
                  <a:gd name="T16" fmla="*/ 135 w 272"/>
                  <a:gd name="T17" fmla="*/ 6 h 111"/>
                  <a:gd name="T18" fmla="*/ 129 w 272"/>
                  <a:gd name="T19" fmla="*/ 6 h 111"/>
                  <a:gd name="T20" fmla="*/ 121 w 272"/>
                  <a:gd name="T21" fmla="*/ 0 h 111"/>
                  <a:gd name="T22" fmla="*/ 97 w 272"/>
                  <a:gd name="T23" fmla="*/ 1 h 111"/>
                  <a:gd name="T24" fmla="*/ 67 w 272"/>
                  <a:gd name="T25" fmla="*/ 17 h 111"/>
                  <a:gd name="T26" fmla="*/ 38 w 272"/>
                  <a:gd name="T27" fmla="*/ 19 h 111"/>
                  <a:gd name="T28" fmla="*/ 51 w 272"/>
                  <a:gd name="T29" fmla="*/ 24 h 111"/>
                  <a:gd name="T30" fmla="*/ 36 w 272"/>
                  <a:gd name="T31" fmla="*/ 25 h 111"/>
                  <a:gd name="T32" fmla="*/ 36 w 272"/>
                  <a:gd name="T33" fmla="*/ 29 h 111"/>
                  <a:gd name="T34" fmla="*/ 24 w 272"/>
                  <a:gd name="T35" fmla="*/ 27 h 111"/>
                  <a:gd name="T36" fmla="*/ 22 w 272"/>
                  <a:gd name="T37" fmla="*/ 30 h 111"/>
                  <a:gd name="T38" fmla="*/ 8 w 272"/>
                  <a:gd name="T39" fmla="*/ 29 h 111"/>
                  <a:gd name="T40" fmla="*/ 0 w 272"/>
                  <a:gd name="T41" fmla="*/ 38 h 111"/>
                  <a:gd name="T42" fmla="*/ 9 w 272"/>
                  <a:gd name="T43" fmla="*/ 43 h 111"/>
                  <a:gd name="T44" fmla="*/ 13 w 272"/>
                  <a:gd name="T45" fmla="*/ 56 h 111"/>
                  <a:gd name="T46" fmla="*/ 16 w 272"/>
                  <a:gd name="T47" fmla="*/ 64 h 111"/>
                  <a:gd name="T48" fmla="*/ 6 w 272"/>
                  <a:gd name="T49" fmla="*/ 59 h 111"/>
                  <a:gd name="T50" fmla="*/ 5 w 272"/>
                  <a:gd name="T51" fmla="*/ 66 h 111"/>
                  <a:gd name="T52" fmla="*/ 19 w 272"/>
                  <a:gd name="T53" fmla="*/ 74 h 111"/>
                  <a:gd name="T54" fmla="*/ 17 w 272"/>
                  <a:gd name="T55" fmla="*/ 79 h 111"/>
                  <a:gd name="T56" fmla="*/ 21 w 272"/>
                  <a:gd name="T57" fmla="*/ 82 h 111"/>
                  <a:gd name="T58" fmla="*/ 22 w 272"/>
                  <a:gd name="T59" fmla="*/ 87 h 111"/>
                  <a:gd name="T60" fmla="*/ 33 w 272"/>
                  <a:gd name="T61" fmla="*/ 87 h 111"/>
                  <a:gd name="T62" fmla="*/ 25 w 272"/>
                  <a:gd name="T63" fmla="*/ 93 h 111"/>
                  <a:gd name="T64" fmla="*/ 32 w 272"/>
                  <a:gd name="T65" fmla="*/ 93 h 111"/>
                  <a:gd name="T66" fmla="*/ 36 w 272"/>
                  <a:gd name="T67" fmla="*/ 91 h 111"/>
                  <a:gd name="T68" fmla="*/ 44 w 272"/>
                  <a:gd name="T69" fmla="*/ 95 h 111"/>
                  <a:gd name="T70" fmla="*/ 48 w 272"/>
                  <a:gd name="T71" fmla="*/ 93 h 111"/>
                  <a:gd name="T72" fmla="*/ 51 w 272"/>
                  <a:gd name="T73" fmla="*/ 101 h 111"/>
                  <a:gd name="T74" fmla="*/ 68 w 272"/>
                  <a:gd name="T75" fmla="*/ 101 h 111"/>
                  <a:gd name="T76" fmla="*/ 75 w 272"/>
                  <a:gd name="T77" fmla="*/ 90 h 111"/>
                  <a:gd name="T78" fmla="*/ 98 w 272"/>
                  <a:gd name="T79" fmla="*/ 104 h 111"/>
                  <a:gd name="T80" fmla="*/ 121 w 272"/>
                  <a:gd name="T81" fmla="*/ 99 h 111"/>
                  <a:gd name="T82" fmla="*/ 127 w 272"/>
                  <a:gd name="T83" fmla="*/ 91 h 111"/>
                  <a:gd name="T84" fmla="*/ 143 w 272"/>
                  <a:gd name="T85" fmla="*/ 96 h 111"/>
                  <a:gd name="T86" fmla="*/ 146 w 272"/>
                  <a:gd name="T87" fmla="*/ 91 h 111"/>
                  <a:gd name="T88" fmla="*/ 146 w 272"/>
                  <a:gd name="T89" fmla="*/ 98 h 111"/>
                  <a:gd name="T90" fmla="*/ 149 w 272"/>
                  <a:gd name="T91" fmla="*/ 111 h 111"/>
                  <a:gd name="T92" fmla="*/ 152 w 272"/>
                  <a:gd name="T93" fmla="*/ 106 h 111"/>
                  <a:gd name="T94" fmla="*/ 157 w 272"/>
                  <a:gd name="T95" fmla="*/ 101 h 111"/>
                  <a:gd name="T96" fmla="*/ 156 w 272"/>
                  <a:gd name="T97" fmla="*/ 91 h 111"/>
                  <a:gd name="T98" fmla="*/ 162 w 272"/>
                  <a:gd name="T99" fmla="*/ 95 h 111"/>
                  <a:gd name="T100" fmla="*/ 179 w 272"/>
                  <a:gd name="T101" fmla="*/ 90 h 111"/>
                  <a:gd name="T102" fmla="*/ 192 w 272"/>
                  <a:gd name="T103" fmla="*/ 93 h 111"/>
                  <a:gd name="T104" fmla="*/ 227 w 272"/>
                  <a:gd name="T105" fmla="*/ 87 h 111"/>
                  <a:gd name="T106" fmla="*/ 237 w 272"/>
                  <a:gd name="T107" fmla="*/ 85 h 111"/>
                  <a:gd name="T108" fmla="*/ 245 w 272"/>
                  <a:gd name="T109" fmla="*/ 80 h 111"/>
                  <a:gd name="T110" fmla="*/ 262 w 272"/>
                  <a:gd name="T111" fmla="*/ 82 h 111"/>
                  <a:gd name="T112" fmla="*/ 268 w 272"/>
                  <a:gd name="T113" fmla="*/ 85 h 111"/>
                  <a:gd name="T114" fmla="*/ 270 w 272"/>
                  <a:gd name="T115" fmla="*/ 79 h 111"/>
                  <a:gd name="T116" fmla="*/ 259 w 272"/>
                  <a:gd name="T117" fmla="*/ 53 h 111"/>
                  <a:gd name="T118" fmla="*/ 259 w 272"/>
                  <a:gd name="T119" fmla="*/ 4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72" h="111">
                    <a:moveTo>
                      <a:pt x="260" y="38"/>
                    </a:moveTo>
                    <a:lnTo>
                      <a:pt x="248" y="32"/>
                    </a:lnTo>
                    <a:lnTo>
                      <a:pt x="246" y="29"/>
                    </a:lnTo>
                    <a:lnTo>
                      <a:pt x="243" y="21"/>
                    </a:lnTo>
                    <a:lnTo>
                      <a:pt x="241" y="17"/>
                    </a:lnTo>
                    <a:lnTo>
                      <a:pt x="238" y="16"/>
                    </a:lnTo>
                    <a:lnTo>
                      <a:pt x="229" y="8"/>
                    </a:lnTo>
                    <a:lnTo>
                      <a:pt x="222" y="9"/>
                    </a:lnTo>
                    <a:lnTo>
                      <a:pt x="213" y="9"/>
                    </a:lnTo>
                    <a:lnTo>
                      <a:pt x="211" y="8"/>
                    </a:lnTo>
                    <a:lnTo>
                      <a:pt x="197" y="17"/>
                    </a:lnTo>
                    <a:lnTo>
                      <a:pt x="183" y="16"/>
                    </a:lnTo>
                    <a:lnTo>
                      <a:pt x="165" y="19"/>
                    </a:lnTo>
                    <a:lnTo>
                      <a:pt x="160" y="17"/>
                    </a:lnTo>
                    <a:lnTo>
                      <a:pt x="157" y="19"/>
                    </a:lnTo>
                    <a:lnTo>
                      <a:pt x="148" y="14"/>
                    </a:lnTo>
                    <a:lnTo>
                      <a:pt x="140" y="13"/>
                    </a:lnTo>
                    <a:lnTo>
                      <a:pt x="135" y="6"/>
                    </a:lnTo>
                    <a:lnTo>
                      <a:pt x="132" y="8"/>
                    </a:lnTo>
                    <a:lnTo>
                      <a:pt x="129" y="6"/>
                    </a:lnTo>
                    <a:lnTo>
                      <a:pt x="125" y="5"/>
                    </a:lnTo>
                    <a:lnTo>
                      <a:pt x="121" y="0"/>
                    </a:lnTo>
                    <a:lnTo>
                      <a:pt x="116" y="1"/>
                    </a:lnTo>
                    <a:lnTo>
                      <a:pt x="97" y="1"/>
                    </a:lnTo>
                    <a:lnTo>
                      <a:pt x="83" y="6"/>
                    </a:lnTo>
                    <a:lnTo>
                      <a:pt x="67" y="17"/>
                    </a:lnTo>
                    <a:lnTo>
                      <a:pt x="40" y="14"/>
                    </a:lnTo>
                    <a:lnTo>
                      <a:pt x="38" y="19"/>
                    </a:lnTo>
                    <a:lnTo>
                      <a:pt x="41" y="21"/>
                    </a:lnTo>
                    <a:lnTo>
                      <a:pt x="51" y="24"/>
                    </a:lnTo>
                    <a:lnTo>
                      <a:pt x="38" y="24"/>
                    </a:lnTo>
                    <a:lnTo>
                      <a:pt x="36" y="25"/>
                    </a:lnTo>
                    <a:lnTo>
                      <a:pt x="40" y="29"/>
                    </a:lnTo>
                    <a:lnTo>
                      <a:pt x="36" y="29"/>
                    </a:lnTo>
                    <a:lnTo>
                      <a:pt x="24" y="29"/>
                    </a:lnTo>
                    <a:lnTo>
                      <a:pt x="24" y="27"/>
                    </a:lnTo>
                    <a:lnTo>
                      <a:pt x="21" y="27"/>
                    </a:lnTo>
                    <a:lnTo>
                      <a:pt x="22" y="30"/>
                    </a:lnTo>
                    <a:lnTo>
                      <a:pt x="14" y="27"/>
                    </a:lnTo>
                    <a:lnTo>
                      <a:pt x="8" y="29"/>
                    </a:lnTo>
                    <a:lnTo>
                      <a:pt x="2" y="35"/>
                    </a:lnTo>
                    <a:lnTo>
                      <a:pt x="0" y="38"/>
                    </a:lnTo>
                    <a:lnTo>
                      <a:pt x="0" y="45"/>
                    </a:lnTo>
                    <a:lnTo>
                      <a:pt x="9" y="43"/>
                    </a:lnTo>
                    <a:lnTo>
                      <a:pt x="9" y="50"/>
                    </a:lnTo>
                    <a:lnTo>
                      <a:pt x="13" y="56"/>
                    </a:lnTo>
                    <a:lnTo>
                      <a:pt x="11" y="59"/>
                    </a:lnTo>
                    <a:lnTo>
                      <a:pt x="16" y="64"/>
                    </a:lnTo>
                    <a:lnTo>
                      <a:pt x="9" y="64"/>
                    </a:lnTo>
                    <a:lnTo>
                      <a:pt x="6" y="59"/>
                    </a:lnTo>
                    <a:lnTo>
                      <a:pt x="6" y="64"/>
                    </a:lnTo>
                    <a:lnTo>
                      <a:pt x="5" y="66"/>
                    </a:lnTo>
                    <a:lnTo>
                      <a:pt x="17" y="70"/>
                    </a:lnTo>
                    <a:lnTo>
                      <a:pt x="19" y="74"/>
                    </a:lnTo>
                    <a:lnTo>
                      <a:pt x="17" y="77"/>
                    </a:lnTo>
                    <a:lnTo>
                      <a:pt x="17" y="79"/>
                    </a:lnTo>
                    <a:lnTo>
                      <a:pt x="22" y="77"/>
                    </a:lnTo>
                    <a:lnTo>
                      <a:pt x="21" y="82"/>
                    </a:lnTo>
                    <a:lnTo>
                      <a:pt x="24" y="83"/>
                    </a:lnTo>
                    <a:lnTo>
                      <a:pt x="22" y="87"/>
                    </a:lnTo>
                    <a:lnTo>
                      <a:pt x="22" y="88"/>
                    </a:lnTo>
                    <a:lnTo>
                      <a:pt x="33" y="87"/>
                    </a:lnTo>
                    <a:lnTo>
                      <a:pt x="36" y="87"/>
                    </a:lnTo>
                    <a:lnTo>
                      <a:pt x="25" y="93"/>
                    </a:lnTo>
                    <a:lnTo>
                      <a:pt x="24" y="95"/>
                    </a:lnTo>
                    <a:lnTo>
                      <a:pt x="32" y="93"/>
                    </a:lnTo>
                    <a:lnTo>
                      <a:pt x="33" y="95"/>
                    </a:lnTo>
                    <a:lnTo>
                      <a:pt x="36" y="91"/>
                    </a:lnTo>
                    <a:lnTo>
                      <a:pt x="40" y="91"/>
                    </a:lnTo>
                    <a:lnTo>
                      <a:pt x="44" y="95"/>
                    </a:lnTo>
                    <a:lnTo>
                      <a:pt x="46" y="93"/>
                    </a:lnTo>
                    <a:lnTo>
                      <a:pt x="48" y="93"/>
                    </a:lnTo>
                    <a:lnTo>
                      <a:pt x="49" y="98"/>
                    </a:lnTo>
                    <a:lnTo>
                      <a:pt x="51" y="101"/>
                    </a:lnTo>
                    <a:lnTo>
                      <a:pt x="60" y="103"/>
                    </a:lnTo>
                    <a:lnTo>
                      <a:pt x="68" y="101"/>
                    </a:lnTo>
                    <a:lnTo>
                      <a:pt x="70" y="91"/>
                    </a:lnTo>
                    <a:lnTo>
                      <a:pt x="75" y="90"/>
                    </a:lnTo>
                    <a:lnTo>
                      <a:pt x="89" y="96"/>
                    </a:lnTo>
                    <a:lnTo>
                      <a:pt x="98" y="104"/>
                    </a:lnTo>
                    <a:lnTo>
                      <a:pt x="103" y="106"/>
                    </a:lnTo>
                    <a:lnTo>
                      <a:pt x="121" y="99"/>
                    </a:lnTo>
                    <a:lnTo>
                      <a:pt x="125" y="93"/>
                    </a:lnTo>
                    <a:lnTo>
                      <a:pt x="127" y="91"/>
                    </a:lnTo>
                    <a:lnTo>
                      <a:pt x="140" y="96"/>
                    </a:lnTo>
                    <a:lnTo>
                      <a:pt x="143" y="96"/>
                    </a:lnTo>
                    <a:lnTo>
                      <a:pt x="143" y="93"/>
                    </a:lnTo>
                    <a:lnTo>
                      <a:pt x="146" y="91"/>
                    </a:lnTo>
                    <a:lnTo>
                      <a:pt x="149" y="93"/>
                    </a:lnTo>
                    <a:lnTo>
                      <a:pt x="146" y="98"/>
                    </a:lnTo>
                    <a:lnTo>
                      <a:pt x="148" y="109"/>
                    </a:lnTo>
                    <a:lnTo>
                      <a:pt x="149" y="111"/>
                    </a:lnTo>
                    <a:lnTo>
                      <a:pt x="151" y="109"/>
                    </a:lnTo>
                    <a:lnTo>
                      <a:pt x="152" y="106"/>
                    </a:lnTo>
                    <a:lnTo>
                      <a:pt x="152" y="103"/>
                    </a:lnTo>
                    <a:lnTo>
                      <a:pt x="157" y="101"/>
                    </a:lnTo>
                    <a:lnTo>
                      <a:pt x="154" y="98"/>
                    </a:lnTo>
                    <a:lnTo>
                      <a:pt x="156" y="91"/>
                    </a:lnTo>
                    <a:lnTo>
                      <a:pt x="160" y="93"/>
                    </a:lnTo>
                    <a:lnTo>
                      <a:pt x="162" y="95"/>
                    </a:lnTo>
                    <a:lnTo>
                      <a:pt x="168" y="95"/>
                    </a:lnTo>
                    <a:lnTo>
                      <a:pt x="179" y="90"/>
                    </a:lnTo>
                    <a:lnTo>
                      <a:pt x="186" y="93"/>
                    </a:lnTo>
                    <a:lnTo>
                      <a:pt x="192" y="93"/>
                    </a:lnTo>
                    <a:lnTo>
                      <a:pt x="213" y="87"/>
                    </a:lnTo>
                    <a:lnTo>
                      <a:pt x="227" y="87"/>
                    </a:lnTo>
                    <a:lnTo>
                      <a:pt x="233" y="82"/>
                    </a:lnTo>
                    <a:lnTo>
                      <a:pt x="237" y="85"/>
                    </a:lnTo>
                    <a:lnTo>
                      <a:pt x="237" y="87"/>
                    </a:lnTo>
                    <a:lnTo>
                      <a:pt x="245" y="80"/>
                    </a:lnTo>
                    <a:lnTo>
                      <a:pt x="249" y="82"/>
                    </a:lnTo>
                    <a:lnTo>
                      <a:pt x="262" y="82"/>
                    </a:lnTo>
                    <a:lnTo>
                      <a:pt x="265" y="85"/>
                    </a:lnTo>
                    <a:lnTo>
                      <a:pt x="268" y="85"/>
                    </a:lnTo>
                    <a:lnTo>
                      <a:pt x="272" y="83"/>
                    </a:lnTo>
                    <a:lnTo>
                      <a:pt x="270" y="79"/>
                    </a:lnTo>
                    <a:lnTo>
                      <a:pt x="262" y="72"/>
                    </a:lnTo>
                    <a:lnTo>
                      <a:pt x="259" y="53"/>
                    </a:lnTo>
                    <a:lnTo>
                      <a:pt x="256" y="46"/>
                    </a:lnTo>
                    <a:lnTo>
                      <a:pt x="259" y="45"/>
                    </a:lnTo>
                    <a:lnTo>
                      <a:pt x="26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7" name="Freeform 134"/>
              <p:cNvSpPr>
                <a:spLocks/>
              </p:cNvSpPr>
              <p:nvPr/>
            </p:nvSpPr>
            <p:spPr bwMode="auto">
              <a:xfrm>
                <a:off x="3080" y="1260"/>
                <a:ext cx="91" cy="90"/>
              </a:xfrm>
              <a:custGeom>
                <a:avLst/>
                <a:gdLst>
                  <a:gd name="T0" fmla="*/ 91 w 91"/>
                  <a:gd name="T1" fmla="*/ 5 h 90"/>
                  <a:gd name="T2" fmla="*/ 91 w 91"/>
                  <a:gd name="T3" fmla="*/ 3 h 90"/>
                  <a:gd name="T4" fmla="*/ 87 w 91"/>
                  <a:gd name="T5" fmla="*/ 0 h 90"/>
                  <a:gd name="T6" fmla="*/ 81 w 91"/>
                  <a:gd name="T7" fmla="*/ 5 h 90"/>
                  <a:gd name="T8" fmla="*/ 67 w 91"/>
                  <a:gd name="T9" fmla="*/ 5 h 90"/>
                  <a:gd name="T10" fmla="*/ 46 w 91"/>
                  <a:gd name="T11" fmla="*/ 11 h 90"/>
                  <a:gd name="T12" fmla="*/ 40 w 91"/>
                  <a:gd name="T13" fmla="*/ 11 h 90"/>
                  <a:gd name="T14" fmla="*/ 33 w 91"/>
                  <a:gd name="T15" fmla="*/ 8 h 90"/>
                  <a:gd name="T16" fmla="*/ 22 w 91"/>
                  <a:gd name="T17" fmla="*/ 13 h 90"/>
                  <a:gd name="T18" fmla="*/ 16 w 91"/>
                  <a:gd name="T19" fmla="*/ 13 h 90"/>
                  <a:gd name="T20" fmla="*/ 14 w 91"/>
                  <a:gd name="T21" fmla="*/ 11 h 90"/>
                  <a:gd name="T22" fmla="*/ 10 w 91"/>
                  <a:gd name="T23" fmla="*/ 9 h 90"/>
                  <a:gd name="T24" fmla="*/ 8 w 91"/>
                  <a:gd name="T25" fmla="*/ 16 h 90"/>
                  <a:gd name="T26" fmla="*/ 11 w 91"/>
                  <a:gd name="T27" fmla="*/ 19 h 90"/>
                  <a:gd name="T28" fmla="*/ 6 w 91"/>
                  <a:gd name="T29" fmla="*/ 21 h 90"/>
                  <a:gd name="T30" fmla="*/ 6 w 91"/>
                  <a:gd name="T31" fmla="*/ 24 h 90"/>
                  <a:gd name="T32" fmla="*/ 5 w 91"/>
                  <a:gd name="T33" fmla="*/ 27 h 90"/>
                  <a:gd name="T34" fmla="*/ 3 w 91"/>
                  <a:gd name="T35" fmla="*/ 29 h 90"/>
                  <a:gd name="T36" fmla="*/ 2 w 91"/>
                  <a:gd name="T37" fmla="*/ 27 h 90"/>
                  <a:gd name="T38" fmla="*/ 0 w 91"/>
                  <a:gd name="T39" fmla="*/ 32 h 90"/>
                  <a:gd name="T40" fmla="*/ 3 w 91"/>
                  <a:gd name="T41" fmla="*/ 35 h 90"/>
                  <a:gd name="T42" fmla="*/ 5 w 91"/>
                  <a:gd name="T43" fmla="*/ 46 h 90"/>
                  <a:gd name="T44" fmla="*/ 11 w 91"/>
                  <a:gd name="T45" fmla="*/ 46 h 90"/>
                  <a:gd name="T46" fmla="*/ 10 w 91"/>
                  <a:gd name="T47" fmla="*/ 50 h 90"/>
                  <a:gd name="T48" fmla="*/ 14 w 91"/>
                  <a:gd name="T49" fmla="*/ 51 h 90"/>
                  <a:gd name="T50" fmla="*/ 16 w 91"/>
                  <a:gd name="T51" fmla="*/ 54 h 90"/>
                  <a:gd name="T52" fmla="*/ 11 w 91"/>
                  <a:gd name="T53" fmla="*/ 59 h 90"/>
                  <a:gd name="T54" fmla="*/ 13 w 91"/>
                  <a:gd name="T55" fmla="*/ 62 h 90"/>
                  <a:gd name="T56" fmla="*/ 6 w 91"/>
                  <a:gd name="T57" fmla="*/ 62 h 90"/>
                  <a:gd name="T58" fmla="*/ 5 w 91"/>
                  <a:gd name="T59" fmla="*/ 66 h 90"/>
                  <a:gd name="T60" fmla="*/ 8 w 91"/>
                  <a:gd name="T61" fmla="*/ 67 h 90"/>
                  <a:gd name="T62" fmla="*/ 2 w 91"/>
                  <a:gd name="T63" fmla="*/ 74 h 90"/>
                  <a:gd name="T64" fmla="*/ 0 w 91"/>
                  <a:gd name="T65" fmla="*/ 82 h 90"/>
                  <a:gd name="T66" fmla="*/ 5 w 91"/>
                  <a:gd name="T67" fmla="*/ 82 h 90"/>
                  <a:gd name="T68" fmla="*/ 11 w 91"/>
                  <a:gd name="T69" fmla="*/ 88 h 90"/>
                  <a:gd name="T70" fmla="*/ 16 w 91"/>
                  <a:gd name="T71" fmla="*/ 90 h 90"/>
                  <a:gd name="T72" fmla="*/ 46 w 91"/>
                  <a:gd name="T73" fmla="*/ 72 h 90"/>
                  <a:gd name="T74" fmla="*/ 78 w 91"/>
                  <a:gd name="T75" fmla="*/ 51 h 90"/>
                  <a:gd name="T76" fmla="*/ 79 w 91"/>
                  <a:gd name="T77" fmla="*/ 45 h 90"/>
                  <a:gd name="T78" fmla="*/ 78 w 91"/>
                  <a:gd name="T79" fmla="*/ 16 h 90"/>
                  <a:gd name="T80" fmla="*/ 86 w 91"/>
                  <a:gd name="T81" fmla="*/ 13 h 90"/>
                  <a:gd name="T82" fmla="*/ 89 w 91"/>
                  <a:gd name="T83" fmla="*/ 6 h 90"/>
                  <a:gd name="T84" fmla="*/ 91 w 91"/>
                  <a:gd name="T85" fmla="*/ 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1" h="90">
                    <a:moveTo>
                      <a:pt x="91" y="5"/>
                    </a:moveTo>
                    <a:lnTo>
                      <a:pt x="91" y="3"/>
                    </a:lnTo>
                    <a:lnTo>
                      <a:pt x="87" y="0"/>
                    </a:lnTo>
                    <a:lnTo>
                      <a:pt x="81" y="5"/>
                    </a:lnTo>
                    <a:lnTo>
                      <a:pt x="67" y="5"/>
                    </a:lnTo>
                    <a:lnTo>
                      <a:pt x="46" y="11"/>
                    </a:lnTo>
                    <a:lnTo>
                      <a:pt x="40" y="11"/>
                    </a:lnTo>
                    <a:lnTo>
                      <a:pt x="33" y="8"/>
                    </a:lnTo>
                    <a:lnTo>
                      <a:pt x="22" y="13"/>
                    </a:lnTo>
                    <a:lnTo>
                      <a:pt x="16" y="13"/>
                    </a:lnTo>
                    <a:lnTo>
                      <a:pt x="14" y="11"/>
                    </a:lnTo>
                    <a:lnTo>
                      <a:pt x="10" y="9"/>
                    </a:lnTo>
                    <a:lnTo>
                      <a:pt x="8" y="16"/>
                    </a:lnTo>
                    <a:lnTo>
                      <a:pt x="11" y="19"/>
                    </a:lnTo>
                    <a:lnTo>
                      <a:pt x="6" y="21"/>
                    </a:lnTo>
                    <a:lnTo>
                      <a:pt x="6" y="24"/>
                    </a:lnTo>
                    <a:lnTo>
                      <a:pt x="5" y="27"/>
                    </a:lnTo>
                    <a:lnTo>
                      <a:pt x="3" y="29"/>
                    </a:lnTo>
                    <a:lnTo>
                      <a:pt x="2" y="27"/>
                    </a:lnTo>
                    <a:lnTo>
                      <a:pt x="0" y="32"/>
                    </a:lnTo>
                    <a:lnTo>
                      <a:pt x="3" y="35"/>
                    </a:lnTo>
                    <a:lnTo>
                      <a:pt x="5" y="46"/>
                    </a:lnTo>
                    <a:lnTo>
                      <a:pt x="11" y="46"/>
                    </a:lnTo>
                    <a:lnTo>
                      <a:pt x="10" y="50"/>
                    </a:lnTo>
                    <a:lnTo>
                      <a:pt x="14" y="51"/>
                    </a:lnTo>
                    <a:lnTo>
                      <a:pt x="16" y="54"/>
                    </a:lnTo>
                    <a:lnTo>
                      <a:pt x="11" y="59"/>
                    </a:lnTo>
                    <a:lnTo>
                      <a:pt x="13" y="62"/>
                    </a:lnTo>
                    <a:lnTo>
                      <a:pt x="6" y="62"/>
                    </a:lnTo>
                    <a:lnTo>
                      <a:pt x="5" y="66"/>
                    </a:lnTo>
                    <a:lnTo>
                      <a:pt x="8" y="67"/>
                    </a:lnTo>
                    <a:lnTo>
                      <a:pt x="2" y="74"/>
                    </a:lnTo>
                    <a:lnTo>
                      <a:pt x="0" y="82"/>
                    </a:lnTo>
                    <a:lnTo>
                      <a:pt x="5" y="82"/>
                    </a:lnTo>
                    <a:lnTo>
                      <a:pt x="11" y="88"/>
                    </a:lnTo>
                    <a:lnTo>
                      <a:pt x="16" y="90"/>
                    </a:lnTo>
                    <a:lnTo>
                      <a:pt x="46" y="72"/>
                    </a:lnTo>
                    <a:lnTo>
                      <a:pt x="78" y="51"/>
                    </a:lnTo>
                    <a:lnTo>
                      <a:pt x="79" y="45"/>
                    </a:lnTo>
                    <a:lnTo>
                      <a:pt x="78" y="16"/>
                    </a:lnTo>
                    <a:lnTo>
                      <a:pt x="86" y="13"/>
                    </a:lnTo>
                    <a:lnTo>
                      <a:pt x="89" y="6"/>
                    </a:lnTo>
                    <a:lnTo>
                      <a:pt x="9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8" name="Freeform 135"/>
              <p:cNvSpPr>
                <a:spLocks/>
              </p:cNvSpPr>
              <p:nvPr/>
            </p:nvSpPr>
            <p:spPr bwMode="auto">
              <a:xfrm>
                <a:off x="3072" y="1306"/>
                <a:ext cx="24" cy="29"/>
              </a:xfrm>
              <a:custGeom>
                <a:avLst/>
                <a:gdLst>
                  <a:gd name="T0" fmla="*/ 0 w 24"/>
                  <a:gd name="T1" fmla="*/ 29 h 29"/>
                  <a:gd name="T2" fmla="*/ 10 w 24"/>
                  <a:gd name="T3" fmla="*/ 7 h 29"/>
                  <a:gd name="T4" fmla="*/ 13 w 24"/>
                  <a:gd name="T5" fmla="*/ 4 h 29"/>
                  <a:gd name="T6" fmla="*/ 13 w 24"/>
                  <a:gd name="T7" fmla="*/ 0 h 29"/>
                  <a:gd name="T8" fmla="*/ 19 w 24"/>
                  <a:gd name="T9" fmla="*/ 0 h 29"/>
                  <a:gd name="T10" fmla="*/ 18 w 24"/>
                  <a:gd name="T11" fmla="*/ 4 h 29"/>
                  <a:gd name="T12" fmla="*/ 22 w 24"/>
                  <a:gd name="T13" fmla="*/ 5 h 29"/>
                  <a:gd name="T14" fmla="*/ 24 w 24"/>
                  <a:gd name="T15" fmla="*/ 8 h 29"/>
                  <a:gd name="T16" fmla="*/ 19 w 24"/>
                  <a:gd name="T17" fmla="*/ 13 h 29"/>
                  <a:gd name="T18" fmla="*/ 21 w 24"/>
                  <a:gd name="T19" fmla="*/ 16 h 29"/>
                  <a:gd name="T20" fmla="*/ 14 w 24"/>
                  <a:gd name="T21" fmla="*/ 16 h 29"/>
                  <a:gd name="T22" fmla="*/ 13 w 24"/>
                  <a:gd name="T23" fmla="*/ 20 h 29"/>
                  <a:gd name="T24" fmla="*/ 16 w 24"/>
                  <a:gd name="T25" fmla="*/ 21 h 29"/>
                  <a:gd name="T26" fmla="*/ 10 w 24"/>
                  <a:gd name="T27" fmla="*/ 28 h 29"/>
                  <a:gd name="T28" fmla="*/ 8 w 24"/>
                  <a:gd name="T29" fmla="*/ 26 h 29"/>
                  <a:gd name="T30" fmla="*/ 8 w 24"/>
                  <a:gd name="T31" fmla="*/ 29 h 29"/>
                  <a:gd name="T32" fmla="*/ 0 w 24"/>
                  <a:gd name="T33" fmla="*/ 2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29">
                    <a:moveTo>
                      <a:pt x="0" y="29"/>
                    </a:moveTo>
                    <a:lnTo>
                      <a:pt x="10" y="7"/>
                    </a:lnTo>
                    <a:lnTo>
                      <a:pt x="13" y="4"/>
                    </a:lnTo>
                    <a:lnTo>
                      <a:pt x="13" y="0"/>
                    </a:lnTo>
                    <a:lnTo>
                      <a:pt x="19" y="0"/>
                    </a:lnTo>
                    <a:lnTo>
                      <a:pt x="18" y="4"/>
                    </a:lnTo>
                    <a:lnTo>
                      <a:pt x="22" y="5"/>
                    </a:lnTo>
                    <a:lnTo>
                      <a:pt x="24" y="8"/>
                    </a:lnTo>
                    <a:lnTo>
                      <a:pt x="19" y="13"/>
                    </a:lnTo>
                    <a:lnTo>
                      <a:pt x="21" y="16"/>
                    </a:lnTo>
                    <a:lnTo>
                      <a:pt x="14" y="16"/>
                    </a:lnTo>
                    <a:lnTo>
                      <a:pt x="13" y="20"/>
                    </a:lnTo>
                    <a:lnTo>
                      <a:pt x="16" y="21"/>
                    </a:lnTo>
                    <a:lnTo>
                      <a:pt x="10" y="28"/>
                    </a:lnTo>
                    <a:lnTo>
                      <a:pt x="8" y="26"/>
                    </a:lnTo>
                    <a:lnTo>
                      <a:pt x="8" y="29"/>
                    </a:lnTo>
                    <a:lnTo>
                      <a:pt x="0"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9" name="Freeform 136"/>
              <p:cNvSpPr>
                <a:spLocks/>
              </p:cNvSpPr>
              <p:nvPr/>
            </p:nvSpPr>
            <p:spPr bwMode="auto">
              <a:xfrm>
                <a:off x="3115" y="1150"/>
                <a:ext cx="102" cy="44"/>
              </a:xfrm>
              <a:custGeom>
                <a:avLst/>
                <a:gdLst>
                  <a:gd name="T0" fmla="*/ 0 w 102"/>
                  <a:gd name="T1" fmla="*/ 2 h 44"/>
                  <a:gd name="T2" fmla="*/ 11 w 102"/>
                  <a:gd name="T3" fmla="*/ 0 h 44"/>
                  <a:gd name="T4" fmla="*/ 27 w 102"/>
                  <a:gd name="T5" fmla="*/ 7 h 44"/>
                  <a:gd name="T6" fmla="*/ 43 w 102"/>
                  <a:gd name="T7" fmla="*/ 7 h 44"/>
                  <a:gd name="T8" fmla="*/ 60 w 102"/>
                  <a:gd name="T9" fmla="*/ 18 h 44"/>
                  <a:gd name="T10" fmla="*/ 78 w 102"/>
                  <a:gd name="T11" fmla="*/ 15 h 44"/>
                  <a:gd name="T12" fmla="*/ 84 w 102"/>
                  <a:gd name="T13" fmla="*/ 18 h 44"/>
                  <a:gd name="T14" fmla="*/ 86 w 102"/>
                  <a:gd name="T15" fmla="*/ 25 h 44"/>
                  <a:gd name="T16" fmla="*/ 97 w 102"/>
                  <a:gd name="T17" fmla="*/ 29 h 44"/>
                  <a:gd name="T18" fmla="*/ 94 w 102"/>
                  <a:gd name="T19" fmla="*/ 34 h 44"/>
                  <a:gd name="T20" fmla="*/ 100 w 102"/>
                  <a:gd name="T21" fmla="*/ 39 h 44"/>
                  <a:gd name="T22" fmla="*/ 102 w 102"/>
                  <a:gd name="T23" fmla="*/ 41 h 44"/>
                  <a:gd name="T24" fmla="*/ 102 w 102"/>
                  <a:gd name="T25" fmla="*/ 42 h 44"/>
                  <a:gd name="T26" fmla="*/ 92 w 102"/>
                  <a:gd name="T27" fmla="*/ 41 h 44"/>
                  <a:gd name="T28" fmla="*/ 84 w 102"/>
                  <a:gd name="T29" fmla="*/ 37 h 44"/>
                  <a:gd name="T30" fmla="*/ 78 w 102"/>
                  <a:gd name="T31" fmla="*/ 41 h 44"/>
                  <a:gd name="T32" fmla="*/ 57 w 102"/>
                  <a:gd name="T33" fmla="*/ 44 h 44"/>
                  <a:gd name="T34" fmla="*/ 48 w 102"/>
                  <a:gd name="T35" fmla="*/ 36 h 44"/>
                  <a:gd name="T36" fmla="*/ 41 w 102"/>
                  <a:gd name="T37" fmla="*/ 37 h 44"/>
                  <a:gd name="T38" fmla="*/ 32 w 102"/>
                  <a:gd name="T39" fmla="*/ 37 h 44"/>
                  <a:gd name="T40" fmla="*/ 30 w 102"/>
                  <a:gd name="T41" fmla="*/ 36 h 44"/>
                  <a:gd name="T42" fmla="*/ 32 w 102"/>
                  <a:gd name="T43" fmla="*/ 34 h 44"/>
                  <a:gd name="T44" fmla="*/ 32 w 102"/>
                  <a:gd name="T45" fmla="*/ 28 h 44"/>
                  <a:gd name="T46" fmla="*/ 24 w 102"/>
                  <a:gd name="T47" fmla="*/ 15 h 44"/>
                  <a:gd name="T48" fmla="*/ 17 w 102"/>
                  <a:gd name="T49" fmla="*/ 10 h 44"/>
                  <a:gd name="T50" fmla="*/ 8 w 102"/>
                  <a:gd name="T51" fmla="*/ 7 h 44"/>
                  <a:gd name="T52" fmla="*/ 0 w 102"/>
                  <a:gd name="T53"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2" h="44">
                    <a:moveTo>
                      <a:pt x="0" y="2"/>
                    </a:moveTo>
                    <a:lnTo>
                      <a:pt x="11" y="0"/>
                    </a:lnTo>
                    <a:lnTo>
                      <a:pt x="27" y="7"/>
                    </a:lnTo>
                    <a:lnTo>
                      <a:pt x="43" y="7"/>
                    </a:lnTo>
                    <a:lnTo>
                      <a:pt x="60" y="18"/>
                    </a:lnTo>
                    <a:lnTo>
                      <a:pt x="78" y="15"/>
                    </a:lnTo>
                    <a:lnTo>
                      <a:pt x="84" y="18"/>
                    </a:lnTo>
                    <a:lnTo>
                      <a:pt x="86" y="25"/>
                    </a:lnTo>
                    <a:lnTo>
                      <a:pt x="97" y="29"/>
                    </a:lnTo>
                    <a:lnTo>
                      <a:pt x="94" y="34"/>
                    </a:lnTo>
                    <a:lnTo>
                      <a:pt x="100" y="39"/>
                    </a:lnTo>
                    <a:lnTo>
                      <a:pt x="102" y="41"/>
                    </a:lnTo>
                    <a:lnTo>
                      <a:pt x="102" y="42"/>
                    </a:lnTo>
                    <a:lnTo>
                      <a:pt x="92" y="41"/>
                    </a:lnTo>
                    <a:lnTo>
                      <a:pt x="84" y="37"/>
                    </a:lnTo>
                    <a:lnTo>
                      <a:pt x="78" y="41"/>
                    </a:lnTo>
                    <a:lnTo>
                      <a:pt x="57" y="44"/>
                    </a:lnTo>
                    <a:lnTo>
                      <a:pt x="48" y="36"/>
                    </a:lnTo>
                    <a:lnTo>
                      <a:pt x="41" y="37"/>
                    </a:lnTo>
                    <a:lnTo>
                      <a:pt x="32" y="37"/>
                    </a:lnTo>
                    <a:lnTo>
                      <a:pt x="30" y="36"/>
                    </a:lnTo>
                    <a:lnTo>
                      <a:pt x="32" y="34"/>
                    </a:lnTo>
                    <a:lnTo>
                      <a:pt x="32" y="28"/>
                    </a:lnTo>
                    <a:lnTo>
                      <a:pt x="24" y="15"/>
                    </a:lnTo>
                    <a:lnTo>
                      <a:pt x="17" y="10"/>
                    </a:lnTo>
                    <a:lnTo>
                      <a:pt x="8" y="7"/>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0" name="Freeform 137"/>
              <p:cNvSpPr>
                <a:spLocks/>
              </p:cNvSpPr>
              <p:nvPr/>
            </p:nvSpPr>
            <p:spPr bwMode="auto">
              <a:xfrm>
                <a:off x="2929" y="1179"/>
                <a:ext cx="43" cy="34"/>
              </a:xfrm>
              <a:custGeom>
                <a:avLst/>
                <a:gdLst>
                  <a:gd name="T0" fmla="*/ 26 w 43"/>
                  <a:gd name="T1" fmla="*/ 2 h 34"/>
                  <a:gd name="T2" fmla="*/ 19 w 43"/>
                  <a:gd name="T3" fmla="*/ 2 h 34"/>
                  <a:gd name="T4" fmla="*/ 14 w 43"/>
                  <a:gd name="T5" fmla="*/ 0 h 34"/>
                  <a:gd name="T6" fmla="*/ 3 w 43"/>
                  <a:gd name="T7" fmla="*/ 4 h 34"/>
                  <a:gd name="T8" fmla="*/ 7 w 43"/>
                  <a:gd name="T9" fmla="*/ 7 h 34"/>
                  <a:gd name="T10" fmla="*/ 7 w 43"/>
                  <a:gd name="T11" fmla="*/ 10 h 34"/>
                  <a:gd name="T12" fmla="*/ 3 w 43"/>
                  <a:gd name="T13" fmla="*/ 12 h 34"/>
                  <a:gd name="T14" fmla="*/ 3 w 43"/>
                  <a:gd name="T15" fmla="*/ 20 h 34"/>
                  <a:gd name="T16" fmla="*/ 0 w 43"/>
                  <a:gd name="T17" fmla="*/ 23 h 34"/>
                  <a:gd name="T18" fmla="*/ 3 w 43"/>
                  <a:gd name="T19" fmla="*/ 24 h 34"/>
                  <a:gd name="T20" fmla="*/ 13 w 43"/>
                  <a:gd name="T21" fmla="*/ 23 h 34"/>
                  <a:gd name="T22" fmla="*/ 5 w 43"/>
                  <a:gd name="T23" fmla="*/ 28 h 34"/>
                  <a:gd name="T24" fmla="*/ 5 w 43"/>
                  <a:gd name="T25" fmla="*/ 34 h 34"/>
                  <a:gd name="T26" fmla="*/ 22 w 43"/>
                  <a:gd name="T27" fmla="*/ 18 h 34"/>
                  <a:gd name="T28" fmla="*/ 41 w 43"/>
                  <a:gd name="T29" fmla="*/ 16 h 34"/>
                  <a:gd name="T30" fmla="*/ 43 w 43"/>
                  <a:gd name="T31" fmla="*/ 13 h 34"/>
                  <a:gd name="T32" fmla="*/ 29 w 43"/>
                  <a:gd name="T33" fmla="*/ 8 h 34"/>
                  <a:gd name="T34" fmla="*/ 27 w 43"/>
                  <a:gd name="T35" fmla="*/ 7 h 34"/>
                  <a:gd name="T36" fmla="*/ 26 w 43"/>
                  <a:gd name="T37" fmla="*/ 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3" h="34">
                    <a:moveTo>
                      <a:pt x="26" y="2"/>
                    </a:moveTo>
                    <a:lnTo>
                      <a:pt x="19" y="2"/>
                    </a:lnTo>
                    <a:lnTo>
                      <a:pt x="14" y="0"/>
                    </a:lnTo>
                    <a:lnTo>
                      <a:pt x="3" y="4"/>
                    </a:lnTo>
                    <a:lnTo>
                      <a:pt x="7" y="7"/>
                    </a:lnTo>
                    <a:lnTo>
                      <a:pt x="7" y="10"/>
                    </a:lnTo>
                    <a:lnTo>
                      <a:pt x="3" y="12"/>
                    </a:lnTo>
                    <a:lnTo>
                      <a:pt x="3" y="20"/>
                    </a:lnTo>
                    <a:lnTo>
                      <a:pt x="0" y="23"/>
                    </a:lnTo>
                    <a:lnTo>
                      <a:pt x="3" y="24"/>
                    </a:lnTo>
                    <a:lnTo>
                      <a:pt x="13" y="23"/>
                    </a:lnTo>
                    <a:lnTo>
                      <a:pt x="5" y="28"/>
                    </a:lnTo>
                    <a:lnTo>
                      <a:pt x="5" y="34"/>
                    </a:lnTo>
                    <a:lnTo>
                      <a:pt x="22" y="18"/>
                    </a:lnTo>
                    <a:lnTo>
                      <a:pt x="41" y="16"/>
                    </a:lnTo>
                    <a:lnTo>
                      <a:pt x="43" y="13"/>
                    </a:lnTo>
                    <a:lnTo>
                      <a:pt x="29" y="8"/>
                    </a:lnTo>
                    <a:lnTo>
                      <a:pt x="27" y="7"/>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1" name="Freeform 138"/>
              <p:cNvSpPr>
                <a:spLocks/>
              </p:cNvSpPr>
              <p:nvPr/>
            </p:nvSpPr>
            <p:spPr bwMode="auto">
              <a:xfrm>
                <a:off x="2848" y="1183"/>
                <a:ext cx="88" cy="72"/>
              </a:xfrm>
              <a:custGeom>
                <a:avLst/>
                <a:gdLst>
                  <a:gd name="T0" fmla="*/ 0 w 88"/>
                  <a:gd name="T1" fmla="*/ 37 h 72"/>
                  <a:gd name="T2" fmla="*/ 11 w 88"/>
                  <a:gd name="T3" fmla="*/ 22 h 72"/>
                  <a:gd name="T4" fmla="*/ 11 w 88"/>
                  <a:gd name="T5" fmla="*/ 16 h 72"/>
                  <a:gd name="T6" fmla="*/ 19 w 88"/>
                  <a:gd name="T7" fmla="*/ 14 h 72"/>
                  <a:gd name="T8" fmla="*/ 27 w 88"/>
                  <a:gd name="T9" fmla="*/ 11 h 72"/>
                  <a:gd name="T10" fmla="*/ 32 w 88"/>
                  <a:gd name="T11" fmla="*/ 11 h 72"/>
                  <a:gd name="T12" fmla="*/ 37 w 88"/>
                  <a:gd name="T13" fmla="*/ 8 h 72"/>
                  <a:gd name="T14" fmla="*/ 57 w 88"/>
                  <a:gd name="T15" fmla="*/ 3 h 72"/>
                  <a:gd name="T16" fmla="*/ 73 w 88"/>
                  <a:gd name="T17" fmla="*/ 9 h 72"/>
                  <a:gd name="T18" fmla="*/ 78 w 88"/>
                  <a:gd name="T19" fmla="*/ 8 h 72"/>
                  <a:gd name="T20" fmla="*/ 81 w 88"/>
                  <a:gd name="T21" fmla="*/ 4 h 72"/>
                  <a:gd name="T22" fmla="*/ 81 w 88"/>
                  <a:gd name="T23" fmla="*/ 0 h 72"/>
                  <a:gd name="T24" fmla="*/ 84 w 88"/>
                  <a:gd name="T25" fmla="*/ 0 h 72"/>
                  <a:gd name="T26" fmla="*/ 88 w 88"/>
                  <a:gd name="T27" fmla="*/ 3 h 72"/>
                  <a:gd name="T28" fmla="*/ 88 w 88"/>
                  <a:gd name="T29" fmla="*/ 6 h 72"/>
                  <a:gd name="T30" fmla="*/ 84 w 88"/>
                  <a:gd name="T31" fmla="*/ 8 h 72"/>
                  <a:gd name="T32" fmla="*/ 84 w 88"/>
                  <a:gd name="T33" fmla="*/ 16 h 72"/>
                  <a:gd name="T34" fmla="*/ 81 w 88"/>
                  <a:gd name="T35" fmla="*/ 19 h 72"/>
                  <a:gd name="T36" fmla="*/ 67 w 88"/>
                  <a:gd name="T37" fmla="*/ 14 h 72"/>
                  <a:gd name="T38" fmla="*/ 64 w 88"/>
                  <a:gd name="T39" fmla="*/ 16 h 72"/>
                  <a:gd name="T40" fmla="*/ 59 w 88"/>
                  <a:gd name="T41" fmla="*/ 14 h 72"/>
                  <a:gd name="T42" fmla="*/ 48 w 88"/>
                  <a:gd name="T43" fmla="*/ 20 h 72"/>
                  <a:gd name="T44" fmla="*/ 54 w 88"/>
                  <a:gd name="T45" fmla="*/ 24 h 72"/>
                  <a:gd name="T46" fmla="*/ 59 w 88"/>
                  <a:gd name="T47" fmla="*/ 28 h 72"/>
                  <a:gd name="T48" fmla="*/ 51 w 88"/>
                  <a:gd name="T49" fmla="*/ 25 h 72"/>
                  <a:gd name="T50" fmla="*/ 49 w 88"/>
                  <a:gd name="T51" fmla="*/ 27 h 72"/>
                  <a:gd name="T52" fmla="*/ 53 w 88"/>
                  <a:gd name="T53" fmla="*/ 28 h 72"/>
                  <a:gd name="T54" fmla="*/ 54 w 88"/>
                  <a:gd name="T55" fmla="*/ 32 h 72"/>
                  <a:gd name="T56" fmla="*/ 49 w 88"/>
                  <a:gd name="T57" fmla="*/ 27 h 72"/>
                  <a:gd name="T58" fmla="*/ 46 w 88"/>
                  <a:gd name="T59" fmla="*/ 27 h 72"/>
                  <a:gd name="T60" fmla="*/ 49 w 88"/>
                  <a:gd name="T61" fmla="*/ 32 h 72"/>
                  <a:gd name="T62" fmla="*/ 48 w 88"/>
                  <a:gd name="T63" fmla="*/ 32 h 72"/>
                  <a:gd name="T64" fmla="*/ 43 w 88"/>
                  <a:gd name="T65" fmla="*/ 27 h 72"/>
                  <a:gd name="T66" fmla="*/ 37 w 88"/>
                  <a:gd name="T67" fmla="*/ 24 h 72"/>
                  <a:gd name="T68" fmla="*/ 38 w 88"/>
                  <a:gd name="T69" fmla="*/ 20 h 72"/>
                  <a:gd name="T70" fmla="*/ 34 w 88"/>
                  <a:gd name="T71" fmla="*/ 22 h 72"/>
                  <a:gd name="T72" fmla="*/ 35 w 88"/>
                  <a:gd name="T73" fmla="*/ 32 h 72"/>
                  <a:gd name="T74" fmla="*/ 46 w 88"/>
                  <a:gd name="T75" fmla="*/ 46 h 72"/>
                  <a:gd name="T76" fmla="*/ 43 w 88"/>
                  <a:gd name="T77" fmla="*/ 46 h 72"/>
                  <a:gd name="T78" fmla="*/ 43 w 88"/>
                  <a:gd name="T79" fmla="*/ 43 h 72"/>
                  <a:gd name="T80" fmla="*/ 40 w 88"/>
                  <a:gd name="T81" fmla="*/ 43 h 72"/>
                  <a:gd name="T82" fmla="*/ 41 w 88"/>
                  <a:gd name="T83" fmla="*/ 48 h 72"/>
                  <a:gd name="T84" fmla="*/ 35 w 88"/>
                  <a:gd name="T85" fmla="*/ 49 h 72"/>
                  <a:gd name="T86" fmla="*/ 46 w 88"/>
                  <a:gd name="T87" fmla="*/ 54 h 72"/>
                  <a:gd name="T88" fmla="*/ 48 w 88"/>
                  <a:gd name="T89" fmla="*/ 57 h 72"/>
                  <a:gd name="T90" fmla="*/ 57 w 88"/>
                  <a:gd name="T91" fmla="*/ 62 h 72"/>
                  <a:gd name="T92" fmla="*/ 59 w 88"/>
                  <a:gd name="T93" fmla="*/ 72 h 72"/>
                  <a:gd name="T94" fmla="*/ 53 w 88"/>
                  <a:gd name="T95" fmla="*/ 67 h 72"/>
                  <a:gd name="T96" fmla="*/ 45 w 88"/>
                  <a:gd name="T97" fmla="*/ 67 h 72"/>
                  <a:gd name="T98" fmla="*/ 41 w 88"/>
                  <a:gd name="T99" fmla="*/ 65 h 72"/>
                  <a:gd name="T100" fmla="*/ 45 w 88"/>
                  <a:gd name="T101" fmla="*/ 65 h 72"/>
                  <a:gd name="T102" fmla="*/ 45 w 88"/>
                  <a:gd name="T103" fmla="*/ 64 h 72"/>
                  <a:gd name="T104" fmla="*/ 38 w 88"/>
                  <a:gd name="T105" fmla="*/ 59 h 72"/>
                  <a:gd name="T106" fmla="*/ 37 w 88"/>
                  <a:gd name="T107" fmla="*/ 61 h 72"/>
                  <a:gd name="T108" fmla="*/ 19 w 88"/>
                  <a:gd name="T109" fmla="*/ 59 h 72"/>
                  <a:gd name="T110" fmla="*/ 16 w 88"/>
                  <a:gd name="T111" fmla="*/ 61 h 72"/>
                  <a:gd name="T112" fmla="*/ 10 w 88"/>
                  <a:gd name="T113" fmla="*/ 51 h 72"/>
                  <a:gd name="T114" fmla="*/ 14 w 88"/>
                  <a:gd name="T115" fmla="*/ 51 h 72"/>
                  <a:gd name="T116" fmla="*/ 14 w 88"/>
                  <a:gd name="T117" fmla="*/ 48 h 72"/>
                  <a:gd name="T118" fmla="*/ 10 w 88"/>
                  <a:gd name="T119" fmla="*/ 48 h 72"/>
                  <a:gd name="T120" fmla="*/ 10 w 88"/>
                  <a:gd name="T121" fmla="*/ 49 h 72"/>
                  <a:gd name="T122" fmla="*/ 0 w 88"/>
                  <a:gd name="T123" fmla="*/ 37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8" h="72">
                    <a:moveTo>
                      <a:pt x="0" y="37"/>
                    </a:moveTo>
                    <a:lnTo>
                      <a:pt x="11" y="22"/>
                    </a:lnTo>
                    <a:lnTo>
                      <a:pt x="11" y="16"/>
                    </a:lnTo>
                    <a:lnTo>
                      <a:pt x="19" y="14"/>
                    </a:lnTo>
                    <a:lnTo>
                      <a:pt x="27" y="11"/>
                    </a:lnTo>
                    <a:lnTo>
                      <a:pt x="32" y="11"/>
                    </a:lnTo>
                    <a:lnTo>
                      <a:pt x="37" y="8"/>
                    </a:lnTo>
                    <a:lnTo>
                      <a:pt x="57" y="3"/>
                    </a:lnTo>
                    <a:lnTo>
                      <a:pt x="73" y="9"/>
                    </a:lnTo>
                    <a:lnTo>
                      <a:pt x="78" y="8"/>
                    </a:lnTo>
                    <a:lnTo>
                      <a:pt x="81" y="4"/>
                    </a:lnTo>
                    <a:lnTo>
                      <a:pt x="81" y="0"/>
                    </a:lnTo>
                    <a:lnTo>
                      <a:pt x="84" y="0"/>
                    </a:lnTo>
                    <a:lnTo>
                      <a:pt x="88" y="3"/>
                    </a:lnTo>
                    <a:lnTo>
                      <a:pt x="88" y="6"/>
                    </a:lnTo>
                    <a:lnTo>
                      <a:pt x="84" y="8"/>
                    </a:lnTo>
                    <a:lnTo>
                      <a:pt x="84" y="16"/>
                    </a:lnTo>
                    <a:lnTo>
                      <a:pt x="81" y="19"/>
                    </a:lnTo>
                    <a:lnTo>
                      <a:pt x="67" y="14"/>
                    </a:lnTo>
                    <a:lnTo>
                      <a:pt x="64" y="16"/>
                    </a:lnTo>
                    <a:lnTo>
                      <a:pt x="59" y="14"/>
                    </a:lnTo>
                    <a:lnTo>
                      <a:pt x="48" y="20"/>
                    </a:lnTo>
                    <a:lnTo>
                      <a:pt x="54" y="24"/>
                    </a:lnTo>
                    <a:lnTo>
                      <a:pt x="59" y="28"/>
                    </a:lnTo>
                    <a:lnTo>
                      <a:pt x="51" y="25"/>
                    </a:lnTo>
                    <a:lnTo>
                      <a:pt x="49" y="27"/>
                    </a:lnTo>
                    <a:lnTo>
                      <a:pt x="53" y="28"/>
                    </a:lnTo>
                    <a:lnTo>
                      <a:pt x="54" y="32"/>
                    </a:lnTo>
                    <a:lnTo>
                      <a:pt x="49" y="27"/>
                    </a:lnTo>
                    <a:lnTo>
                      <a:pt x="46" y="27"/>
                    </a:lnTo>
                    <a:lnTo>
                      <a:pt x="49" y="32"/>
                    </a:lnTo>
                    <a:lnTo>
                      <a:pt x="48" y="32"/>
                    </a:lnTo>
                    <a:lnTo>
                      <a:pt x="43" y="27"/>
                    </a:lnTo>
                    <a:lnTo>
                      <a:pt x="37" y="24"/>
                    </a:lnTo>
                    <a:lnTo>
                      <a:pt x="38" y="20"/>
                    </a:lnTo>
                    <a:lnTo>
                      <a:pt x="34" y="22"/>
                    </a:lnTo>
                    <a:lnTo>
                      <a:pt x="35" y="32"/>
                    </a:lnTo>
                    <a:lnTo>
                      <a:pt x="46" y="46"/>
                    </a:lnTo>
                    <a:lnTo>
                      <a:pt x="43" y="46"/>
                    </a:lnTo>
                    <a:lnTo>
                      <a:pt x="43" y="43"/>
                    </a:lnTo>
                    <a:lnTo>
                      <a:pt x="40" y="43"/>
                    </a:lnTo>
                    <a:lnTo>
                      <a:pt x="41" y="48"/>
                    </a:lnTo>
                    <a:lnTo>
                      <a:pt x="35" y="49"/>
                    </a:lnTo>
                    <a:lnTo>
                      <a:pt x="46" y="54"/>
                    </a:lnTo>
                    <a:lnTo>
                      <a:pt x="48" y="57"/>
                    </a:lnTo>
                    <a:lnTo>
                      <a:pt x="57" y="62"/>
                    </a:lnTo>
                    <a:lnTo>
                      <a:pt x="59" y="72"/>
                    </a:lnTo>
                    <a:lnTo>
                      <a:pt x="53" y="67"/>
                    </a:lnTo>
                    <a:lnTo>
                      <a:pt x="45" y="67"/>
                    </a:lnTo>
                    <a:lnTo>
                      <a:pt x="41" y="65"/>
                    </a:lnTo>
                    <a:lnTo>
                      <a:pt x="45" y="65"/>
                    </a:lnTo>
                    <a:lnTo>
                      <a:pt x="45" y="64"/>
                    </a:lnTo>
                    <a:lnTo>
                      <a:pt x="38" y="59"/>
                    </a:lnTo>
                    <a:lnTo>
                      <a:pt x="37" y="61"/>
                    </a:lnTo>
                    <a:lnTo>
                      <a:pt x="19" y="59"/>
                    </a:lnTo>
                    <a:lnTo>
                      <a:pt x="16" y="61"/>
                    </a:lnTo>
                    <a:lnTo>
                      <a:pt x="10" y="51"/>
                    </a:lnTo>
                    <a:lnTo>
                      <a:pt x="14" y="51"/>
                    </a:lnTo>
                    <a:lnTo>
                      <a:pt x="14" y="48"/>
                    </a:lnTo>
                    <a:lnTo>
                      <a:pt x="10" y="48"/>
                    </a:lnTo>
                    <a:lnTo>
                      <a:pt x="10" y="49"/>
                    </a:ln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2" name="Freeform 139"/>
              <p:cNvSpPr>
                <a:spLocks/>
              </p:cNvSpPr>
              <p:nvPr/>
            </p:nvSpPr>
            <p:spPr bwMode="auto">
              <a:xfrm>
                <a:off x="2872" y="1141"/>
                <a:ext cx="87" cy="51"/>
              </a:xfrm>
              <a:custGeom>
                <a:avLst/>
                <a:gdLst>
                  <a:gd name="T0" fmla="*/ 13 w 87"/>
                  <a:gd name="T1" fmla="*/ 50 h 51"/>
                  <a:gd name="T2" fmla="*/ 10 w 87"/>
                  <a:gd name="T3" fmla="*/ 38 h 51"/>
                  <a:gd name="T4" fmla="*/ 3 w 87"/>
                  <a:gd name="T5" fmla="*/ 34 h 51"/>
                  <a:gd name="T6" fmla="*/ 3 w 87"/>
                  <a:gd name="T7" fmla="*/ 27 h 51"/>
                  <a:gd name="T8" fmla="*/ 8 w 87"/>
                  <a:gd name="T9" fmla="*/ 19 h 51"/>
                  <a:gd name="T10" fmla="*/ 2 w 87"/>
                  <a:gd name="T11" fmla="*/ 13 h 51"/>
                  <a:gd name="T12" fmla="*/ 0 w 87"/>
                  <a:gd name="T13" fmla="*/ 6 h 51"/>
                  <a:gd name="T14" fmla="*/ 2 w 87"/>
                  <a:gd name="T15" fmla="*/ 1 h 51"/>
                  <a:gd name="T16" fmla="*/ 5 w 87"/>
                  <a:gd name="T17" fmla="*/ 0 h 51"/>
                  <a:gd name="T18" fmla="*/ 8 w 87"/>
                  <a:gd name="T19" fmla="*/ 1 h 51"/>
                  <a:gd name="T20" fmla="*/ 6 w 87"/>
                  <a:gd name="T21" fmla="*/ 5 h 51"/>
                  <a:gd name="T22" fmla="*/ 10 w 87"/>
                  <a:gd name="T23" fmla="*/ 6 h 51"/>
                  <a:gd name="T24" fmla="*/ 44 w 87"/>
                  <a:gd name="T25" fmla="*/ 9 h 51"/>
                  <a:gd name="T26" fmla="*/ 64 w 87"/>
                  <a:gd name="T27" fmla="*/ 1 h 51"/>
                  <a:gd name="T28" fmla="*/ 68 w 87"/>
                  <a:gd name="T29" fmla="*/ 1 h 51"/>
                  <a:gd name="T30" fmla="*/ 78 w 87"/>
                  <a:gd name="T31" fmla="*/ 5 h 51"/>
                  <a:gd name="T32" fmla="*/ 84 w 87"/>
                  <a:gd name="T33" fmla="*/ 8 h 51"/>
                  <a:gd name="T34" fmla="*/ 87 w 87"/>
                  <a:gd name="T35" fmla="*/ 8 h 51"/>
                  <a:gd name="T36" fmla="*/ 87 w 87"/>
                  <a:gd name="T37" fmla="*/ 14 h 51"/>
                  <a:gd name="T38" fmla="*/ 83 w 87"/>
                  <a:gd name="T39" fmla="*/ 14 h 51"/>
                  <a:gd name="T40" fmla="*/ 79 w 87"/>
                  <a:gd name="T41" fmla="*/ 17 h 51"/>
                  <a:gd name="T42" fmla="*/ 81 w 87"/>
                  <a:gd name="T43" fmla="*/ 25 h 51"/>
                  <a:gd name="T44" fmla="*/ 75 w 87"/>
                  <a:gd name="T45" fmla="*/ 29 h 51"/>
                  <a:gd name="T46" fmla="*/ 83 w 87"/>
                  <a:gd name="T47" fmla="*/ 40 h 51"/>
                  <a:gd name="T48" fmla="*/ 76 w 87"/>
                  <a:gd name="T49" fmla="*/ 40 h 51"/>
                  <a:gd name="T50" fmla="*/ 71 w 87"/>
                  <a:gd name="T51" fmla="*/ 38 h 51"/>
                  <a:gd name="T52" fmla="*/ 60 w 87"/>
                  <a:gd name="T53" fmla="*/ 42 h 51"/>
                  <a:gd name="T54" fmla="*/ 57 w 87"/>
                  <a:gd name="T55" fmla="*/ 42 h 51"/>
                  <a:gd name="T56" fmla="*/ 57 w 87"/>
                  <a:gd name="T57" fmla="*/ 46 h 51"/>
                  <a:gd name="T58" fmla="*/ 54 w 87"/>
                  <a:gd name="T59" fmla="*/ 50 h 51"/>
                  <a:gd name="T60" fmla="*/ 49 w 87"/>
                  <a:gd name="T61" fmla="*/ 51 h 51"/>
                  <a:gd name="T62" fmla="*/ 33 w 87"/>
                  <a:gd name="T63" fmla="*/ 45 h 51"/>
                  <a:gd name="T64" fmla="*/ 13 w 87"/>
                  <a:gd name="T65" fmla="*/ 5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7" h="51">
                    <a:moveTo>
                      <a:pt x="13" y="50"/>
                    </a:moveTo>
                    <a:lnTo>
                      <a:pt x="10" y="38"/>
                    </a:lnTo>
                    <a:lnTo>
                      <a:pt x="3" y="34"/>
                    </a:lnTo>
                    <a:lnTo>
                      <a:pt x="3" y="27"/>
                    </a:lnTo>
                    <a:lnTo>
                      <a:pt x="8" y="19"/>
                    </a:lnTo>
                    <a:lnTo>
                      <a:pt x="2" y="13"/>
                    </a:lnTo>
                    <a:lnTo>
                      <a:pt x="0" y="6"/>
                    </a:lnTo>
                    <a:lnTo>
                      <a:pt x="2" y="1"/>
                    </a:lnTo>
                    <a:lnTo>
                      <a:pt x="5" y="0"/>
                    </a:lnTo>
                    <a:lnTo>
                      <a:pt x="8" y="1"/>
                    </a:lnTo>
                    <a:lnTo>
                      <a:pt x="6" y="5"/>
                    </a:lnTo>
                    <a:lnTo>
                      <a:pt x="10" y="6"/>
                    </a:lnTo>
                    <a:lnTo>
                      <a:pt x="44" y="9"/>
                    </a:lnTo>
                    <a:lnTo>
                      <a:pt x="64" y="1"/>
                    </a:lnTo>
                    <a:lnTo>
                      <a:pt x="68" y="1"/>
                    </a:lnTo>
                    <a:lnTo>
                      <a:pt x="78" y="5"/>
                    </a:lnTo>
                    <a:lnTo>
                      <a:pt x="84" y="8"/>
                    </a:lnTo>
                    <a:lnTo>
                      <a:pt x="87" y="8"/>
                    </a:lnTo>
                    <a:lnTo>
                      <a:pt x="87" y="14"/>
                    </a:lnTo>
                    <a:lnTo>
                      <a:pt x="83" y="14"/>
                    </a:lnTo>
                    <a:lnTo>
                      <a:pt x="79" y="17"/>
                    </a:lnTo>
                    <a:lnTo>
                      <a:pt x="81" y="25"/>
                    </a:lnTo>
                    <a:lnTo>
                      <a:pt x="75" y="29"/>
                    </a:lnTo>
                    <a:lnTo>
                      <a:pt x="83" y="40"/>
                    </a:lnTo>
                    <a:lnTo>
                      <a:pt x="76" y="40"/>
                    </a:lnTo>
                    <a:lnTo>
                      <a:pt x="71" y="38"/>
                    </a:lnTo>
                    <a:lnTo>
                      <a:pt x="60" y="42"/>
                    </a:lnTo>
                    <a:lnTo>
                      <a:pt x="57" y="42"/>
                    </a:lnTo>
                    <a:lnTo>
                      <a:pt x="57" y="46"/>
                    </a:lnTo>
                    <a:lnTo>
                      <a:pt x="54" y="50"/>
                    </a:lnTo>
                    <a:lnTo>
                      <a:pt x="49" y="51"/>
                    </a:lnTo>
                    <a:lnTo>
                      <a:pt x="33" y="45"/>
                    </a:lnTo>
                    <a:lnTo>
                      <a:pt x="13"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3" name="Freeform 140"/>
              <p:cNvSpPr>
                <a:spLocks/>
              </p:cNvSpPr>
              <p:nvPr/>
            </p:nvSpPr>
            <p:spPr bwMode="auto">
              <a:xfrm>
                <a:off x="2781" y="1067"/>
                <a:ext cx="89" cy="46"/>
              </a:xfrm>
              <a:custGeom>
                <a:avLst/>
                <a:gdLst>
                  <a:gd name="T0" fmla="*/ 89 w 89"/>
                  <a:gd name="T1" fmla="*/ 9 h 46"/>
                  <a:gd name="T2" fmla="*/ 86 w 89"/>
                  <a:gd name="T3" fmla="*/ 5 h 46"/>
                  <a:gd name="T4" fmla="*/ 78 w 89"/>
                  <a:gd name="T5" fmla="*/ 1 h 46"/>
                  <a:gd name="T6" fmla="*/ 61 w 89"/>
                  <a:gd name="T7" fmla="*/ 0 h 46"/>
                  <a:gd name="T8" fmla="*/ 56 w 89"/>
                  <a:gd name="T9" fmla="*/ 1 h 46"/>
                  <a:gd name="T10" fmla="*/ 56 w 89"/>
                  <a:gd name="T11" fmla="*/ 3 h 46"/>
                  <a:gd name="T12" fmla="*/ 50 w 89"/>
                  <a:gd name="T13" fmla="*/ 6 h 46"/>
                  <a:gd name="T14" fmla="*/ 47 w 89"/>
                  <a:gd name="T15" fmla="*/ 5 h 46"/>
                  <a:gd name="T16" fmla="*/ 35 w 89"/>
                  <a:gd name="T17" fmla="*/ 8 h 46"/>
                  <a:gd name="T18" fmla="*/ 31 w 89"/>
                  <a:gd name="T19" fmla="*/ 13 h 46"/>
                  <a:gd name="T20" fmla="*/ 23 w 89"/>
                  <a:gd name="T21" fmla="*/ 13 h 46"/>
                  <a:gd name="T22" fmla="*/ 13 w 89"/>
                  <a:gd name="T23" fmla="*/ 8 h 46"/>
                  <a:gd name="T24" fmla="*/ 12 w 89"/>
                  <a:gd name="T25" fmla="*/ 13 h 46"/>
                  <a:gd name="T26" fmla="*/ 5 w 89"/>
                  <a:gd name="T27" fmla="*/ 13 h 46"/>
                  <a:gd name="T28" fmla="*/ 5 w 89"/>
                  <a:gd name="T29" fmla="*/ 14 h 46"/>
                  <a:gd name="T30" fmla="*/ 7 w 89"/>
                  <a:gd name="T31" fmla="*/ 16 h 46"/>
                  <a:gd name="T32" fmla="*/ 5 w 89"/>
                  <a:gd name="T33" fmla="*/ 21 h 46"/>
                  <a:gd name="T34" fmla="*/ 5 w 89"/>
                  <a:gd name="T35" fmla="*/ 25 h 46"/>
                  <a:gd name="T36" fmla="*/ 0 w 89"/>
                  <a:gd name="T37" fmla="*/ 27 h 46"/>
                  <a:gd name="T38" fmla="*/ 4 w 89"/>
                  <a:gd name="T39" fmla="*/ 29 h 46"/>
                  <a:gd name="T40" fmla="*/ 8 w 89"/>
                  <a:gd name="T41" fmla="*/ 34 h 46"/>
                  <a:gd name="T42" fmla="*/ 20 w 89"/>
                  <a:gd name="T43" fmla="*/ 43 h 46"/>
                  <a:gd name="T44" fmla="*/ 27 w 89"/>
                  <a:gd name="T45" fmla="*/ 46 h 46"/>
                  <a:gd name="T46" fmla="*/ 37 w 89"/>
                  <a:gd name="T47" fmla="*/ 43 h 46"/>
                  <a:gd name="T48" fmla="*/ 50 w 89"/>
                  <a:gd name="T49" fmla="*/ 40 h 46"/>
                  <a:gd name="T50" fmla="*/ 56 w 89"/>
                  <a:gd name="T51" fmla="*/ 38 h 46"/>
                  <a:gd name="T52" fmla="*/ 58 w 89"/>
                  <a:gd name="T53" fmla="*/ 40 h 46"/>
                  <a:gd name="T54" fmla="*/ 69 w 89"/>
                  <a:gd name="T55" fmla="*/ 37 h 46"/>
                  <a:gd name="T56" fmla="*/ 78 w 89"/>
                  <a:gd name="T57" fmla="*/ 22 h 46"/>
                  <a:gd name="T58" fmla="*/ 80 w 89"/>
                  <a:gd name="T59" fmla="*/ 16 h 46"/>
                  <a:gd name="T60" fmla="*/ 89 w 89"/>
                  <a:gd name="T61" fmla="*/ 9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89" h="46">
                    <a:moveTo>
                      <a:pt x="89" y="9"/>
                    </a:moveTo>
                    <a:lnTo>
                      <a:pt x="86" y="5"/>
                    </a:lnTo>
                    <a:lnTo>
                      <a:pt x="78" y="1"/>
                    </a:lnTo>
                    <a:lnTo>
                      <a:pt x="61" y="0"/>
                    </a:lnTo>
                    <a:lnTo>
                      <a:pt x="56" y="1"/>
                    </a:lnTo>
                    <a:lnTo>
                      <a:pt x="56" y="3"/>
                    </a:lnTo>
                    <a:lnTo>
                      <a:pt x="50" y="6"/>
                    </a:lnTo>
                    <a:lnTo>
                      <a:pt x="47" y="5"/>
                    </a:lnTo>
                    <a:lnTo>
                      <a:pt x="35" y="8"/>
                    </a:lnTo>
                    <a:lnTo>
                      <a:pt x="31" y="13"/>
                    </a:lnTo>
                    <a:lnTo>
                      <a:pt x="23" y="13"/>
                    </a:lnTo>
                    <a:lnTo>
                      <a:pt x="13" y="8"/>
                    </a:lnTo>
                    <a:lnTo>
                      <a:pt x="12" y="13"/>
                    </a:lnTo>
                    <a:lnTo>
                      <a:pt x="5" y="13"/>
                    </a:lnTo>
                    <a:lnTo>
                      <a:pt x="5" y="14"/>
                    </a:lnTo>
                    <a:lnTo>
                      <a:pt x="7" y="16"/>
                    </a:lnTo>
                    <a:lnTo>
                      <a:pt x="5" y="21"/>
                    </a:lnTo>
                    <a:lnTo>
                      <a:pt x="5" y="25"/>
                    </a:lnTo>
                    <a:lnTo>
                      <a:pt x="0" y="27"/>
                    </a:lnTo>
                    <a:lnTo>
                      <a:pt x="4" y="29"/>
                    </a:lnTo>
                    <a:lnTo>
                      <a:pt x="8" y="34"/>
                    </a:lnTo>
                    <a:lnTo>
                      <a:pt x="20" y="43"/>
                    </a:lnTo>
                    <a:lnTo>
                      <a:pt x="27" y="46"/>
                    </a:lnTo>
                    <a:lnTo>
                      <a:pt x="37" y="43"/>
                    </a:lnTo>
                    <a:lnTo>
                      <a:pt x="50" y="40"/>
                    </a:lnTo>
                    <a:lnTo>
                      <a:pt x="56" y="38"/>
                    </a:lnTo>
                    <a:lnTo>
                      <a:pt x="58" y="40"/>
                    </a:lnTo>
                    <a:lnTo>
                      <a:pt x="69" y="37"/>
                    </a:lnTo>
                    <a:lnTo>
                      <a:pt x="78" y="22"/>
                    </a:lnTo>
                    <a:lnTo>
                      <a:pt x="80" y="16"/>
                    </a:lnTo>
                    <a:lnTo>
                      <a:pt x="89"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4" name="Freeform 141"/>
              <p:cNvSpPr>
                <a:spLocks/>
              </p:cNvSpPr>
              <p:nvPr/>
            </p:nvSpPr>
            <p:spPr bwMode="auto">
              <a:xfrm>
                <a:off x="2747" y="1094"/>
                <a:ext cx="42" cy="27"/>
              </a:xfrm>
              <a:custGeom>
                <a:avLst/>
                <a:gdLst>
                  <a:gd name="T0" fmla="*/ 1 w 42"/>
                  <a:gd name="T1" fmla="*/ 24 h 27"/>
                  <a:gd name="T2" fmla="*/ 12 w 42"/>
                  <a:gd name="T3" fmla="*/ 26 h 27"/>
                  <a:gd name="T4" fmla="*/ 15 w 42"/>
                  <a:gd name="T5" fmla="*/ 23 h 27"/>
                  <a:gd name="T6" fmla="*/ 19 w 42"/>
                  <a:gd name="T7" fmla="*/ 26 h 27"/>
                  <a:gd name="T8" fmla="*/ 20 w 42"/>
                  <a:gd name="T9" fmla="*/ 26 h 27"/>
                  <a:gd name="T10" fmla="*/ 23 w 42"/>
                  <a:gd name="T11" fmla="*/ 27 h 27"/>
                  <a:gd name="T12" fmla="*/ 25 w 42"/>
                  <a:gd name="T13" fmla="*/ 26 h 27"/>
                  <a:gd name="T14" fmla="*/ 25 w 42"/>
                  <a:gd name="T15" fmla="*/ 21 h 27"/>
                  <a:gd name="T16" fmla="*/ 30 w 42"/>
                  <a:gd name="T17" fmla="*/ 18 h 27"/>
                  <a:gd name="T18" fmla="*/ 30 w 42"/>
                  <a:gd name="T19" fmla="*/ 16 h 27"/>
                  <a:gd name="T20" fmla="*/ 28 w 42"/>
                  <a:gd name="T21" fmla="*/ 15 h 27"/>
                  <a:gd name="T22" fmla="*/ 28 w 42"/>
                  <a:gd name="T23" fmla="*/ 11 h 27"/>
                  <a:gd name="T24" fmla="*/ 38 w 42"/>
                  <a:gd name="T25" fmla="*/ 10 h 27"/>
                  <a:gd name="T26" fmla="*/ 38 w 42"/>
                  <a:gd name="T27" fmla="*/ 7 h 27"/>
                  <a:gd name="T28" fmla="*/ 41 w 42"/>
                  <a:gd name="T29" fmla="*/ 7 h 27"/>
                  <a:gd name="T30" fmla="*/ 42 w 42"/>
                  <a:gd name="T31" fmla="*/ 7 h 27"/>
                  <a:gd name="T32" fmla="*/ 38 w 42"/>
                  <a:gd name="T33" fmla="*/ 2 h 27"/>
                  <a:gd name="T34" fmla="*/ 34 w 42"/>
                  <a:gd name="T35" fmla="*/ 0 h 27"/>
                  <a:gd name="T36" fmla="*/ 31 w 42"/>
                  <a:gd name="T37" fmla="*/ 3 h 27"/>
                  <a:gd name="T38" fmla="*/ 17 w 42"/>
                  <a:gd name="T39" fmla="*/ 5 h 27"/>
                  <a:gd name="T40" fmla="*/ 14 w 42"/>
                  <a:gd name="T41" fmla="*/ 8 h 27"/>
                  <a:gd name="T42" fmla="*/ 1 w 42"/>
                  <a:gd name="T43" fmla="*/ 7 h 27"/>
                  <a:gd name="T44" fmla="*/ 0 w 42"/>
                  <a:gd name="T45" fmla="*/ 11 h 27"/>
                  <a:gd name="T46" fmla="*/ 1 w 42"/>
                  <a:gd name="T47" fmla="*/ 11 h 27"/>
                  <a:gd name="T48" fmla="*/ 0 w 42"/>
                  <a:gd name="T49" fmla="*/ 16 h 27"/>
                  <a:gd name="T50" fmla="*/ 1 w 42"/>
                  <a:gd name="T51" fmla="*/ 18 h 27"/>
                  <a:gd name="T52" fmla="*/ 6 w 42"/>
                  <a:gd name="T53" fmla="*/ 23 h 27"/>
                  <a:gd name="T54" fmla="*/ 3 w 42"/>
                  <a:gd name="T55" fmla="*/ 24 h 27"/>
                  <a:gd name="T56" fmla="*/ 1 w 42"/>
                  <a:gd name="T57" fmla="*/ 2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 h="27">
                    <a:moveTo>
                      <a:pt x="1" y="24"/>
                    </a:moveTo>
                    <a:lnTo>
                      <a:pt x="12" y="26"/>
                    </a:lnTo>
                    <a:lnTo>
                      <a:pt x="15" y="23"/>
                    </a:lnTo>
                    <a:lnTo>
                      <a:pt x="19" y="26"/>
                    </a:lnTo>
                    <a:lnTo>
                      <a:pt x="20" y="26"/>
                    </a:lnTo>
                    <a:lnTo>
                      <a:pt x="23" y="27"/>
                    </a:lnTo>
                    <a:lnTo>
                      <a:pt x="25" y="26"/>
                    </a:lnTo>
                    <a:lnTo>
                      <a:pt x="25" y="21"/>
                    </a:lnTo>
                    <a:lnTo>
                      <a:pt x="30" y="18"/>
                    </a:lnTo>
                    <a:lnTo>
                      <a:pt x="30" y="16"/>
                    </a:lnTo>
                    <a:lnTo>
                      <a:pt x="28" y="15"/>
                    </a:lnTo>
                    <a:lnTo>
                      <a:pt x="28" y="11"/>
                    </a:lnTo>
                    <a:lnTo>
                      <a:pt x="38" y="10"/>
                    </a:lnTo>
                    <a:lnTo>
                      <a:pt x="38" y="7"/>
                    </a:lnTo>
                    <a:lnTo>
                      <a:pt x="41" y="7"/>
                    </a:lnTo>
                    <a:lnTo>
                      <a:pt x="42" y="7"/>
                    </a:lnTo>
                    <a:lnTo>
                      <a:pt x="38" y="2"/>
                    </a:lnTo>
                    <a:lnTo>
                      <a:pt x="34" y="0"/>
                    </a:lnTo>
                    <a:lnTo>
                      <a:pt x="31" y="3"/>
                    </a:lnTo>
                    <a:lnTo>
                      <a:pt x="17" y="5"/>
                    </a:lnTo>
                    <a:lnTo>
                      <a:pt x="14" y="8"/>
                    </a:lnTo>
                    <a:lnTo>
                      <a:pt x="1" y="7"/>
                    </a:lnTo>
                    <a:lnTo>
                      <a:pt x="0" y="11"/>
                    </a:lnTo>
                    <a:lnTo>
                      <a:pt x="1" y="11"/>
                    </a:lnTo>
                    <a:lnTo>
                      <a:pt x="0" y="16"/>
                    </a:lnTo>
                    <a:lnTo>
                      <a:pt x="1" y="18"/>
                    </a:lnTo>
                    <a:lnTo>
                      <a:pt x="6" y="23"/>
                    </a:lnTo>
                    <a:lnTo>
                      <a:pt x="3" y="24"/>
                    </a:lnTo>
                    <a:lnTo>
                      <a:pt x="1"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5" name="Freeform 142"/>
              <p:cNvSpPr>
                <a:spLocks/>
              </p:cNvSpPr>
              <p:nvPr/>
            </p:nvSpPr>
            <p:spPr bwMode="auto">
              <a:xfrm>
                <a:off x="2789" y="1049"/>
                <a:ext cx="73" cy="31"/>
              </a:xfrm>
              <a:custGeom>
                <a:avLst/>
                <a:gdLst>
                  <a:gd name="T0" fmla="*/ 70 w 73"/>
                  <a:gd name="T1" fmla="*/ 19 h 31"/>
                  <a:gd name="T2" fmla="*/ 53 w 73"/>
                  <a:gd name="T3" fmla="*/ 18 h 31"/>
                  <a:gd name="T4" fmla="*/ 48 w 73"/>
                  <a:gd name="T5" fmla="*/ 19 h 31"/>
                  <a:gd name="T6" fmla="*/ 48 w 73"/>
                  <a:gd name="T7" fmla="*/ 21 h 31"/>
                  <a:gd name="T8" fmla="*/ 42 w 73"/>
                  <a:gd name="T9" fmla="*/ 24 h 31"/>
                  <a:gd name="T10" fmla="*/ 39 w 73"/>
                  <a:gd name="T11" fmla="*/ 23 h 31"/>
                  <a:gd name="T12" fmla="*/ 27 w 73"/>
                  <a:gd name="T13" fmla="*/ 26 h 31"/>
                  <a:gd name="T14" fmla="*/ 23 w 73"/>
                  <a:gd name="T15" fmla="*/ 31 h 31"/>
                  <a:gd name="T16" fmla="*/ 15 w 73"/>
                  <a:gd name="T17" fmla="*/ 31 h 31"/>
                  <a:gd name="T18" fmla="*/ 5 w 73"/>
                  <a:gd name="T19" fmla="*/ 26 h 31"/>
                  <a:gd name="T20" fmla="*/ 0 w 73"/>
                  <a:gd name="T21" fmla="*/ 18 h 31"/>
                  <a:gd name="T22" fmla="*/ 4 w 73"/>
                  <a:gd name="T23" fmla="*/ 13 h 31"/>
                  <a:gd name="T24" fmla="*/ 10 w 73"/>
                  <a:gd name="T25" fmla="*/ 15 h 31"/>
                  <a:gd name="T26" fmla="*/ 13 w 73"/>
                  <a:gd name="T27" fmla="*/ 11 h 31"/>
                  <a:gd name="T28" fmla="*/ 16 w 73"/>
                  <a:gd name="T29" fmla="*/ 8 h 31"/>
                  <a:gd name="T30" fmla="*/ 16 w 73"/>
                  <a:gd name="T31" fmla="*/ 5 h 31"/>
                  <a:gd name="T32" fmla="*/ 24 w 73"/>
                  <a:gd name="T33" fmla="*/ 0 h 31"/>
                  <a:gd name="T34" fmla="*/ 27 w 73"/>
                  <a:gd name="T35" fmla="*/ 2 h 31"/>
                  <a:gd name="T36" fmla="*/ 32 w 73"/>
                  <a:gd name="T37" fmla="*/ 0 h 31"/>
                  <a:gd name="T38" fmla="*/ 40 w 73"/>
                  <a:gd name="T39" fmla="*/ 5 h 31"/>
                  <a:gd name="T40" fmla="*/ 46 w 73"/>
                  <a:gd name="T41" fmla="*/ 2 h 31"/>
                  <a:gd name="T42" fmla="*/ 53 w 73"/>
                  <a:gd name="T43" fmla="*/ 3 h 31"/>
                  <a:gd name="T44" fmla="*/ 61 w 73"/>
                  <a:gd name="T45" fmla="*/ 2 h 31"/>
                  <a:gd name="T46" fmla="*/ 73 w 73"/>
                  <a:gd name="T47" fmla="*/ 7 h 31"/>
                  <a:gd name="T48" fmla="*/ 70 w 73"/>
                  <a:gd name="T4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3" h="31">
                    <a:moveTo>
                      <a:pt x="70" y="19"/>
                    </a:moveTo>
                    <a:lnTo>
                      <a:pt x="53" y="18"/>
                    </a:lnTo>
                    <a:lnTo>
                      <a:pt x="48" y="19"/>
                    </a:lnTo>
                    <a:lnTo>
                      <a:pt x="48" y="21"/>
                    </a:lnTo>
                    <a:lnTo>
                      <a:pt x="42" y="24"/>
                    </a:lnTo>
                    <a:lnTo>
                      <a:pt x="39" y="23"/>
                    </a:lnTo>
                    <a:lnTo>
                      <a:pt x="27" y="26"/>
                    </a:lnTo>
                    <a:lnTo>
                      <a:pt x="23" y="31"/>
                    </a:lnTo>
                    <a:lnTo>
                      <a:pt x="15" y="31"/>
                    </a:lnTo>
                    <a:lnTo>
                      <a:pt x="5" y="26"/>
                    </a:lnTo>
                    <a:lnTo>
                      <a:pt x="0" y="18"/>
                    </a:lnTo>
                    <a:lnTo>
                      <a:pt x="4" y="13"/>
                    </a:lnTo>
                    <a:lnTo>
                      <a:pt x="10" y="15"/>
                    </a:lnTo>
                    <a:lnTo>
                      <a:pt x="13" y="11"/>
                    </a:lnTo>
                    <a:lnTo>
                      <a:pt x="16" y="8"/>
                    </a:lnTo>
                    <a:lnTo>
                      <a:pt x="16" y="5"/>
                    </a:lnTo>
                    <a:lnTo>
                      <a:pt x="24" y="0"/>
                    </a:lnTo>
                    <a:lnTo>
                      <a:pt x="27" y="2"/>
                    </a:lnTo>
                    <a:lnTo>
                      <a:pt x="32" y="0"/>
                    </a:lnTo>
                    <a:lnTo>
                      <a:pt x="40" y="5"/>
                    </a:lnTo>
                    <a:lnTo>
                      <a:pt x="46" y="2"/>
                    </a:lnTo>
                    <a:lnTo>
                      <a:pt x="53" y="3"/>
                    </a:lnTo>
                    <a:lnTo>
                      <a:pt x="61" y="2"/>
                    </a:lnTo>
                    <a:lnTo>
                      <a:pt x="73" y="7"/>
                    </a:lnTo>
                    <a:lnTo>
                      <a:pt x="7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6" name="Freeform 143"/>
              <p:cNvSpPr>
                <a:spLocks/>
              </p:cNvSpPr>
              <p:nvPr/>
            </p:nvSpPr>
            <p:spPr bwMode="auto">
              <a:xfrm>
                <a:off x="2721" y="1022"/>
                <a:ext cx="92" cy="45"/>
              </a:xfrm>
              <a:custGeom>
                <a:avLst/>
                <a:gdLst>
                  <a:gd name="T0" fmla="*/ 92 w 92"/>
                  <a:gd name="T1" fmla="*/ 27 h 45"/>
                  <a:gd name="T2" fmla="*/ 89 w 92"/>
                  <a:gd name="T3" fmla="*/ 25 h 45"/>
                  <a:gd name="T4" fmla="*/ 83 w 92"/>
                  <a:gd name="T5" fmla="*/ 19 h 45"/>
                  <a:gd name="T6" fmla="*/ 78 w 92"/>
                  <a:gd name="T7" fmla="*/ 17 h 45"/>
                  <a:gd name="T8" fmla="*/ 76 w 92"/>
                  <a:gd name="T9" fmla="*/ 14 h 45"/>
                  <a:gd name="T10" fmla="*/ 65 w 92"/>
                  <a:gd name="T11" fmla="*/ 13 h 45"/>
                  <a:gd name="T12" fmla="*/ 67 w 92"/>
                  <a:gd name="T13" fmla="*/ 14 h 45"/>
                  <a:gd name="T14" fmla="*/ 64 w 92"/>
                  <a:gd name="T15" fmla="*/ 16 h 45"/>
                  <a:gd name="T16" fmla="*/ 57 w 92"/>
                  <a:gd name="T17" fmla="*/ 13 h 45"/>
                  <a:gd name="T18" fmla="*/ 57 w 92"/>
                  <a:gd name="T19" fmla="*/ 9 h 45"/>
                  <a:gd name="T20" fmla="*/ 53 w 92"/>
                  <a:gd name="T21" fmla="*/ 6 h 45"/>
                  <a:gd name="T22" fmla="*/ 45 w 92"/>
                  <a:gd name="T23" fmla="*/ 6 h 45"/>
                  <a:gd name="T24" fmla="*/ 41 w 92"/>
                  <a:gd name="T25" fmla="*/ 3 h 45"/>
                  <a:gd name="T26" fmla="*/ 38 w 92"/>
                  <a:gd name="T27" fmla="*/ 6 h 45"/>
                  <a:gd name="T28" fmla="*/ 37 w 92"/>
                  <a:gd name="T29" fmla="*/ 5 h 45"/>
                  <a:gd name="T30" fmla="*/ 29 w 92"/>
                  <a:gd name="T31" fmla="*/ 0 h 45"/>
                  <a:gd name="T32" fmla="*/ 29 w 92"/>
                  <a:gd name="T33" fmla="*/ 5 h 45"/>
                  <a:gd name="T34" fmla="*/ 6 w 92"/>
                  <a:gd name="T35" fmla="*/ 14 h 45"/>
                  <a:gd name="T36" fmla="*/ 5 w 92"/>
                  <a:gd name="T37" fmla="*/ 16 h 45"/>
                  <a:gd name="T38" fmla="*/ 0 w 92"/>
                  <a:gd name="T39" fmla="*/ 14 h 45"/>
                  <a:gd name="T40" fmla="*/ 0 w 92"/>
                  <a:gd name="T41" fmla="*/ 16 h 45"/>
                  <a:gd name="T42" fmla="*/ 5 w 92"/>
                  <a:gd name="T43" fmla="*/ 19 h 45"/>
                  <a:gd name="T44" fmla="*/ 6 w 92"/>
                  <a:gd name="T45" fmla="*/ 25 h 45"/>
                  <a:gd name="T46" fmla="*/ 10 w 92"/>
                  <a:gd name="T47" fmla="*/ 29 h 45"/>
                  <a:gd name="T48" fmla="*/ 27 w 92"/>
                  <a:gd name="T49" fmla="*/ 40 h 45"/>
                  <a:gd name="T50" fmla="*/ 32 w 92"/>
                  <a:gd name="T51" fmla="*/ 43 h 45"/>
                  <a:gd name="T52" fmla="*/ 37 w 92"/>
                  <a:gd name="T53" fmla="*/ 43 h 45"/>
                  <a:gd name="T54" fmla="*/ 41 w 92"/>
                  <a:gd name="T55" fmla="*/ 40 h 45"/>
                  <a:gd name="T56" fmla="*/ 43 w 92"/>
                  <a:gd name="T57" fmla="*/ 37 h 45"/>
                  <a:gd name="T58" fmla="*/ 51 w 92"/>
                  <a:gd name="T59" fmla="*/ 37 h 45"/>
                  <a:gd name="T60" fmla="*/ 57 w 92"/>
                  <a:gd name="T61" fmla="*/ 40 h 45"/>
                  <a:gd name="T62" fmla="*/ 67 w 92"/>
                  <a:gd name="T63" fmla="*/ 40 h 45"/>
                  <a:gd name="T64" fmla="*/ 68 w 92"/>
                  <a:gd name="T65" fmla="*/ 45 h 45"/>
                  <a:gd name="T66" fmla="*/ 72 w 92"/>
                  <a:gd name="T67" fmla="*/ 40 h 45"/>
                  <a:gd name="T68" fmla="*/ 78 w 92"/>
                  <a:gd name="T69" fmla="*/ 42 h 45"/>
                  <a:gd name="T70" fmla="*/ 81 w 92"/>
                  <a:gd name="T71" fmla="*/ 38 h 45"/>
                  <a:gd name="T72" fmla="*/ 84 w 92"/>
                  <a:gd name="T73" fmla="*/ 35 h 45"/>
                  <a:gd name="T74" fmla="*/ 84 w 92"/>
                  <a:gd name="T75" fmla="*/ 32 h 45"/>
                  <a:gd name="T76" fmla="*/ 92 w 92"/>
                  <a:gd name="T77"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92" h="45">
                    <a:moveTo>
                      <a:pt x="92" y="27"/>
                    </a:moveTo>
                    <a:lnTo>
                      <a:pt x="89" y="25"/>
                    </a:lnTo>
                    <a:lnTo>
                      <a:pt x="83" y="19"/>
                    </a:lnTo>
                    <a:lnTo>
                      <a:pt x="78" y="17"/>
                    </a:lnTo>
                    <a:lnTo>
                      <a:pt x="76" y="14"/>
                    </a:lnTo>
                    <a:lnTo>
                      <a:pt x="65" y="13"/>
                    </a:lnTo>
                    <a:lnTo>
                      <a:pt x="67" y="14"/>
                    </a:lnTo>
                    <a:lnTo>
                      <a:pt x="64" y="16"/>
                    </a:lnTo>
                    <a:lnTo>
                      <a:pt x="57" y="13"/>
                    </a:lnTo>
                    <a:lnTo>
                      <a:pt x="57" y="9"/>
                    </a:lnTo>
                    <a:lnTo>
                      <a:pt x="53" y="6"/>
                    </a:lnTo>
                    <a:lnTo>
                      <a:pt x="45" y="6"/>
                    </a:lnTo>
                    <a:lnTo>
                      <a:pt x="41" y="3"/>
                    </a:lnTo>
                    <a:lnTo>
                      <a:pt x="38" y="6"/>
                    </a:lnTo>
                    <a:lnTo>
                      <a:pt x="37" y="5"/>
                    </a:lnTo>
                    <a:lnTo>
                      <a:pt x="29" y="0"/>
                    </a:lnTo>
                    <a:lnTo>
                      <a:pt x="29" y="5"/>
                    </a:lnTo>
                    <a:lnTo>
                      <a:pt x="6" y="14"/>
                    </a:lnTo>
                    <a:lnTo>
                      <a:pt x="5" y="16"/>
                    </a:lnTo>
                    <a:lnTo>
                      <a:pt x="0" y="14"/>
                    </a:lnTo>
                    <a:lnTo>
                      <a:pt x="0" y="16"/>
                    </a:lnTo>
                    <a:lnTo>
                      <a:pt x="5" y="19"/>
                    </a:lnTo>
                    <a:lnTo>
                      <a:pt x="6" y="25"/>
                    </a:lnTo>
                    <a:lnTo>
                      <a:pt x="10" y="29"/>
                    </a:lnTo>
                    <a:lnTo>
                      <a:pt x="27" y="40"/>
                    </a:lnTo>
                    <a:lnTo>
                      <a:pt x="32" y="43"/>
                    </a:lnTo>
                    <a:lnTo>
                      <a:pt x="37" y="43"/>
                    </a:lnTo>
                    <a:lnTo>
                      <a:pt x="41" y="40"/>
                    </a:lnTo>
                    <a:lnTo>
                      <a:pt x="43" y="37"/>
                    </a:lnTo>
                    <a:lnTo>
                      <a:pt x="51" y="37"/>
                    </a:lnTo>
                    <a:lnTo>
                      <a:pt x="57" y="40"/>
                    </a:lnTo>
                    <a:lnTo>
                      <a:pt x="67" y="40"/>
                    </a:lnTo>
                    <a:lnTo>
                      <a:pt x="68" y="45"/>
                    </a:lnTo>
                    <a:lnTo>
                      <a:pt x="72" y="40"/>
                    </a:lnTo>
                    <a:lnTo>
                      <a:pt x="78" y="42"/>
                    </a:lnTo>
                    <a:lnTo>
                      <a:pt x="81" y="38"/>
                    </a:lnTo>
                    <a:lnTo>
                      <a:pt x="84" y="35"/>
                    </a:lnTo>
                    <a:lnTo>
                      <a:pt x="84" y="32"/>
                    </a:lnTo>
                    <a:lnTo>
                      <a:pt x="92"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7" name="Freeform 144"/>
              <p:cNvSpPr>
                <a:spLocks/>
              </p:cNvSpPr>
              <p:nvPr/>
            </p:nvSpPr>
            <p:spPr bwMode="auto">
              <a:xfrm>
                <a:off x="2691" y="1059"/>
                <a:ext cx="103" cy="43"/>
              </a:xfrm>
              <a:custGeom>
                <a:avLst/>
                <a:gdLst>
                  <a:gd name="T0" fmla="*/ 57 w 103"/>
                  <a:gd name="T1" fmla="*/ 42 h 43"/>
                  <a:gd name="T2" fmla="*/ 41 w 103"/>
                  <a:gd name="T3" fmla="*/ 38 h 43"/>
                  <a:gd name="T4" fmla="*/ 38 w 103"/>
                  <a:gd name="T5" fmla="*/ 37 h 43"/>
                  <a:gd name="T6" fmla="*/ 35 w 103"/>
                  <a:gd name="T7" fmla="*/ 32 h 43"/>
                  <a:gd name="T8" fmla="*/ 17 w 103"/>
                  <a:gd name="T9" fmla="*/ 37 h 43"/>
                  <a:gd name="T10" fmla="*/ 13 w 103"/>
                  <a:gd name="T11" fmla="*/ 37 h 43"/>
                  <a:gd name="T12" fmla="*/ 3 w 103"/>
                  <a:gd name="T13" fmla="*/ 33 h 43"/>
                  <a:gd name="T14" fmla="*/ 0 w 103"/>
                  <a:gd name="T15" fmla="*/ 30 h 43"/>
                  <a:gd name="T16" fmla="*/ 2 w 103"/>
                  <a:gd name="T17" fmla="*/ 27 h 43"/>
                  <a:gd name="T18" fmla="*/ 0 w 103"/>
                  <a:gd name="T19" fmla="*/ 25 h 43"/>
                  <a:gd name="T20" fmla="*/ 5 w 103"/>
                  <a:gd name="T21" fmla="*/ 24 h 43"/>
                  <a:gd name="T22" fmla="*/ 11 w 103"/>
                  <a:gd name="T23" fmla="*/ 27 h 43"/>
                  <a:gd name="T24" fmla="*/ 14 w 103"/>
                  <a:gd name="T25" fmla="*/ 24 h 43"/>
                  <a:gd name="T26" fmla="*/ 24 w 103"/>
                  <a:gd name="T27" fmla="*/ 25 h 43"/>
                  <a:gd name="T28" fmla="*/ 38 w 103"/>
                  <a:gd name="T29" fmla="*/ 22 h 43"/>
                  <a:gd name="T30" fmla="*/ 44 w 103"/>
                  <a:gd name="T31" fmla="*/ 22 h 43"/>
                  <a:gd name="T32" fmla="*/ 44 w 103"/>
                  <a:gd name="T33" fmla="*/ 24 h 43"/>
                  <a:gd name="T34" fmla="*/ 48 w 103"/>
                  <a:gd name="T35" fmla="*/ 24 h 43"/>
                  <a:gd name="T36" fmla="*/ 44 w 103"/>
                  <a:gd name="T37" fmla="*/ 14 h 43"/>
                  <a:gd name="T38" fmla="*/ 46 w 103"/>
                  <a:gd name="T39" fmla="*/ 13 h 43"/>
                  <a:gd name="T40" fmla="*/ 51 w 103"/>
                  <a:gd name="T41" fmla="*/ 11 h 43"/>
                  <a:gd name="T42" fmla="*/ 52 w 103"/>
                  <a:gd name="T43" fmla="*/ 6 h 43"/>
                  <a:gd name="T44" fmla="*/ 57 w 103"/>
                  <a:gd name="T45" fmla="*/ 5 h 43"/>
                  <a:gd name="T46" fmla="*/ 57 w 103"/>
                  <a:gd name="T47" fmla="*/ 3 h 43"/>
                  <a:gd name="T48" fmla="*/ 62 w 103"/>
                  <a:gd name="T49" fmla="*/ 6 h 43"/>
                  <a:gd name="T50" fmla="*/ 67 w 103"/>
                  <a:gd name="T51" fmla="*/ 6 h 43"/>
                  <a:gd name="T52" fmla="*/ 71 w 103"/>
                  <a:gd name="T53" fmla="*/ 3 h 43"/>
                  <a:gd name="T54" fmla="*/ 73 w 103"/>
                  <a:gd name="T55" fmla="*/ 0 h 43"/>
                  <a:gd name="T56" fmla="*/ 81 w 103"/>
                  <a:gd name="T57" fmla="*/ 0 h 43"/>
                  <a:gd name="T58" fmla="*/ 87 w 103"/>
                  <a:gd name="T59" fmla="*/ 3 h 43"/>
                  <a:gd name="T60" fmla="*/ 97 w 103"/>
                  <a:gd name="T61" fmla="*/ 3 h 43"/>
                  <a:gd name="T62" fmla="*/ 98 w 103"/>
                  <a:gd name="T63" fmla="*/ 8 h 43"/>
                  <a:gd name="T64" fmla="*/ 103 w 103"/>
                  <a:gd name="T65" fmla="*/ 16 h 43"/>
                  <a:gd name="T66" fmla="*/ 102 w 103"/>
                  <a:gd name="T67" fmla="*/ 21 h 43"/>
                  <a:gd name="T68" fmla="*/ 95 w 103"/>
                  <a:gd name="T69" fmla="*/ 21 h 43"/>
                  <a:gd name="T70" fmla="*/ 95 w 103"/>
                  <a:gd name="T71" fmla="*/ 22 h 43"/>
                  <a:gd name="T72" fmla="*/ 97 w 103"/>
                  <a:gd name="T73" fmla="*/ 24 h 43"/>
                  <a:gd name="T74" fmla="*/ 95 w 103"/>
                  <a:gd name="T75" fmla="*/ 29 h 43"/>
                  <a:gd name="T76" fmla="*/ 95 w 103"/>
                  <a:gd name="T77" fmla="*/ 33 h 43"/>
                  <a:gd name="T78" fmla="*/ 90 w 103"/>
                  <a:gd name="T79" fmla="*/ 35 h 43"/>
                  <a:gd name="T80" fmla="*/ 87 w 103"/>
                  <a:gd name="T81" fmla="*/ 38 h 43"/>
                  <a:gd name="T82" fmla="*/ 73 w 103"/>
                  <a:gd name="T83" fmla="*/ 40 h 43"/>
                  <a:gd name="T84" fmla="*/ 70 w 103"/>
                  <a:gd name="T85" fmla="*/ 43 h 43"/>
                  <a:gd name="T86" fmla="*/ 57 w 103"/>
                  <a:gd name="T87"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 h="43">
                    <a:moveTo>
                      <a:pt x="57" y="42"/>
                    </a:moveTo>
                    <a:lnTo>
                      <a:pt x="41" y="38"/>
                    </a:lnTo>
                    <a:lnTo>
                      <a:pt x="38" y="37"/>
                    </a:lnTo>
                    <a:lnTo>
                      <a:pt x="35" y="32"/>
                    </a:lnTo>
                    <a:lnTo>
                      <a:pt x="17" y="37"/>
                    </a:lnTo>
                    <a:lnTo>
                      <a:pt x="13" y="37"/>
                    </a:lnTo>
                    <a:lnTo>
                      <a:pt x="3" y="33"/>
                    </a:lnTo>
                    <a:lnTo>
                      <a:pt x="0" y="30"/>
                    </a:lnTo>
                    <a:lnTo>
                      <a:pt x="2" y="27"/>
                    </a:lnTo>
                    <a:lnTo>
                      <a:pt x="0" y="25"/>
                    </a:lnTo>
                    <a:lnTo>
                      <a:pt x="5" y="24"/>
                    </a:lnTo>
                    <a:lnTo>
                      <a:pt x="11" y="27"/>
                    </a:lnTo>
                    <a:lnTo>
                      <a:pt x="14" y="24"/>
                    </a:lnTo>
                    <a:lnTo>
                      <a:pt x="24" y="25"/>
                    </a:lnTo>
                    <a:lnTo>
                      <a:pt x="38" y="22"/>
                    </a:lnTo>
                    <a:lnTo>
                      <a:pt x="44" y="22"/>
                    </a:lnTo>
                    <a:lnTo>
                      <a:pt x="44" y="24"/>
                    </a:lnTo>
                    <a:lnTo>
                      <a:pt x="48" y="24"/>
                    </a:lnTo>
                    <a:lnTo>
                      <a:pt x="44" y="14"/>
                    </a:lnTo>
                    <a:lnTo>
                      <a:pt x="46" y="13"/>
                    </a:lnTo>
                    <a:lnTo>
                      <a:pt x="51" y="11"/>
                    </a:lnTo>
                    <a:lnTo>
                      <a:pt x="52" y="6"/>
                    </a:lnTo>
                    <a:lnTo>
                      <a:pt x="57" y="5"/>
                    </a:lnTo>
                    <a:lnTo>
                      <a:pt x="57" y="3"/>
                    </a:lnTo>
                    <a:lnTo>
                      <a:pt x="62" y="6"/>
                    </a:lnTo>
                    <a:lnTo>
                      <a:pt x="67" y="6"/>
                    </a:lnTo>
                    <a:lnTo>
                      <a:pt x="71" y="3"/>
                    </a:lnTo>
                    <a:lnTo>
                      <a:pt x="73" y="0"/>
                    </a:lnTo>
                    <a:lnTo>
                      <a:pt x="81" y="0"/>
                    </a:lnTo>
                    <a:lnTo>
                      <a:pt x="87" y="3"/>
                    </a:lnTo>
                    <a:lnTo>
                      <a:pt x="97" y="3"/>
                    </a:lnTo>
                    <a:lnTo>
                      <a:pt x="98" y="8"/>
                    </a:lnTo>
                    <a:lnTo>
                      <a:pt x="103" y="16"/>
                    </a:lnTo>
                    <a:lnTo>
                      <a:pt x="102" y="21"/>
                    </a:lnTo>
                    <a:lnTo>
                      <a:pt x="95" y="21"/>
                    </a:lnTo>
                    <a:lnTo>
                      <a:pt x="95" y="22"/>
                    </a:lnTo>
                    <a:lnTo>
                      <a:pt x="97" y="24"/>
                    </a:lnTo>
                    <a:lnTo>
                      <a:pt x="95" y="29"/>
                    </a:lnTo>
                    <a:lnTo>
                      <a:pt x="95" y="33"/>
                    </a:lnTo>
                    <a:lnTo>
                      <a:pt x="90" y="35"/>
                    </a:lnTo>
                    <a:lnTo>
                      <a:pt x="87" y="38"/>
                    </a:lnTo>
                    <a:lnTo>
                      <a:pt x="73" y="40"/>
                    </a:lnTo>
                    <a:lnTo>
                      <a:pt x="70" y="43"/>
                    </a:lnTo>
                    <a:lnTo>
                      <a:pt x="57" y="4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8" name="Freeform 145"/>
              <p:cNvSpPr>
                <a:spLocks/>
              </p:cNvSpPr>
              <p:nvPr/>
            </p:nvSpPr>
            <p:spPr bwMode="auto">
              <a:xfrm>
                <a:off x="2691" y="1086"/>
                <a:ext cx="5" cy="6"/>
              </a:xfrm>
              <a:custGeom>
                <a:avLst/>
                <a:gdLst>
                  <a:gd name="T0" fmla="*/ 3 w 5"/>
                  <a:gd name="T1" fmla="*/ 6 h 6"/>
                  <a:gd name="T2" fmla="*/ 5 w 5"/>
                  <a:gd name="T3" fmla="*/ 3 h 6"/>
                  <a:gd name="T4" fmla="*/ 2 w 5"/>
                  <a:gd name="T5" fmla="*/ 0 h 6"/>
                  <a:gd name="T6" fmla="*/ 0 w 5"/>
                  <a:gd name="T7" fmla="*/ 3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3"/>
                    </a:lnTo>
                    <a:lnTo>
                      <a:pt x="2" y="0"/>
                    </a:lnTo>
                    <a:lnTo>
                      <a:pt x="0" y="3"/>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9" name="Freeform 146"/>
              <p:cNvSpPr>
                <a:spLocks/>
              </p:cNvSpPr>
              <p:nvPr/>
            </p:nvSpPr>
            <p:spPr bwMode="auto">
              <a:xfrm>
                <a:off x="2656" y="1091"/>
                <a:ext cx="168" cy="159"/>
              </a:xfrm>
              <a:custGeom>
                <a:avLst/>
                <a:gdLst>
                  <a:gd name="T0" fmla="*/ 19 w 168"/>
                  <a:gd name="T1" fmla="*/ 55 h 159"/>
                  <a:gd name="T2" fmla="*/ 29 w 168"/>
                  <a:gd name="T3" fmla="*/ 47 h 159"/>
                  <a:gd name="T4" fmla="*/ 48 w 168"/>
                  <a:gd name="T5" fmla="*/ 55 h 159"/>
                  <a:gd name="T6" fmla="*/ 62 w 168"/>
                  <a:gd name="T7" fmla="*/ 77 h 159"/>
                  <a:gd name="T8" fmla="*/ 67 w 168"/>
                  <a:gd name="T9" fmla="*/ 80 h 159"/>
                  <a:gd name="T10" fmla="*/ 73 w 168"/>
                  <a:gd name="T11" fmla="*/ 87 h 159"/>
                  <a:gd name="T12" fmla="*/ 91 w 168"/>
                  <a:gd name="T13" fmla="*/ 101 h 159"/>
                  <a:gd name="T14" fmla="*/ 105 w 168"/>
                  <a:gd name="T15" fmla="*/ 108 h 159"/>
                  <a:gd name="T16" fmla="*/ 110 w 168"/>
                  <a:gd name="T17" fmla="*/ 112 h 159"/>
                  <a:gd name="T18" fmla="*/ 119 w 168"/>
                  <a:gd name="T19" fmla="*/ 119 h 159"/>
                  <a:gd name="T20" fmla="*/ 127 w 168"/>
                  <a:gd name="T21" fmla="*/ 120 h 159"/>
                  <a:gd name="T22" fmla="*/ 132 w 168"/>
                  <a:gd name="T23" fmla="*/ 146 h 159"/>
                  <a:gd name="T24" fmla="*/ 130 w 168"/>
                  <a:gd name="T25" fmla="*/ 154 h 159"/>
                  <a:gd name="T26" fmla="*/ 137 w 168"/>
                  <a:gd name="T27" fmla="*/ 159 h 159"/>
                  <a:gd name="T28" fmla="*/ 143 w 168"/>
                  <a:gd name="T29" fmla="*/ 151 h 159"/>
                  <a:gd name="T30" fmla="*/ 149 w 168"/>
                  <a:gd name="T31" fmla="*/ 140 h 159"/>
                  <a:gd name="T32" fmla="*/ 141 w 168"/>
                  <a:gd name="T33" fmla="*/ 127 h 159"/>
                  <a:gd name="T34" fmla="*/ 143 w 168"/>
                  <a:gd name="T35" fmla="*/ 117 h 159"/>
                  <a:gd name="T36" fmla="*/ 160 w 168"/>
                  <a:gd name="T37" fmla="*/ 119 h 159"/>
                  <a:gd name="T38" fmla="*/ 167 w 168"/>
                  <a:gd name="T39" fmla="*/ 125 h 159"/>
                  <a:gd name="T40" fmla="*/ 159 w 168"/>
                  <a:gd name="T41" fmla="*/ 109 h 159"/>
                  <a:gd name="T42" fmla="*/ 130 w 168"/>
                  <a:gd name="T43" fmla="*/ 95 h 159"/>
                  <a:gd name="T44" fmla="*/ 133 w 168"/>
                  <a:gd name="T45" fmla="*/ 90 h 159"/>
                  <a:gd name="T46" fmla="*/ 119 w 168"/>
                  <a:gd name="T47" fmla="*/ 90 h 159"/>
                  <a:gd name="T48" fmla="*/ 113 w 168"/>
                  <a:gd name="T49" fmla="*/ 87 h 159"/>
                  <a:gd name="T50" fmla="*/ 95 w 168"/>
                  <a:gd name="T51" fmla="*/ 59 h 159"/>
                  <a:gd name="T52" fmla="*/ 76 w 168"/>
                  <a:gd name="T53" fmla="*/ 47 h 159"/>
                  <a:gd name="T54" fmla="*/ 78 w 168"/>
                  <a:gd name="T55" fmla="*/ 38 h 159"/>
                  <a:gd name="T56" fmla="*/ 75 w 168"/>
                  <a:gd name="T57" fmla="*/ 34 h 159"/>
                  <a:gd name="T58" fmla="*/ 87 w 168"/>
                  <a:gd name="T59" fmla="*/ 24 h 159"/>
                  <a:gd name="T60" fmla="*/ 94 w 168"/>
                  <a:gd name="T61" fmla="*/ 27 h 159"/>
                  <a:gd name="T62" fmla="*/ 92 w 168"/>
                  <a:gd name="T63" fmla="*/ 21 h 159"/>
                  <a:gd name="T64" fmla="*/ 92 w 168"/>
                  <a:gd name="T65" fmla="*/ 14 h 159"/>
                  <a:gd name="T66" fmla="*/ 92 w 168"/>
                  <a:gd name="T67" fmla="*/ 10 h 159"/>
                  <a:gd name="T68" fmla="*/ 73 w 168"/>
                  <a:gd name="T69" fmla="*/ 5 h 159"/>
                  <a:gd name="T70" fmla="*/ 52 w 168"/>
                  <a:gd name="T71" fmla="*/ 5 h 159"/>
                  <a:gd name="T72" fmla="*/ 48 w 168"/>
                  <a:gd name="T73" fmla="*/ 8 h 159"/>
                  <a:gd name="T74" fmla="*/ 44 w 168"/>
                  <a:gd name="T75" fmla="*/ 14 h 159"/>
                  <a:gd name="T76" fmla="*/ 29 w 168"/>
                  <a:gd name="T77" fmla="*/ 21 h 159"/>
                  <a:gd name="T78" fmla="*/ 21 w 168"/>
                  <a:gd name="T79" fmla="*/ 11 h 159"/>
                  <a:gd name="T80" fmla="*/ 2 w 168"/>
                  <a:gd name="T81" fmla="*/ 21 h 159"/>
                  <a:gd name="T82" fmla="*/ 3 w 168"/>
                  <a:gd name="T83" fmla="*/ 30 h 159"/>
                  <a:gd name="T84" fmla="*/ 0 w 168"/>
                  <a:gd name="T85" fmla="*/ 37 h 159"/>
                  <a:gd name="T86" fmla="*/ 2 w 168"/>
                  <a:gd name="T87" fmla="*/ 45 h 159"/>
                  <a:gd name="T88" fmla="*/ 11 w 168"/>
                  <a:gd name="T89" fmla="*/ 5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8" h="159">
                    <a:moveTo>
                      <a:pt x="11" y="56"/>
                    </a:moveTo>
                    <a:lnTo>
                      <a:pt x="19" y="55"/>
                    </a:lnTo>
                    <a:lnTo>
                      <a:pt x="24" y="48"/>
                    </a:lnTo>
                    <a:lnTo>
                      <a:pt x="29" y="47"/>
                    </a:lnTo>
                    <a:lnTo>
                      <a:pt x="33" y="47"/>
                    </a:lnTo>
                    <a:lnTo>
                      <a:pt x="48" y="55"/>
                    </a:lnTo>
                    <a:lnTo>
                      <a:pt x="54" y="71"/>
                    </a:lnTo>
                    <a:lnTo>
                      <a:pt x="62" y="77"/>
                    </a:lnTo>
                    <a:lnTo>
                      <a:pt x="62" y="82"/>
                    </a:lnTo>
                    <a:lnTo>
                      <a:pt x="67" y="80"/>
                    </a:lnTo>
                    <a:lnTo>
                      <a:pt x="68" y="82"/>
                    </a:lnTo>
                    <a:lnTo>
                      <a:pt x="73" y="87"/>
                    </a:lnTo>
                    <a:lnTo>
                      <a:pt x="75" y="87"/>
                    </a:lnTo>
                    <a:lnTo>
                      <a:pt x="91" y="101"/>
                    </a:lnTo>
                    <a:lnTo>
                      <a:pt x="100" y="101"/>
                    </a:lnTo>
                    <a:lnTo>
                      <a:pt x="105" y="108"/>
                    </a:lnTo>
                    <a:lnTo>
                      <a:pt x="110" y="109"/>
                    </a:lnTo>
                    <a:lnTo>
                      <a:pt x="110" y="112"/>
                    </a:lnTo>
                    <a:lnTo>
                      <a:pt x="116" y="111"/>
                    </a:lnTo>
                    <a:lnTo>
                      <a:pt x="119" y="119"/>
                    </a:lnTo>
                    <a:lnTo>
                      <a:pt x="125" y="124"/>
                    </a:lnTo>
                    <a:lnTo>
                      <a:pt x="127" y="120"/>
                    </a:lnTo>
                    <a:lnTo>
                      <a:pt x="138" y="143"/>
                    </a:lnTo>
                    <a:lnTo>
                      <a:pt x="132" y="146"/>
                    </a:lnTo>
                    <a:lnTo>
                      <a:pt x="133" y="149"/>
                    </a:lnTo>
                    <a:lnTo>
                      <a:pt x="130" y="154"/>
                    </a:lnTo>
                    <a:lnTo>
                      <a:pt x="132" y="159"/>
                    </a:lnTo>
                    <a:lnTo>
                      <a:pt x="137" y="159"/>
                    </a:lnTo>
                    <a:lnTo>
                      <a:pt x="140" y="153"/>
                    </a:lnTo>
                    <a:lnTo>
                      <a:pt x="143" y="151"/>
                    </a:lnTo>
                    <a:lnTo>
                      <a:pt x="143" y="143"/>
                    </a:lnTo>
                    <a:lnTo>
                      <a:pt x="149" y="140"/>
                    </a:lnTo>
                    <a:lnTo>
                      <a:pt x="149" y="133"/>
                    </a:lnTo>
                    <a:lnTo>
                      <a:pt x="141" y="127"/>
                    </a:lnTo>
                    <a:lnTo>
                      <a:pt x="141" y="120"/>
                    </a:lnTo>
                    <a:lnTo>
                      <a:pt x="143" y="117"/>
                    </a:lnTo>
                    <a:lnTo>
                      <a:pt x="149" y="114"/>
                    </a:lnTo>
                    <a:lnTo>
                      <a:pt x="160" y="119"/>
                    </a:lnTo>
                    <a:lnTo>
                      <a:pt x="164" y="124"/>
                    </a:lnTo>
                    <a:lnTo>
                      <a:pt x="167" y="125"/>
                    </a:lnTo>
                    <a:lnTo>
                      <a:pt x="168" y="120"/>
                    </a:lnTo>
                    <a:lnTo>
                      <a:pt x="159" y="109"/>
                    </a:lnTo>
                    <a:lnTo>
                      <a:pt x="130" y="98"/>
                    </a:lnTo>
                    <a:lnTo>
                      <a:pt x="130" y="95"/>
                    </a:lnTo>
                    <a:lnTo>
                      <a:pt x="133" y="93"/>
                    </a:lnTo>
                    <a:lnTo>
                      <a:pt x="133" y="90"/>
                    </a:lnTo>
                    <a:lnTo>
                      <a:pt x="132" y="88"/>
                    </a:lnTo>
                    <a:lnTo>
                      <a:pt x="119" y="90"/>
                    </a:lnTo>
                    <a:lnTo>
                      <a:pt x="119" y="92"/>
                    </a:lnTo>
                    <a:lnTo>
                      <a:pt x="113" y="87"/>
                    </a:lnTo>
                    <a:lnTo>
                      <a:pt x="103" y="77"/>
                    </a:lnTo>
                    <a:lnTo>
                      <a:pt x="95" y="59"/>
                    </a:lnTo>
                    <a:lnTo>
                      <a:pt x="79" y="51"/>
                    </a:lnTo>
                    <a:lnTo>
                      <a:pt x="76" y="47"/>
                    </a:lnTo>
                    <a:lnTo>
                      <a:pt x="76" y="43"/>
                    </a:lnTo>
                    <a:lnTo>
                      <a:pt x="78" y="38"/>
                    </a:lnTo>
                    <a:lnTo>
                      <a:pt x="78" y="37"/>
                    </a:lnTo>
                    <a:lnTo>
                      <a:pt x="75" y="34"/>
                    </a:lnTo>
                    <a:lnTo>
                      <a:pt x="75" y="29"/>
                    </a:lnTo>
                    <a:lnTo>
                      <a:pt x="87" y="24"/>
                    </a:lnTo>
                    <a:lnTo>
                      <a:pt x="94" y="24"/>
                    </a:lnTo>
                    <a:lnTo>
                      <a:pt x="94" y="27"/>
                    </a:lnTo>
                    <a:lnTo>
                      <a:pt x="97" y="26"/>
                    </a:lnTo>
                    <a:lnTo>
                      <a:pt x="92" y="21"/>
                    </a:lnTo>
                    <a:lnTo>
                      <a:pt x="91" y="19"/>
                    </a:lnTo>
                    <a:lnTo>
                      <a:pt x="92" y="14"/>
                    </a:lnTo>
                    <a:lnTo>
                      <a:pt x="91" y="14"/>
                    </a:lnTo>
                    <a:lnTo>
                      <a:pt x="92" y="10"/>
                    </a:lnTo>
                    <a:lnTo>
                      <a:pt x="76" y="6"/>
                    </a:lnTo>
                    <a:lnTo>
                      <a:pt x="73" y="5"/>
                    </a:lnTo>
                    <a:lnTo>
                      <a:pt x="70" y="0"/>
                    </a:lnTo>
                    <a:lnTo>
                      <a:pt x="52" y="5"/>
                    </a:lnTo>
                    <a:lnTo>
                      <a:pt x="48" y="5"/>
                    </a:lnTo>
                    <a:lnTo>
                      <a:pt x="48" y="8"/>
                    </a:lnTo>
                    <a:lnTo>
                      <a:pt x="44" y="8"/>
                    </a:lnTo>
                    <a:lnTo>
                      <a:pt x="44" y="14"/>
                    </a:lnTo>
                    <a:lnTo>
                      <a:pt x="33" y="11"/>
                    </a:lnTo>
                    <a:lnTo>
                      <a:pt x="29" y="21"/>
                    </a:lnTo>
                    <a:lnTo>
                      <a:pt x="22" y="16"/>
                    </a:lnTo>
                    <a:lnTo>
                      <a:pt x="21" y="11"/>
                    </a:lnTo>
                    <a:lnTo>
                      <a:pt x="14" y="19"/>
                    </a:lnTo>
                    <a:lnTo>
                      <a:pt x="2" y="21"/>
                    </a:lnTo>
                    <a:lnTo>
                      <a:pt x="0" y="22"/>
                    </a:lnTo>
                    <a:lnTo>
                      <a:pt x="3" y="30"/>
                    </a:lnTo>
                    <a:lnTo>
                      <a:pt x="0" y="34"/>
                    </a:lnTo>
                    <a:lnTo>
                      <a:pt x="0" y="37"/>
                    </a:lnTo>
                    <a:lnTo>
                      <a:pt x="2" y="38"/>
                    </a:lnTo>
                    <a:lnTo>
                      <a:pt x="2" y="45"/>
                    </a:lnTo>
                    <a:lnTo>
                      <a:pt x="5" y="50"/>
                    </a:lnTo>
                    <a:lnTo>
                      <a:pt x="11" y="50"/>
                    </a:lnTo>
                    <a:lnTo>
                      <a:pt x="11"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0" name="Freeform 147"/>
              <p:cNvSpPr>
                <a:spLocks/>
              </p:cNvSpPr>
              <p:nvPr/>
            </p:nvSpPr>
            <p:spPr bwMode="auto">
              <a:xfrm>
                <a:off x="2748" y="1101"/>
                <a:ext cx="81" cy="61"/>
              </a:xfrm>
              <a:custGeom>
                <a:avLst/>
                <a:gdLst>
                  <a:gd name="T0" fmla="*/ 70 w 81"/>
                  <a:gd name="T1" fmla="*/ 9 h 61"/>
                  <a:gd name="T2" fmla="*/ 60 w 81"/>
                  <a:gd name="T3" fmla="*/ 12 h 61"/>
                  <a:gd name="T4" fmla="*/ 53 w 81"/>
                  <a:gd name="T5" fmla="*/ 9 h 61"/>
                  <a:gd name="T6" fmla="*/ 41 w 81"/>
                  <a:gd name="T7" fmla="*/ 0 h 61"/>
                  <a:gd name="T8" fmla="*/ 40 w 81"/>
                  <a:gd name="T9" fmla="*/ 0 h 61"/>
                  <a:gd name="T10" fmla="*/ 37 w 81"/>
                  <a:gd name="T11" fmla="*/ 0 h 61"/>
                  <a:gd name="T12" fmla="*/ 37 w 81"/>
                  <a:gd name="T13" fmla="*/ 3 h 61"/>
                  <a:gd name="T14" fmla="*/ 27 w 81"/>
                  <a:gd name="T15" fmla="*/ 4 h 61"/>
                  <a:gd name="T16" fmla="*/ 27 w 81"/>
                  <a:gd name="T17" fmla="*/ 8 h 61"/>
                  <a:gd name="T18" fmla="*/ 29 w 81"/>
                  <a:gd name="T19" fmla="*/ 9 h 61"/>
                  <a:gd name="T20" fmla="*/ 29 w 81"/>
                  <a:gd name="T21" fmla="*/ 11 h 61"/>
                  <a:gd name="T22" fmla="*/ 24 w 81"/>
                  <a:gd name="T23" fmla="*/ 14 h 61"/>
                  <a:gd name="T24" fmla="*/ 24 w 81"/>
                  <a:gd name="T25" fmla="*/ 19 h 61"/>
                  <a:gd name="T26" fmla="*/ 22 w 81"/>
                  <a:gd name="T27" fmla="*/ 20 h 61"/>
                  <a:gd name="T28" fmla="*/ 19 w 81"/>
                  <a:gd name="T29" fmla="*/ 19 h 61"/>
                  <a:gd name="T30" fmla="*/ 18 w 81"/>
                  <a:gd name="T31" fmla="*/ 19 h 61"/>
                  <a:gd name="T32" fmla="*/ 14 w 81"/>
                  <a:gd name="T33" fmla="*/ 16 h 61"/>
                  <a:gd name="T34" fmla="*/ 11 w 81"/>
                  <a:gd name="T35" fmla="*/ 19 h 61"/>
                  <a:gd name="T36" fmla="*/ 0 w 81"/>
                  <a:gd name="T37" fmla="*/ 17 h 61"/>
                  <a:gd name="T38" fmla="*/ 0 w 81"/>
                  <a:gd name="T39" fmla="*/ 17 h 61"/>
                  <a:gd name="T40" fmla="*/ 2 w 81"/>
                  <a:gd name="T41" fmla="*/ 22 h 61"/>
                  <a:gd name="T42" fmla="*/ 5 w 81"/>
                  <a:gd name="T43" fmla="*/ 28 h 61"/>
                  <a:gd name="T44" fmla="*/ 8 w 81"/>
                  <a:gd name="T45" fmla="*/ 28 h 61"/>
                  <a:gd name="T46" fmla="*/ 11 w 81"/>
                  <a:gd name="T47" fmla="*/ 20 h 61"/>
                  <a:gd name="T48" fmla="*/ 14 w 81"/>
                  <a:gd name="T49" fmla="*/ 22 h 61"/>
                  <a:gd name="T50" fmla="*/ 19 w 81"/>
                  <a:gd name="T51" fmla="*/ 25 h 61"/>
                  <a:gd name="T52" fmla="*/ 22 w 81"/>
                  <a:gd name="T53" fmla="*/ 33 h 61"/>
                  <a:gd name="T54" fmla="*/ 27 w 81"/>
                  <a:gd name="T55" fmla="*/ 38 h 61"/>
                  <a:gd name="T56" fmla="*/ 26 w 81"/>
                  <a:gd name="T57" fmla="*/ 38 h 61"/>
                  <a:gd name="T58" fmla="*/ 24 w 81"/>
                  <a:gd name="T59" fmla="*/ 40 h 61"/>
                  <a:gd name="T60" fmla="*/ 35 w 81"/>
                  <a:gd name="T61" fmla="*/ 48 h 61"/>
                  <a:gd name="T62" fmla="*/ 37 w 81"/>
                  <a:gd name="T63" fmla="*/ 53 h 61"/>
                  <a:gd name="T64" fmla="*/ 49 w 81"/>
                  <a:gd name="T65" fmla="*/ 54 h 61"/>
                  <a:gd name="T66" fmla="*/ 59 w 81"/>
                  <a:gd name="T67" fmla="*/ 61 h 61"/>
                  <a:gd name="T68" fmla="*/ 59 w 81"/>
                  <a:gd name="T69" fmla="*/ 61 h 61"/>
                  <a:gd name="T70" fmla="*/ 60 w 81"/>
                  <a:gd name="T71" fmla="*/ 59 h 61"/>
                  <a:gd name="T72" fmla="*/ 54 w 81"/>
                  <a:gd name="T73" fmla="*/ 54 h 61"/>
                  <a:gd name="T74" fmla="*/ 54 w 81"/>
                  <a:gd name="T75" fmla="*/ 51 h 61"/>
                  <a:gd name="T76" fmla="*/ 37 w 81"/>
                  <a:gd name="T77" fmla="*/ 38 h 61"/>
                  <a:gd name="T78" fmla="*/ 37 w 81"/>
                  <a:gd name="T79" fmla="*/ 33 h 61"/>
                  <a:gd name="T80" fmla="*/ 33 w 81"/>
                  <a:gd name="T81" fmla="*/ 28 h 61"/>
                  <a:gd name="T82" fmla="*/ 30 w 81"/>
                  <a:gd name="T83" fmla="*/ 27 h 61"/>
                  <a:gd name="T84" fmla="*/ 32 w 81"/>
                  <a:gd name="T85" fmla="*/ 22 h 61"/>
                  <a:gd name="T86" fmla="*/ 35 w 81"/>
                  <a:gd name="T87" fmla="*/ 20 h 61"/>
                  <a:gd name="T88" fmla="*/ 40 w 81"/>
                  <a:gd name="T89" fmla="*/ 24 h 61"/>
                  <a:gd name="T90" fmla="*/ 41 w 81"/>
                  <a:gd name="T91" fmla="*/ 20 h 61"/>
                  <a:gd name="T92" fmla="*/ 45 w 81"/>
                  <a:gd name="T93" fmla="*/ 20 h 61"/>
                  <a:gd name="T94" fmla="*/ 48 w 81"/>
                  <a:gd name="T95" fmla="*/ 20 h 61"/>
                  <a:gd name="T96" fmla="*/ 60 w 81"/>
                  <a:gd name="T97" fmla="*/ 24 h 61"/>
                  <a:gd name="T98" fmla="*/ 62 w 81"/>
                  <a:gd name="T99" fmla="*/ 22 h 61"/>
                  <a:gd name="T100" fmla="*/ 72 w 81"/>
                  <a:gd name="T101" fmla="*/ 24 h 61"/>
                  <a:gd name="T102" fmla="*/ 75 w 81"/>
                  <a:gd name="T103" fmla="*/ 27 h 61"/>
                  <a:gd name="T104" fmla="*/ 78 w 81"/>
                  <a:gd name="T105" fmla="*/ 27 h 61"/>
                  <a:gd name="T106" fmla="*/ 78 w 81"/>
                  <a:gd name="T107" fmla="*/ 20 h 61"/>
                  <a:gd name="T108" fmla="*/ 81 w 81"/>
                  <a:gd name="T109" fmla="*/ 20 h 61"/>
                  <a:gd name="T110" fmla="*/ 75 w 81"/>
                  <a:gd name="T111" fmla="*/ 19 h 61"/>
                  <a:gd name="T112" fmla="*/ 75 w 81"/>
                  <a:gd name="T113" fmla="*/ 16 h 61"/>
                  <a:gd name="T114" fmla="*/ 73 w 81"/>
                  <a:gd name="T115" fmla="*/ 16 h 61"/>
                  <a:gd name="T116" fmla="*/ 73 w 81"/>
                  <a:gd name="T117" fmla="*/ 11 h 61"/>
                  <a:gd name="T118" fmla="*/ 70 w 81"/>
                  <a:gd name="T119" fmla="*/ 9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1" h="61">
                    <a:moveTo>
                      <a:pt x="70" y="9"/>
                    </a:moveTo>
                    <a:lnTo>
                      <a:pt x="60" y="12"/>
                    </a:lnTo>
                    <a:lnTo>
                      <a:pt x="53" y="9"/>
                    </a:lnTo>
                    <a:lnTo>
                      <a:pt x="41" y="0"/>
                    </a:lnTo>
                    <a:lnTo>
                      <a:pt x="40" y="0"/>
                    </a:lnTo>
                    <a:lnTo>
                      <a:pt x="37" y="0"/>
                    </a:lnTo>
                    <a:lnTo>
                      <a:pt x="37" y="3"/>
                    </a:lnTo>
                    <a:lnTo>
                      <a:pt x="27" y="4"/>
                    </a:lnTo>
                    <a:lnTo>
                      <a:pt x="27" y="8"/>
                    </a:lnTo>
                    <a:lnTo>
                      <a:pt x="29" y="9"/>
                    </a:lnTo>
                    <a:lnTo>
                      <a:pt x="29" y="11"/>
                    </a:lnTo>
                    <a:lnTo>
                      <a:pt x="24" y="14"/>
                    </a:lnTo>
                    <a:lnTo>
                      <a:pt x="24" y="19"/>
                    </a:lnTo>
                    <a:lnTo>
                      <a:pt x="22" y="20"/>
                    </a:lnTo>
                    <a:lnTo>
                      <a:pt x="19" y="19"/>
                    </a:lnTo>
                    <a:lnTo>
                      <a:pt x="18" y="19"/>
                    </a:lnTo>
                    <a:lnTo>
                      <a:pt x="14" y="16"/>
                    </a:lnTo>
                    <a:lnTo>
                      <a:pt x="11" y="19"/>
                    </a:lnTo>
                    <a:lnTo>
                      <a:pt x="0" y="17"/>
                    </a:lnTo>
                    <a:lnTo>
                      <a:pt x="0" y="17"/>
                    </a:lnTo>
                    <a:lnTo>
                      <a:pt x="2" y="22"/>
                    </a:lnTo>
                    <a:lnTo>
                      <a:pt x="5" y="28"/>
                    </a:lnTo>
                    <a:lnTo>
                      <a:pt x="8" y="28"/>
                    </a:lnTo>
                    <a:lnTo>
                      <a:pt x="11" y="20"/>
                    </a:lnTo>
                    <a:lnTo>
                      <a:pt x="14" y="22"/>
                    </a:lnTo>
                    <a:lnTo>
                      <a:pt x="19" y="25"/>
                    </a:lnTo>
                    <a:lnTo>
                      <a:pt x="22" y="33"/>
                    </a:lnTo>
                    <a:lnTo>
                      <a:pt x="27" y="38"/>
                    </a:lnTo>
                    <a:lnTo>
                      <a:pt x="26" y="38"/>
                    </a:lnTo>
                    <a:lnTo>
                      <a:pt x="24" y="40"/>
                    </a:lnTo>
                    <a:lnTo>
                      <a:pt x="35" y="48"/>
                    </a:lnTo>
                    <a:lnTo>
                      <a:pt x="37" y="53"/>
                    </a:lnTo>
                    <a:lnTo>
                      <a:pt x="49" y="54"/>
                    </a:lnTo>
                    <a:lnTo>
                      <a:pt x="59" y="61"/>
                    </a:lnTo>
                    <a:lnTo>
                      <a:pt x="59" y="61"/>
                    </a:lnTo>
                    <a:lnTo>
                      <a:pt x="60" y="59"/>
                    </a:lnTo>
                    <a:lnTo>
                      <a:pt x="54" y="54"/>
                    </a:lnTo>
                    <a:lnTo>
                      <a:pt x="54" y="51"/>
                    </a:lnTo>
                    <a:lnTo>
                      <a:pt x="37" y="38"/>
                    </a:lnTo>
                    <a:lnTo>
                      <a:pt x="37" y="33"/>
                    </a:lnTo>
                    <a:lnTo>
                      <a:pt x="33" y="28"/>
                    </a:lnTo>
                    <a:lnTo>
                      <a:pt x="30" y="27"/>
                    </a:lnTo>
                    <a:lnTo>
                      <a:pt x="32" y="22"/>
                    </a:lnTo>
                    <a:lnTo>
                      <a:pt x="35" y="20"/>
                    </a:lnTo>
                    <a:lnTo>
                      <a:pt x="40" y="24"/>
                    </a:lnTo>
                    <a:lnTo>
                      <a:pt x="41" y="20"/>
                    </a:lnTo>
                    <a:lnTo>
                      <a:pt x="45" y="20"/>
                    </a:lnTo>
                    <a:lnTo>
                      <a:pt x="48" y="20"/>
                    </a:lnTo>
                    <a:lnTo>
                      <a:pt x="60" y="24"/>
                    </a:lnTo>
                    <a:lnTo>
                      <a:pt x="62" y="22"/>
                    </a:lnTo>
                    <a:lnTo>
                      <a:pt x="72" y="24"/>
                    </a:lnTo>
                    <a:lnTo>
                      <a:pt x="75" y="27"/>
                    </a:lnTo>
                    <a:lnTo>
                      <a:pt x="78" y="27"/>
                    </a:lnTo>
                    <a:lnTo>
                      <a:pt x="78" y="20"/>
                    </a:lnTo>
                    <a:lnTo>
                      <a:pt x="81" y="20"/>
                    </a:lnTo>
                    <a:lnTo>
                      <a:pt x="75" y="19"/>
                    </a:lnTo>
                    <a:lnTo>
                      <a:pt x="75" y="16"/>
                    </a:lnTo>
                    <a:lnTo>
                      <a:pt x="73" y="16"/>
                    </a:lnTo>
                    <a:lnTo>
                      <a:pt x="73" y="11"/>
                    </a:lnTo>
                    <a:lnTo>
                      <a:pt x="7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1" name="Freeform 148"/>
              <p:cNvSpPr>
                <a:spLocks/>
              </p:cNvSpPr>
              <p:nvPr/>
            </p:nvSpPr>
            <p:spPr bwMode="auto">
              <a:xfrm>
                <a:off x="2853" y="880"/>
                <a:ext cx="57" cy="34"/>
              </a:xfrm>
              <a:custGeom>
                <a:avLst/>
                <a:gdLst>
                  <a:gd name="T0" fmla="*/ 14 w 57"/>
                  <a:gd name="T1" fmla="*/ 29 h 34"/>
                  <a:gd name="T2" fmla="*/ 14 w 57"/>
                  <a:gd name="T3" fmla="*/ 21 h 34"/>
                  <a:gd name="T4" fmla="*/ 11 w 57"/>
                  <a:gd name="T5" fmla="*/ 21 h 34"/>
                  <a:gd name="T6" fmla="*/ 9 w 57"/>
                  <a:gd name="T7" fmla="*/ 23 h 34"/>
                  <a:gd name="T8" fmla="*/ 5 w 57"/>
                  <a:gd name="T9" fmla="*/ 21 h 34"/>
                  <a:gd name="T10" fmla="*/ 0 w 57"/>
                  <a:gd name="T11" fmla="*/ 16 h 34"/>
                  <a:gd name="T12" fmla="*/ 3 w 57"/>
                  <a:gd name="T13" fmla="*/ 15 h 34"/>
                  <a:gd name="T14" fmla="*/ 0 w 57"/>
                  <a:gd name="T15" fmla="*/ 15 h 34"/>
                  <a:gd name="T16" fmla="*/ 0 w 57"/>
                  <a:gd name="T17" fmla="*/ 8 h 34"/>
                  <a:gd name="T18" fmla="*/ 9 w 57"/>
                  <a:gd name="T19" fmla="*/ 3 h 34"/>
                  <a:gd name="T20" fmla="*/ 14 w 57"/>
                  <a:gd name="T21" fmla="*/ 3 h 34"/>
                  <a:gd name="T22" fmla="*/ 14 w 57"/>
                  <a:gd name="T23" fmla="*/ 2 h 34"/>
                  <a:gd name="T24" fmla="*/ 22 w 57"/>
                  <a:gd name="T25" fmla="*/ 3 h 34"/>
                  <a:gd name="T26" fmla="*/ 25 w 57"/>
                  <a:gd name="T27" fmla="*/ 0 h 34"/>
                  <a:gd name="T28" fmla="*/ 41 w 57"/>
                  <a:gd name="T29" fmla="*/ 5 h 34"/>
                  <a:gd name="T30" fmla="*/ 52 w 57"/>
                  <a:gd name="T31" fmla="*/ 5 h 34"/>
                  <a:gd name="T32" fmla="*/ 54 w 57"/>
                  <a:gd name="T33" fmla="*/ 3 h 34"/>
                  <a:gd name="T34" fmla="*/ 54 w 57"/>
                  <a:gd name="T35" fmla="*/ 2 h 34"/>
                  <a:gd name="T36" fmla="*/ 57 w 57"/>
                  <a:gd name="T37" fmla="*/ 5 h 34"/>
                  <a:gd name="T38" fmla="*/ 54 w 57"/>
                  <a:gd name="T39" fmla="*/ 10 h 34"/>
                  <a:gd name="T40" fmla="*/ 44 w 57"/>
                  <a:gd name="T41" fmla="*/ 11 h 34"/>
                  <a:gd name="T42" fmla="*/ 57 w 57"/>
                  <a:gd name="T43" fmla="*/ 29 h 34"/>
                  <a:gd name="T44" fmla="*/ 54 w 57"/>
                  <a:gd name="T45" fmla="*/ 34 h 34"/>
                  <a:gd name="T46" fmla="*/ 54 w 57"/>
                  <a:gd name="T47" fmla="*/ 34 h 34"/>
                  <a:gd name="T48" fmla="*/ 43 w 57"/>
                  <a:gd name="T49" fmla="*/ 34 h 34"/>
                  <a:gd name="T50" fmla="*/ 35 w 57"/>
                  <a:gd name="T51" fmla="*/ 29 h 34"/>
                  <a:gd name="T52" fmla="*/ 24 w 57"/>
                  <a:gd name="T53" fmla="*/ 26 h 34"/>
                  <a:gd name="T54" fmla="*/ 14 w 57"/>
                  <a:gd name="T55" fmla="*/ 2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34">
                    <a:moveTo>
                      <a:pt x="14" y="29"/>
                    </a:moveTo>
                    <a:lnTo>
                      <a:pt x="14" y="21"/>
                    </a:lnTo>
                    <a:lnTo>
                      <a:pt x="11" y="21"/>
                    </a:lnTo>
                    <a:lnTo>
                      <a:pt x="9" y="23"/>
                    </a:lnTo>
                    <a:lnTo>
                      <a:pt x="5" y="21"/>
                    </a:lnTo>
                    <a:lnTo>
                      <a:pt x="0" y="16"/>
                    </a:lnTo>
                    <a:lnTo>
                      <a:pt x="3" y="15"/>
                    </a:lnTo>
                    <a:lnTo>
                      <a:pt x="0" y="15"/>
                    </a:lnTo>
                    <a:lnTo>
                      <a:pt x="0" y="8"/>
                    </a:lnTo>
                    <a:lnTo>
                      <a:pt x="9" y="3"/>
                    </a:lnTo>
                    <a:lnTo>
                      <a:pt x="14" y="3"/>
                    </a:lnTo>
                    <a:lnTo>
                      <a:pt x="14" y="2"/>
                    </a:lnTo>
                    <a:lnTo>
                      <a:pt x="22" y="3"/>
                    </a:lnTo>
                    <a:lnTo>
                      <a:pt x="25" y="0"/>
                    </a:lnTo>
                    <a:lnTo>
                      <a:pt x="41" y="5"/>
                    </a:lnTo>
                    <a:lnTo>
                      <a:pt x="52" y="5"/>
                    </a:lnTo>
                    <a:lnTo>
                      <a:pt x="54" y="3"/>
                    </a:lnTo>
                    <a:lnTo>
                      <a:pt x="54" y="2"/>
                    </a:lnTo>
                    <a:lnTo>
                      <a:pt x="57" y="5"/>
                    </a:lnTo>
                    <a:lnTo>
                      <a:pt x="54" y="10"/>
                    </a:lnTo>
                    <a:lnTo>
                      <a:pt x="44" y="11"/>
                    </a:lnTo>
                    <a:lnTo>
                      <a:pt x="57" y="29"/>
                    </a:lnTo>
                    <a:lnTo>
                      <a:pt x="54" y="34"/>
                    </a:lnTo>
                    <a:lnTo>
                      <a:pt x="54" y="34"/>
                    </a:lnTo>
                    <a:lnTo>
                      <a:pt x="43" y="34"/>
                    </a:lnTo>
                    <a:lnTo>
                      <a:pt x="35" y="29"/>
                    </a:lnTo>
                    <a:lnTo>
                      <a:pt x="24" y="26"/>
                    </a:lnTo>
                    <a:lnTo>
                      <a:pt x="14"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2" name="Freeform 149"/>
              <p:cNvSpPr>
                <a:spLocks/>
              </p:cNvSpPr>
              <p:nvPr/>
            </p:nvSpPr>
            <p:spPr bwMode="auto">
              <a:xfrm>
                <a:off x="2745" y="959"/>
                <a:ext cx="137" cy="97"/>
              </a:xfrm>
              <a:custGeom>
                <a:avLst/>
                <a:gdLst>
                  <a:gd name="T0" fmla="*/ 0 w 137"/>
                  <a:gd name="T1" fmla="*/ 19 h 97"/>
                  <a:gd name="T2" fmla="*/ 3 w 137"/>
                  <a:gd name="T3" fmla="*/ 24 h 97"/>
                  <a:gd name="T4" fmla="*/ 3 w 137"/>
                  <a:gd name="T5" fmla="*/ 27 h 97"/>
                  <a:gd name="T6" fmla="*/ 2 w 137"/>
                  <a:gd name="T7" fmla="*/ 35 h 97"/>
                  <a:gd name="T8" fmla="*/ 5 w 137"/>
                  <a:gd name="T9" fmla="*/ 37 h 97"/>
                  <a:gd name="T10" fmla="*/ 8 w 137"/>
                  <a:gd name="T11" fmla="*/ 48 h 97"/>
                  <a:gd name="T12" fmla="*/ 9 w 137"/>
                  <a:gd name="T13" fmla="*/ 55 h 97"/>
                  <a:gd name="T14" fmla="*/ 14 w 137"/>
                  <a:gd name="T15" fmla="*/ 60 h 97"/>
                  <a:gd name="T16" fmla="*/ 13 w 137"/>
                  <a:gd name="T17" fmla="*/ 68 h 97"/>
                  <a:gd name="T18" fmla="*/ 14 w 137"/>
                  <a:gd name="T19" fmla="*/ 69 h 97"/>
                  <a:gd name="T20" fmla="*/ 17 w 137"/>
                  <a:gd name="T21" fmla="*/ 66 h 97"/>
                  <a:gd name="T22" fmla="*/ 21 w 137"/>
                  <a:gd name="T23" fmla="*/ 69 h 97"/>
                  <a:gd name="T24" fmla="*/ 29 w 137"/>
                  <a:gd name="T25" fmla="*/ 69 h 97"/>
                  <a:gd name="T26" fmla="*/ 33 w 137"/>
                  <a:gd name="T27" fmla="*/ 72 h 97"/>
                  <a:gd name="T28" fmla="*/ 33 w 137"/>
                  <a:gd name="T29" fmla="*/ 76 h 97"/>
                  <a:gd name="T30" fmla="*/ 40 w 137"/>
                  <a:gd name="T31" fmla="*/ 79 h 97"/>
                  <a:gd name="T32" fmla="*/ 43 w 137"/>
                  <a:gd name="T33" fmla="*/ 77 h 97"/>
                  <a:gd name="T34" fmla="*/ 41 w 137"/>
                  <a:gd name="T35" fmla="*/ 76 h 97"/>
                  <a:gd name="T36" fmla="*/ 52 w 137"/>
                  <a:gd name="T37" fmla="*/ 77 h 97"/>
                  <a:gd name="T38" fmla="*/ 54 w 137"/>
                  <a:gd name="T39" fmla="*/ 80 h 97"/>
                  <a:gd name="T40" fmla="*/ 59 w 137"/>
                  <a:gd name="T41" fmla="*/ 82 h 97"/>
                  <a:gd name="T42" fmla="*/ 65 w 137"/>
                  <a:gd name="T43" fmla="*/ 88 h 97"/>
                  <a:gd name="T44" fmla="*/ 68 w 137"/>
                  <a:gd name="T45" fmla="*/ 90 h 97"/>
                  <a:gd name="T46" fmla="*/ 71 w 137"/>
                  <a:gd name="T47" fmla="*/ 92 h 97"/>
                  <a:gd name="T48" fmla="*/ 76 w 137"/>
                  <a:gd name="T49" fmla="*/ 90 h 97"/>
                  <a:gd name="T50" fmla="*/ 84 w 137"/>
                  <a:gd name="T51" fmla="*/ 95 h 97"/>
                  <a:gd name="T52" fmla="*/ 90 w 137"/>
                  <a:gd name="T53" fmla="*/ 92 h 97"/>
                  <a:gd name="T54" fmla="*/ 97 w 137"/>
                  <a:gd name="T55" fmla="*/ 93 h 97"/>
                  <a:gd name="T56" fmla="*/ 105 w 137"/>
                  <a:gd name="T57" fmla="*/ 92 h 97"/>
                  <a:gd name="T58" fmla="*/ 117 w 137"/>
                  <a:gd name="T59" fmla="*/ 97 h 97"/>
                  <a:gd name="T60" fmla="*/ 121 w 137"/>
                  <a:gd name="T61" fmla="*/ 97 h 97"/>
                  <a:gd name="T62" fmla="*/ 121 w 137"/>
                  <a:gd name="T63" fmla="*/ 92 h 97"/>
                  <a:gd name="T64" fmla="*/ 124 w 137"/>
                  <a:gd name="T65" fmla="*/ 84 h 97"/>
                  <a:gd name="T66" fmla="*/ 135 w 137"/>
                  <a:gd name="T67" fmla="*/ 74 h 97"/>
                  <a:gd name="T68" fmla="*/ 137 w 137"/>
                  <a:gd name="T69" fmla="*/ 72 h 97"/>
                  <a:gd name="T70" fmla="*/ 135 w 137"/>
                  <a:gd name="T71" fmla="*/ 66 h 97"/>
                  <a:gd name="T72" fmla="*/ 132 w 137"/>
                  <a:gd name="T73" fmla="*/ 64 h 97"/>
                  <a:gd name="T74" fmla="*/ 127 w 137"/>
                  <a:gd name="T75" fmla="*/ 55 h 97"/>
                  <a:gd name="T76" fmla="*/ 127 w 137"/>
                  <a:gd name="T77" fmla="*/ 48 h 97"/>
                  <a:gd name="T78" fmla="*/ 121 w 137"/>
                  <a:gd name="T79" fmla="*/ 43 h 97"/>
                  <a:gd name="T80" fmla="*/ 129 w 137"/>
                  <a:gd name="T81" fmla="*/ 35 h 97"/>
                  <a:gd name="T82" fmla="*/ 127 w 137"/>
                  <a:gd name="T83" fmla="*/ 31 h 97"/>
                  <a:gd name="T84" fmla="*/ 121 w 137"/>
                  <a:gd name="T85" fmla="*/ 14 h 97"/>
                  <a:gd name="T86" fmla="*/ 119 w 137"/>
                  <a:gd name="T87" fmla="*/ 11 h 97"/>
                  <a:gd name="T88" fmla="*/ 111 w 137"/>
                  <a:gd name="T89" fmla="*/ 8 h 97"/>
                  <a:gd name="T90" fmla="*/ 89 w 137"/>
                  <a:gd name="T91" fmla="*/ 10 h 97"/>
                  <a:gd name="T92" fmla="*/ 70 w 137"/>
                  <a:gd name="T93" fmla="*/ 6 h 97"/>
                  <a:gd name="T94" fmla="*/ 60 w 137"/>
                  <a:gd name="T95" fmla="*/ 10 h 97"/>
                  <a:gd name="T96" fmla="*/ 54 w 137"/>
                  <a:gd name="T97" fmla="*/ 3 h 97"/>
                  <a:gd name="T98" fmla="*/ 59 w 137"/>
                  <a:gd name="T99" fmla="*/ 5 h 97"/>
                  <a:gd name="T100" fmla="*/ 57 w 137"/>
                  <a:gd name="T101" fmla="*/ 2 h 97"/>
                  <a:gd name="T102" fmla="*/ 49 w 137"/>
                  <a:gd name="T103" fmla="*/ 0 h 97"/>
                  <a:gd name="T104" fmla="*/ 38 w 137"/>
                  <a:gd name="T105" fmla="*/ 2 h 97"/>
                  <a:gd name="T106" fmla="*/ 24 w 137"/>
                  <a:gd name="T107" fmla="*/ 10 h 97"/>
                  <a:gd name="T108" fmla="*/ 3 w 137"/>
                  <a:gd name="T109" fmla="*/ 16 h 97"/>
                  <a:gd name="T110" fmla="*/ 2 w 137"/>
                  <a:gd name="T111" fmla="*/ 18 h 97"/>
                  <a:gd name="T112" fmla="*/ 5 w 137"/>
                  <a:gd name="T113" fmla="*/ 18 h 97"/>
                  <a:gd name="T114" fmla="*/ 5 w 137"/>
                  <a:gd name="T115" fmla="*/ 21 h 97"/>
                  <a:gd name="T116" fmla="*/ 0 w 137"/>
                  <a:gd name="T117" fmla="*/ 1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97">
                    <a:moveTo>
                      <a:pt x="0" y="19"/>
                    </a:moveTo>
                    <a:lnTo>
                      <a:pt x="3" y="24"/>
                    </a:lnTo>
                    <a:lnTo>
                      <a:pt x="3" y="27"/>
                    </a:lnTo>
                    <a:lnTo>
                      <a:pt x="2" y="35"/>
                    </a:lnTo>
                    <a:lnTo>
                      <a:pt x="5" y="37"/>
                    </a:lnTo>
                    <a:lnTo>
                      <a:pt x="8" y="48"/>
                    </a:lnTo>
                    <a:lnTo>
                      <a:pt x="9" y="55"/>
                    </a:lnTo>
                    <a:lnTo>
                      <a:pt x="14" y="60"/>
                    </a:lnTo>
                    <a:lnTo>
                      <a:pt x="13" y="68"/>
                    </a:lnTo>
                    <a:lnTo>
                      <a:pt x="14" y="69"/>
                    </a:lnTo>
                    <a:lnTo>
                      <a:pt x="17" y="66"/>
                    </a:lnTo>
                    <a:lnTo>
                      <a:pt x="21" y="69"/>
                    </a:lnTo>
                    <a:lnTo>
                      <a:pt x="29" y="69"/>
                    </a:lnTo>
                    <a:lnTo>
                      <a:pt x="33" y="72"/>
                    </a:lnTo>
                    <a:lnTo>
                      <a:pt x="33" y="76"/>
                    </a:lnTo>
                    <a:lnTo>
                      <a:pt x="40" y="79"/>
                    </a:lnTo>
                    <a:lnTo>
                      <a:pt x="43" y="77"/>
                    </a:lnTo>
                    <a:lnTo>
                      <a:pt x="41" y="76"/>
                    </a:lnTo>
                    <a:lnTo>
                      <a:pt x="52" y="77"/>
                    </a:lnTo>
                    <a:lnTo>
                      <a:pt x="54" y="80"/>
                    </a:lnTo>
                    <a:lnTo>
                      <a:pt x="59" y="82"/>
                    </a:lnTo>
                    <a:lnTo>
                      <a:pt x="65" y="88"/>
                    </a:lnTo>
                    <a:lnTo>
                      <a:pt x="68" y="90"/>
                    </a:lnTo>
                    <a:lnTo>
                      <a:pt x="71" y="92"/>
                    </a:lnTo>
                    <a:lnTo>
                      <a:pt x="76" y="90"/>
                    </a:lnTo>
                    <a:lnTo>
                      <a:pt x="84" y="95"/>
                    </a:lnTo>
                    <a:lnTo>
                      <a:pt x="90" y="92"/>
                    </a:lnTo>
                    <a:lnTo>
                      <a:pt x="97" y="93"/>
                    </a:lnTo>
                    <a:lnTo>
                      <a:pt x="105" y="92"/>
                    </a:lnTo>
                    <a:lnTo>
                      <a:pt x="117" y="97"/>
                    </a:lnTo>
                    <a:lnTo>
                      <a:pt x="121" y="97"/>
                    </a:lnTo>
                    <a:lnTo>
                      <a:pt x="121" y="92"/>
                    </a:lnTo>
                    <a:lnTo>
                      <a:pt x="124" y="84"/>
                    </a:lnTo>
                    <a:lnTo>
                      <a:pt x="135" y="74"/>
                    </a:lnTo>
                    <a:lnTo>
                      <a:pt x="137" y="72"/>
                    </a:lnTo>
                    <a:lnTo>
                      <a:pt x="135" y="66"/>
                    </a:lnTo>
                    <a:lnTo>
                      <a:pt x="132" y="64"/>
                    </a:lnTo>
                    <a:lnTo>
                      <a:pt x="127" y="55"/>
                    </a:lnTo>
                    <a:lnTo>
                      <a:pt x="127" y="48"/>
                    </a:lnTo>
                    <a:lnTo>
                      <a:pt x="121" y="43"/>
                    </a:lnTo>
                    <a:lnTo>
                      <a:pt x="129" y="35"/>
                    </a:lnTo>
                    <a:lnTo>
                      <a:pt x="127" y="31"/>
                    </a:lnTo>
                    <a:lnTo>
                      <a:pt x="121" y="14"/>
                    </a:lnTo>
                    <a:lnTo>
                      <a:pt x="119" y="11"/>
                    </a:lnTo>
                    <a:lnTo>
                      <a:pt x="111" y="8"/>
                    </a:lnTo>
                    <a:lnTo>
                      <a:pt x="89" y="10"/>
                    </a:lnTo>
                    <a:lnTo>
                      <a:pt x="70" y="6"/>
                    </a:lnTo>
                    <a:lnTo>
                      <a:pt x="60" y="10"/>
                    </a:lnTo>
                    <a:lnTo>
                      <a:pt x="54" y="3"/>
                    </a:lnTo>
                    <a:lnTo>
                      <a:pt x="59" y="5"/>
                    </a:lnTo>
                    <a:lnTo>
                      <a:pt x="57" y="2"/>
                    </a:lnTo>
                    <a:lnTo>
                      <a:pt x="49" y="0"/>
                    </a:lnTo>
                    <a:lnTo>
                      <a:pt x="38" y="2"/>
                    </a:lnTo>
                    <a:lnTo>
                      <a:pt x="24" y="10"/>
                    </a:lnTo>
                    <a:lnTo>
                      <a:pt x="3" y="16"/>
                    </a:lnTo>
                    <a:lnTo>
                      <a:pt x="2" y="18"/>
                    </a:lnTo>
                    <a:lnTo>
                      <a:pt x="5" y="18"/>
                    </a:lnTo>
                    <a:lnTo>
                      <a:pt x="5" y="21"/>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3" name="Freeform 150"/>
              <p:cNvSpPr>
                <a:spLocks/>
              </p:cNvSpPr>
              <p:nvPr/>
            </p:nvSpPr>
            <p:spPr bwMode="auto">
              <a:xfrm>
                <a:off x="2828" y="906"/>
                <a:ext cx="93" cy="39"/>
              </a:xfrm>
              <a:custGeom>
                <a:avLst/>
                <a:gdLst>
                  <a:gd name="T0" fmla="*/ 74 w 93"/>
                  <a:gd name="T1" fmla="*/ 39 h 39"/>
                  <a:gd name="T2" fmla="*/ 79 w 93"/>
                  <a:gd name="T3" fmla="*/ 37 h 39"/>
                  <a:gd name="T4" fmla="*/ 85 w 93"/>
                  <a:gd name="T5" fmla="*/ 37 h 39"/>
                  <a:gd name="T6" fmla="*/ 90 w 93"/>
                  <a:gd name="T7" fmla="*/ 32 h 39"/>
                  <a:gd name="T8" fmla="*/ 93 w 93"/>
                  <a:gd name="T9" fmla="*/ 31 h 39"/>
                  <a:gd name="T10" fmla="*/ 90 w 93"/>
                  <a:gd name="T11" fmla="*/ 24 h 39"/>
                  <a:gd name="T12" fmla="*/ 84 w 93"/>
                  <a:gd name="T13" fmla="*/ 18 h 39"/>
                  <a:gd name="T14" fmla="*/ 84 w 93"/>
                  <a:gd name="T15" fmla="*/ 11 h 39"/>
                  <a:gd name="T16" fmla="*/ 79 w 93"/>
                  <a:gd name="T17" fmla="*/ 8 h 39"/>
                  <a:gd name="T18" fmla="*/ 79 w 93"/>
                  <a:gd name="T19" fmla="*/ 8 h 39"/>
                  <a:gd name="T20" fmla="*/ 68 w 93"/>
                  <a:gd name="T21" fmla="*/ 8 h 39"/>
                  <a:gd name="T22" fmla="*/ 60 w 93"/>
                  <a:gd name="T23" fmla="*/ 3 h 39"/>
                  <a:gd name="T24" fmla="*/ 49 w 93"/>
                  <a:gd name="T25" fmla="*/ 0 h 39"/>
                  <a:gd name="T26" fmla="*/ 39 w 93"/>
                  <a:gd name="T27" fmla="*/ 3 h 39"/>
                  <a:gd name="T28" fmla="*/ 39 w 93"/>
                  <a:gd name="T29" fmla="*/ 5 h 39"/>
                  <a:gd name="T30" fmla="*/ 41 w 93"/>
                  <a:gd name="T31" fmla="*/ 14 h 39"/>
                  <a:gd name="T32" fmla="*/ 38 w 93"/>
                  <a:gd name="T33" fmla="*/ 19 h 39"/>
                  <a:gd name="T34" fmla="*/ 36 w 93"/>
                  <a:gd name="T35" fmla="*/ 18 h 39"/>
                  <a:gd name="T36" fmla="*/ 33 w 93"/>
                  <a:gd name="T37" fmla="*/ 18 h 39"/>
                  <a:gd name="T38" fmla="*/ 28 w 93"/>
                  <a:gd name="T39" fmla="*/ 16 h 39"/>
                  <a:gd name="T40" fmla="*/ 25 w 93"/>
                  <a:gd name="T41" fmla="*/ 13 h 39"/>
                  <a:gd name="T42" fmla="*/ 25 w 93"/>
                  <a:gd name="T43" fmla="*/ 14 h 39"/>
                  <a:gd name="T44" fmla="*/ 15 w 93"/>
                  <a:gd name="T45" fmla="*/ 6 h 39"/>
                  <a:gd name="T46" fmla="*/ 7 w 93"/>
                  <a:gd name="T47" fmla="*/ 10 h 39"/>
                  <a:gd name="T48" fmla="*/ 0 w 93"/>
                  <a:gd name="T49" fmla="*/ 22 h 39"/>
                  <a:gd name="T50" fmla="*/ 0 w 93"/>
                  <a:gd name="T51" fmla="*/ 31 h 39"/>
                  <a:gd name="T52" fmla="*/ 1 w 93"/>
                  <a:gd name="T53" fmla="*/ 32 h 39"/>
                  <a:gd name="T54" fmla="*/ 3 w 93"/>
                  <a:gd name="T55" fmla="*/ 32 h 39"/>
                  <a:gd name="T56" fmla="*/ 6 w 93"/>
                  <a:gd name="T57" fmla="*/ 29 h 39"/>
                  <a:gd name="T58" fmla="*/ 14 w 93"/>
                  <a:gd name="T59" fmla="*/ 26 h 39"/>
                  <a:gd name="T60" fmla="*/ 34 w 93"/>
                  <a:gd name="T61" fmla="*/ 27 h 39"/>
                  <a:gd name="T62" fmla="*/ 42 w 93"/>
                  <a:gd name="T63" fmla="*/ 29 h 39"/>
                  <a:gd name="T64" fmla="*/ 49 w 93"/>
                  <a:gd name="T65" fmla="*/ 26 h 39"/>
                  <a:gd name="T66" fmla="*/ 54 w 93"/>
                  <a:gd name="T67" fmla="*/ 31 h 39"/>
                  <a:gd name="T68" fmla="*/ 60 w 93"/>
                  <a:gd name="T69" fmla="*/ 31 h 39"/>
                  <a:gd name="T70" fmla="*/ 74 w 93"/>
                  <a:gd name="T71"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3" h="39">
                    <a:moveTo>
                      <a:pt x="74" y="39"/>
                    </a:moveTo>
                    <a:lnTo>
                      <a:pt x="79" y="37"/>
                    </a:lnTo>
                    <a:lnTo>
                      <a:pt x="85" y="37"/>
                    </a:lnTo>
                    <a:lnTo>
                      <a:pt x="90" y="32"/>
                    </a:lnTo>
                    <a:lnTo>
                      <a:pt x="93" y="31"/>
                    </a:lnTo>
                    <a:lnTo>
                      <a:pt x="90" y="24"/>
                    </a:lnTo>
                    <a:lnTo>
                      <a:pt x="84" y="18"/>
                    </a:lnTo>
                    <a:lnTo>
                      <a:pt x="84" y="11"/>
                    </a:lnTo>
                    <a:lnTo>
                      <a:pt x="79" y="8"/>
                    </a:lnTo>
                    <a:lnTo>
                      <a:pt x="79" y="8"/>
                    </a:lnTo>
                    <a:lnTo>
                      <a:pt x="68" y="8"/>
                    </a:lnTo>
                    <a:lnTo>
                      <a:pt x="60" y="3"/>
                    </a:lnTo>
                    <a:lnTo>
                      <a:pt x="49" y="0"/>
                    </a:lnTo>
                    <a:lnTo>
                      <a:pt x="39" y="3"/>
                    </a:lnTo>
                    <a:lnTo>
                      <a:pt x="39" y="5"/>
                    </a:lnTo>
                    <a:lnTo>
                      <a:pt x="41" y="14"/>
                    </a:lnTo>
                    <a:lnTo>
                      <a:pt x="38" y="19"/>
                    </a:lnTo>
                    <a:lnTo>
                      <a:pt x="36" y="18"/>
                    </a:lnTo>
                    <a:lnTo>
                      <a:pt x="33" y="18"/>
                    </a:lnTo>
                    <a:lnTo>
                      <a:pt x="28" y="16"/>
                    </a:lnTo>
                    <a:lnTo>
                      <a:pt x="25" y="13"/>
                    </a:lnTo>
                    <a:lnTo>
                      <a:pt x="25" y="14"/>
                    </a:lnTo>
                    <a:lnTo>
                      <a:pt x="15" y="6"/>
                    </a:lnTo>
                    <a:lnTo>
                      <a:pt x="7" y="10"/>
                    </a:lnTo>
                    <a:lnTo>
                      <a:pt x="0" y="22"/>
                    </a:lnTo>
                    <a:lnTo>
                      <a:pt x="0" y="31"/>
                    </a:lnTo>
                    <a:lnTo>
                      <a:pt x="1" y="32"/>
                    </a:lnTo>
                    <a:lnTo>
                      <a:pt x="3" y="32"/>
                    </a:lnTo>
                    <a:lnTo>
                      <a:pt x="6" y="29"/>
                    </a:lnTo>
                    <a:lnTo>
                      <a:pt x="14" y="26"/>
                    </a:lnTo>
                    <a:lnTo>
                      <a:pt x="34" y="27"/>
                    </a:lnTo>
                    <a:lnTo>
                      <a:pt x="42" y="29"/>
                    </a:lnTo>
                    <a:lnTo>
                      <a:pt x="49" y="26"/>
                    </a:lnTo>
                    <a:lnTo>
                      <a:pt x="54" y="31"/>
                    </a:lnTo>
                    <a:lnTo>
                      <a:pt x="60" y="31"/>
                    </a:lnTo>
                    <a:lnTo>
                      <a:pt x="74" y="3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4" name="Freeform 151"/>
              <p:cNvSpPr>
                <a:spLocks/>
              </p:cNvSpPr>
              <p:nvPr/>
            </p:nvSpPr>
            <p:spPr bwMode="auto">
              <a:xfrm>
                <a:off x="2829" y="932"/>
                <a:ext cx="75" cy="41"/>
              </a:xfrm>
              <a:custGeom>
                <a:avLst/>
                <a:gdLst>
                  <a:gd name="T0" fmla="*/ 54 w 75"/>
                  <a:gd name="T1" fmla="*/ 41 h 41"/>
                  <a:gd name="T2" fmla="*/ 53 w 75"/>
                  <a:gd name="T3" fmla="*/ 38 h 41"/>
                  <a:gd name="T4" fmla="*/ 59 w 75"/>
                  <a:gd name="T5" fmla="*/ 35 h 41"/>
                  <a:gd name="T6" fmla="*/ 65 w 75"/>
                  <a:gd name="T7" fmla="*/ 38 h 41"/>
                  <a:gd name="T8" fmla="*/ 62 w 75"/>
                  <a:gd name="T9" fmla="*/ 33 h 41"/>
                  <a:gd name="T10" fmla="*/ 64 w 75"/>
                  <a:gd name="T11" fmla="*/ 30 h 41"/>
                  <a:gd name="T12" fmla="*/ 64 w 75"/>
                  <a:gd name="T13" fmla="*/ 24 h 41"/>
                  <a:gd name="T14" fmla="*/ 73 w 75"/>
                  <a:gd name="T15" fmla="*/ 22 h 41"/>
                  <a:gd name="T16" fmla="*/ 75 w 75"/>
                  <a:gd name="T17" fmla="*/ 19 h 41"/>
                  <a:gd name="T18" fmla="*/ 72 w 75"/>
                  <a:gd name="T19" fmla="*/ 17 h 41"/>
                  <a:gd name="T20" fmla="*/ 70 w 75"/>
                  <a:gd name="T21" fmla="*/ 16 h 41"/>
                  <a:gd name="T22" fmla="*/ 73 w 75"/>
                  <a:gd name="T23" fmla="*/ 13 h 41"/>
                  <a:gd name="T24" fmla="*/ 73 w 75"/>
                  <a:gd name="T25" fmla="*/ 13 h 41"/>
                  <a:gd name="T26" fmla="*/ 59 w 75"/>
                  <a:gd name="T27" fmla="*/ 5 h 41"/>
                  <a:gd name="T28" fmla="*/ 53 w 75"/>
                  <a:gd name="T29" fmla="*/ 5 h 41"/>
                  <a:gd name="T30" fmla="*/ 48 w 75"/>
                  <a:gd name="T31" fmla="*/ 0 h 41"/>
                  <a:gd name="T32" fmla="*/ 41 w 75"/>
                  <a:gd name="T33" fmla="*/ 3 h 41"/>
                  <a:gd name="T34" fmla="*/ 33 w 75"/>
                  <a:gd name="T35" fmla="*/ 1 h 41"/>
                  <a:gd name="T36" fmla="*/ 13 w 75"/>
                  <a:gd name="T37" fmla="*/ 0 h 41"/>
                  <a:gd name="T38" fmla="*/ 5 w 75"/>
                  <a:gd name="T39" fmla="*/ 3 h 41"/>
                  <a:gd name="T40" fmla="*/ 2 w 75"/>
                  <a:gd name="T41" fmla="*/ 6 h 41"/>
                  <a:gd name="T42" fmla="*/ 0 w 75"/>
                  <a:gd name="T43" fmla="*/ 6 h 41"/>
                  <a:gd name="T44" fmla="*/ 5 w 75"/>
                  <a:gd name="T45" fmla="*/ 21 h 41"/>
                  <a:gd name="T46" fmla="*/ 22 w 75"/>
                  <a:gd name="T47" fmla="*/ 24 h 41"/>
                  <a:gd name="T48" fmla="*/ 26 w 75"/>
                  <a:gd name="T49" fmla="*/ 27 h 41"/>
                  <a:gd name="T50" fmla="*/ 26 w 75"/>
                  <a:gd name="T51" fmla="*/ 30 h 41"/>
                  <a:gd name="T52" fmla="*/ 27 w 75"/>
                  <a:gd name="T53" fmla="*/ 35 h 41"/>
                  <a:gd name="T54" fmla="*/ 35 w 75"/>
                  <a:gd name="T55" fmla="*/ 38 h 41"/>
                  <a:gd name="T56" fmla="*/ 37 w 75"/>
                  <a:gd name="T57" fmla="*/ 41 h 41"/>
                  <a:gd name="T58" fmla="*/ 54 w 75"/>
                  <a:gd name="T5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5" h="41">
                    <a:moveTo>
                      <a:pt x="54" y="41"/>
                    </a:moveTo>
                    <a:lnTo>
                      <a:pt x="53" y="38"/>
                    </a:lnTo>
                    <a:lnTo>
                      <a:pt x="59" y="35"/>
                    </a:lnTo>
                    <a:lnTo>
                      <a:pt x="65" y="38"/>
                    </a:lnTo>
                    <a:lnTo>
                      <a:pt x="62" y="33"/>
                    </a:lnTo>
                    <a:lnTo>
                      <a:pt x="64" y="30"/>
                    </a:lnTo>
                    <a:lnTo>
                      <a:pt x="64" y="24"/>
                    </a:lnTo>
                    <a:lnTo>
                      <a:pt x="73" y="22"/>
                    </a:lnTo>
                    <a:lnTo>
                      <a:pt x="75" y="19"/>
                    </a:lnTo>
                    <a:lnTo>
                      <a:pt x="72" y="17"/>
                    </a:lnTo>
                    <a:lnTo>
                      <a:pt x="70" y="16"/>
                    </a:lnTo>
                    <a:lnTo>
                      <a:pt x="73" y="13"/>
                    </a:lnTo>
                    <a:lnTo>
                      <a:pt x="73" y="13"/>
                    </a:lnTo>
                    <a:lnTo>
                      <a:pt x="59" y="5"/>
                    </a:lnTo>
                    <a:lnTo>
                      <a:pt x="53" y="5"/>
                    </a:lnTo>
                    <a:lnTo>
                      <a:pt x="48" y="0"/>
                    </a:lnTo>
                    <a:lnTo>
                      <a:pt x="41" y="3"/>
                    </a:lnTo>
                    <a:lnTo>
                      <a:pt x="33" y="1"/>
                    </a:lnTo>
                    <a:lnTo>
                      <a:pt x="13" y="0"/>
                    </a:lnTo>
                    <a:lnTo>
                      <a:pt x="5" y="3"/>
                    </a:lnTo>
                    <a:lnTo>
                      <a:pt x="2" y="6"/>
                    </a:lnTo>
                    <a:lnTo>
                      <a:pt x="0" y="6"/>
                    </a:lnTo>
                    <a:lnTo>
                      <a:pt x="5" y="21"/>
                    </a:lnTo>
                    <a:lnTo>
                      <a:pt x="22" y="24"/>
                    </a:lnTo>
                    <a:lnTo>
                      <a:pt x="26" y="27"/>
                    </a:lnTo>
                    <a:lnTo>
                      <a:pt x="26" y="30"/>
                    </a:lnTo>
                    <a:lnTo>
                      <a:pt x="27" y="35"/>
                    </a:lnTo>
                    <a:lnTo>
                      <a:pt x="35" y="38"/>
                    </a:lnTo>
                    <a:lnTo>
                      <a:pt x="37" y="41"/>
                    </a:lnTo>
                    <a:lnTo>
                      <a:pt x="5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5" name="Freeform 152"/>
              <p:cNvSpPr>
                <a:spLocks/>
              </p:cNvSpPr>
              <p:nvPr/>
            </p:nvSpPr>
            <p:spPr bwMode="auto">
              <a:xfrm>
                <a:off x="2815" y="946"/>
                <a:ext cx="41" cy="23"/>
              </a:xfrm>
              <a:custGeom>
                <a:avLst/>
                <a:gdLst>
                  <a:gd name="T0" fmla="*/ 0 w 41"/>
                  <a:gd name="T1" fmla="*/ 19 h 23"/>
                  <a:gd name="T2" fmla="*/ 19 w 41"/>
                  <a:gd name="T3" fmla="*/ 23 h 23"/>
                  <a:gd name="T4" fmla="*/ 41 w 41"/>
                  <a:gd name="T5" fmla="*/ 21 h 23"/>
                  <a:gd name="T6" fmla="*/ 40 w 41"/>
                  <a:gd name="T7" fmla="*/ 16 h 23"/>
                  <a:gd name="T8" fmla="*/ 40 w 41"/>
                  <a:gd name="T9" fmla="*/ 13 h 23"/>
                  <a:gd name="T10" fmla="*/ 36 w 41"/>
                  <a:gd name="T11" fmla="*/ 10 h 23"/>
                  <a:gd name="T12" fmla="*/ 19 w 41"/>
                  <a:gd name="T13" fmla="*/ 7 h 23"/>
                  <a:gd name="T14" fmla="*/ 19 w 41"/>
                  <a:gd name="T15" fmla="*/ 13 h 23"/>
                  <a:gd name="T16" fmla="*/ 11 w 41"/>
                  <a:gd name="T17" fmla="*/ 10 h 23"/>
                  <a:gd name="T18" fmla="*/ 16 w 41"/>
                  <a:gd name="T19" fmla="*/ 5 h 23"/>
                  <a:gd name="T20" fmla="*/ 16 w 41"/>
                  <a:gd name="T21" fmla="*/ 0 h 23"/>
                  <a:gd name="T22" fmla="*/ 13 w 41"/>
                  <a:gd name="T23" fmla="*/ 7 h 23"/>
                  <a:gd name="T24" fmla="*/ 9 w 41"/>
                  <a:gd name="T25" fmla="*/ 11 h 23"/>
                  <a:gd name="T26" fmla="*/ 5 w 41"/>
                  <a:gd name="T27" fmla="*/ 11 h 23"/>
                  <a:gd name="T28" fmla="*/ 3 w 41"/>
                  <a:gd name="T29" fmla="*/ 18 h 23"/>
                  <a:gd name="T30" fmla="*/ 0 w 41"/>
                  <a:gd name="T3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3">
                    <a:moveTo>
                      <a:pt x="0" y="19"/>
                    </a:moveTo>
                    <a:lnTo>
                      <a:pt x="19" y="23"/>
                    </a:lnTo>
                    <a:lnTo>
                      <a:pt x="41" y="21"/>
                    </a:lnTo>
                    <a:lnTo>
                      <a:pt x="40" y="16"/>
                    </a:lnTo>
                    <a:lnTo>
                      <a:pt x="40" y="13"/>
                    </a:lnTo>
                    <a:lnTo>
                      <a:pt x="36" y="10"/>
                    </a:lnTo>
                    <a:lnTo>
                      <a:pt x="19" y="7"/>
                    </a:lnTo>
                    <a:lnTo>
                      <a:pt x="19" y="13"/>
                    </a:lnTo>
                    <a:lnTo>
                      <a:pt x="11" y="10"/>
                    </a:lnTo>
                    <a:lnTo>
                      <a:pt x="16" y="5"/>
                    </a:lnTo>
                    <a:lnTo>
                      <a:pt x="16" y="0"/>
                    </a:lnTo>
                    <a:lnTo>
                      <a:pt x="13" y="7"/>
                    </a:lnTo>
                    <a:lnTo>
                      <a:pt x="9" y="11"/>
                    </a:lnTo>
                    <a:lnTo>
                      <a:pt x="5" y="11"/>
                    </a:lnTo>
                    <a:lnTo>
                      <a:pt x="3" y="18"/>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6" name="Freeform 153"/>
              <p:cNvSpPr>
                <a:spLocks/>
              </p:cNvSpPr>
              <p:nvPr/>
            </p:nvSpPr>
            <p:spPr bwMode="auto">
              <a:xfrm>
                <a:off x="2435" y="1149"/>
                <a:ext cx="175" cy="133"/>
              </a:xfrm>
              <a:custGeom>
                <a:avLst/>
                <a:gdLst>
                  <a:gd name="T0" fmla="*/ 22 w 175"/>
                  <a:gd name="T1" fmla="*/ 108 h 133"/>
                  <a:gd name="T2" fmla="*/ 27 w 175"/>
                  <a:gd name="T3" fmla="*/ 90 h 133"/>
                  <a:gd name="T4" fmla="*/ 26 w 175"/>
                  <a:gd name="T5" fmla="*/ 72 h 133"/>
                  <a:gd name="T6" fmla="*/ 32 w 175"/>
                  <a:gd name="T7" fmla="*/ 61 h 133"/>
                  <a:gd name="T8" fmla="*/ 40 w 175"/>
                  <a:gd name="T9" fmla="*/ 42 h 133"/>
                  <a:gd name="T10" fmla="*/ 40 w 175"/>
                  <a:gd name="T11" fmla="*/ 32 h 133"/>
                  <a:gd name="T12" fmla="*/ 16 w 175"/>
                  <a:gd name="T13" fmla="*/ 32 h 133"/>
                  <a:gd name="T14" fmla="*/ 10 w 175"/>
                  <a:gd name="T15" fmla="*/ 30 h 133"/>
                  <a:gd name="T16" fmla="*/ 7 w 175"/>
                  <a:gd name="T17" fmla="*/ 30 h 133"/>
                  <a:gd name="T18" fmla="*/ 7 w 175"/>
                  <a:gd name="T19" fmla="*/ 26 h 133"/>
                  <a:gd name="T20" fmla="*/ 5 w 175"/>
                  <a:gd name="T21" fmla="*/ 22 h 133"/>
                  <a:gd name="T22" fmla="*/ 5 w 175"/>
                  <a:gd name="T23" fmla="*/ 19 h 133"/>
                  <a:gd name="T24" fmla="*/ 0 w 175"/>
                  <a:gd name="T25" fmla="*/ 14 h 133"/>
                  <a:gd name="T26" fmla="*/ 13 w 175"/>
                  <a:gd name="T27" fmla="*/ 8 h 133"/>
                  <a:gd name="T28" fmla="*/ 22 w 175"/>
                  <a:gd name="T29" fmla="*/ 0 h 133"/>
                  <a:gd name="T30" fmla="*/ 46 w 175"/>
                  <a:gd name="T31" fmla="*/ 1 h 133"/>
                  <a:gd name="T32" fmla="*/ 78 w 175"/>
                  <a:gd name="T33" fmla="*/ 5 h 133"/>
                  <a:gd name="T34" fmla="*/ 110 w 175"/>
                  <a:gd name="T35" fmla="*/ 11 h 133"/>
                  <a:gd name="T36" fmla="*/ 135 w 175"/>
                  <a:gd name="T37" fmla="*/ 19 h 133"/>
                  <a:gd name="T38" fmla="*/ 148 w 175"/>
                  <a:gd name="T39" fmla="*/ 21 h 133"/>
                  <a:gd name="T40" fmla="*/ 153 w 175"/>
                  <a:gd name="T41" fmla="*/ 22 h 133"/>
                  <a:gd name="T42" fmla="*/ 173 w 175"/>
                  <a:gd name="T43" fmla="*/ 24 h 133"/>
                  <a:gd name="T44" fmla="*/ 173 w 175"/>
                  <a:gd name="T45" fmla="*/ 27 h 133"/>
                  <a:gd name="T46" fmla="*/ 172 w 175"/>
                  <a:gd name="T47" fmla="*/ 34 h 133"/>
                  <a:gd name="T48" fmla="*/ 143 w 175"/>
                  <a:gd name="T49" fmla="*/ 48 h 133"/>
                  <a:gd name="T50" fmla="*/ 126 w 175"/>
                  <a:gd name="T51" fmla="*/ 72 h 133"/>
                  <a:gd name="T52" fmla="*/ 127 w 175"/>
                  <a:gd name="T53" fmla="*/ 83 h 133"/>
                  <a:gd name="T54" fmla="*/ 130 w 175"/>
                  <a:gd name="T55" fmla="*/ 88 h 133"/>
                  <a:gd name="T56" fmla="*/ 119 w 175"/>
                  <a:gd name="T57" fmla="*/ 103 h 133"/>
                  <a:gd name="T58" fmla="*/ 111 w 175"/>
                  <a:gd name="T59" fmla="*/ 108 h 133"/>
                  <a:gd name="T60" fmla="*/ 100 w 175"/>
                  <a:gd name="T61" fmla="*/ 122 h 133"/>
                  <a:gd name="T62" fmla="*/ 64 w 175"/>
                  <a:gd name="T63" fmla="*/ 127 h 133"/>
                  <a:gd name="T64" fmla="*/ 51 w 175"/>
                  <a:gd name="T65" fmla="*/ 133 h 133"/>
                  <a:gd name="T66" fmla="*/ 38 w 175"/>
                  <a:gd name="T67" fmla="*/ 119 h 133"/>
                  <a:gd name="T68" fmla="*/ 30 w 175"/>
                  <a:gd name="T69"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75" h="133">
                    <a:moveTo>
                      <a:pt x="24" y="114"/>
                    </a:moveTo>
                    <a:lnTo>
                      <a:pt x="22" y="108"/>
                    </a:lnTo>
                    <a:lnTo>
                      <a:pt x="30" y="99"/>
                    </a:lnTo>
                    <a:lnTo>
                      <a:pt x="27" y="90"/>
                    </a:lnTo>
                    <a:lnTo>
                      <a:pt x="30" y="82"/>
                    </a:lnTo>
                    <a:lnTo>
                      <a:pt x="26" y="72"/>
                    </a:lnTo>
                    <a:lnTo>
                      <a:pt x="34" y="67"/>
                    </a:lnTo>
                    <a:lnTo>
                      <a:pt x="32" y="61"/>
                    </a:lnTo>
                    <a:lnTo>
                      <a:pt x="35" y="48"/>
                    </a:lnTo>
                    <a:lnTo>
                      <a:pt x="40" y="42"/>
                    </a:lnTo>
                    <a:lnTo>
                      <a:pt x="43" y="37"/>
                    </a:lnTo>
                    <a:lnTo>
                      <a:pt x="40" y="32"/>
                    </a:lnTo>
                    <a:lnTo>
                      <a:pt x="18" y="34"/>
                    </a:lnTo>
                    <a:lnTo>
                      <a:pt x="16" y="32"/>
                    </a:lnTo>
                    <a:lnTo>
                      <a:pt x="16" y="29"/>
                    </a:lnTo>
                    <a:lnTo>
                      <a:pt x="10" y="30"/>
                    </a:lnTo>
                    <a:lnTo>
                      <a:pt x="7" y="34"/>
                    </a:lnTo>
                    <a:lnTo>
                      <a:pt x="7" y="30"/>
                    </a:lnTo>
                    <a:lnTo>
                      <a:pt x="10" y="26"/>
                    </a:lnTo>
                    <a:lnTo>
                      <a:pt x="7" y="26"/>
                    </a:lnTo>
                    <a:lnTo>
                      <a:pt x="8" y="24"/>
                    </a:lnTo>
                    <a:lnTo>
                      <a:pt x="5" y="22"/>
                    </a:lnTo>
                    <a:lnTo>
                      <a:pt x="7" y="19"/>
                    </a:lnTo>
                    <a:lnTo>
                      <a:pt x="5" y="19"/>
                    </a:lnTo>
                    <a:lnTo>
                      <a:pt x="5" y="17"/>
                    </a:lnTo>
                    <a:lnTo>
                      <a:pt x="0" y="14"/>
                    </a:lnTo>
                    <a:lnTo>
                      <a:pt x="5" y="8"/>
                    </a:lnTo>
                    <a:lnTo>
                      <a:pt x="13" y="8"/>
                    </a:lnTo>
                    <a:lnTo>
                      <a:pt x="16" y="1"/>
                    </a:lnTo>
                    <a:lnTo>
                      <a:pt x="22" y="0"/>
                    </a:lnTo>
                    <a:lnTo>
                      <a:pt x="34" y="3"/>
                    </a:lnTo>
                    <a:lnTo>
                      <a:pt x="46" y="1"/>
                    </a:lnTo>
                    <a:lnTo>
                      <a:pt x="65" y="6"/>
                    </a:lnTo>
                    <a:lnTo>
                      <a:pt x="78" y="5"/>
                    </a:lnTo>
                    <a:lnTo>
                      <a:pt x="103" y="6"/>
                    </a:lnTo>
                    <a:lnTo>
                      <a:pt x="110" y="11"/>
                    </a:lnTo>
                    <a:lnTo>
                      <a:pt x="119" y="16"/>
                    </a:lnTo>
                    <a:lnTo>
                      <a:pt x="135" y="19"/>
                    </a:lnTo>
                    <a:lnTo>
                      <a:pt x="142" y="17"/>
                    </a:lnTo>
                    <a:lnTo>
                      <a:pt x="148" y="21"/>
                    </a:lnTo>
                    <a:lnTo>
                      <a:pt x="150" y="24"/>
                    </a:lnTo>
                    <a:lnTo>
                      <a:pt x="153" y="22"/>
                    </a:lnTo>
                    <a:lnTo>
                      <a:pt x="157" y="24"/>
                    </a:lnTo>
                    <a:lnTo>
                      <a:pt x="173" y="24"/>
                    </a:lnTo>
                    <a:lnTo>
                      <a:pt x="175" y="26"/>
                    </a:lnTo>
                    <a:lnTo>
                      <a:pt x="173" y="27"/>
                    </a:lnTo>
                    <a:lnTo>
                      <a:pt x="175" y="32"/>
                    </a:lnTo>
                    <a:lnTo>
                      <a:pt x="172" y="34"/>
                    </a:lnTo>
                    <a:lnTo>
                      <a:pt x="159" y="43"/>
                    </a:lnTo>
                    <a:lnTo>
                      <a:pt x="143" y="48"/>
                    </a:lnTo>
                    <a:lnTo>
                      <a:pt x="142" y="51"/>
                    </a:lnTo>
                    <a:lnTo>
                      <a:pt x="126" y="72"/>
                    </a:lnTo>
                    <a:lnTo>
                      <a:pt x="124" y="77"/>
                    </a:lnTo>
                    <a:lnTo>
                      <a:pt x="127" y="83"/>
                    </a:lnTo>
                    <a:lnTo>
                      <a:pt x="132" y="87"/>
                    </a:lnTo>
                    <a:lnTo>
                      <a:pt x="130" y="88"/>
                    </a:lnTo>
                    <a:lnTo>
                      <a:pt x="124" y="95"/>
                    </a:lnTo>
                    <a:lnTo>
                      <a:pt x="119" y="103"/>
                    </a:lnTo>
                    <a:lnTo>
                      <a:pt x="119" y="108"/>
                    </a:lnTo>
                    <a:lnTo>
                      <a:pt x="111" y="108"/>
                    </a:lnTo>
                    <a:lnTo>
                      <a:pt x="105" y="112"/>
                    </a:lnTo>
                    <a:lnTo>
                      <a:pt x="100" y="122"/>
                    </a:lnTo>
                    <a:lnTo>
                      <a:pt x="67" y="124"/>
                    </a:lnTo>
                    <a:lnTo>
                      <a:pt x="64" y="127"/>
                    </a:lnTo>
                    <a:lnTo>
                      <a:pt x="57" y="128"/>
                    </a:lnTo>
                    <a:lnTo>
                      <a:pt x="51" y="133"/>
                    </a:lnTo>
                    <a:lnTo>
                      <a:pt x="43" y="132"/>
                    </a:lnTo>
                    <a:lnTo>
                      <a:pt x="38" y="119"/>
                    </a:lnTo>
                    <a:lnTo>
                      <a:pt x="35" y="116"/>
                    </a:lnTo>
                    <a:lnTo>
                      <a:pt x="30" y="114"/>
                    </a:lnTo>
                    <a:lnTo>
                      <a:pt x="24"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7" name="Freeform 154"/>
              <p:cNvSpPr>
                <a:spLocks/>
              </p:cNvSpPr>
              <p:nvPr/>
            </p:nvSpPr>
            <p:spPr bwMode="auto">
              <a:xfrm>
                <a:off x="2500" y="1023"/>
                <a:ext cx="170" cy="150"/>
              </a:xfrm>
              <a:custGeom>
                <a:avLst/>
                <a:gdLst>
                  <a:gd name="T0" fmla="*/ 88 w 170"/>
                  <a:gd name="T1" fmla="*/ 4 h 150"/>
                  <a:gd name="T2" fmla="*/ 86 w 170"/>
                  <a:gd name="T3" fmla="*/ 15 h 150"/>
                  <a:gd name="T4" fmla="*/ 69 w 170"/>
                  <a:gd name="T5" fmla="*/ 23 h 150"/>
                  <a:gd name="T6" fmla="*/ 72 w 170"/>
                  <a:gd name="T7" fmla="*/ 28 h 150"/>
                  <a:gd name="T8" fmla="*/ 50 w 170"/>
                  <a:gd name="T9" fmla="*/ 29 h 150"/>
                  <a:gd name="T10" fmla="*/ 48 w 170"/>
                  <a:gd name="T11" fmla="*/ 24 h 150"/>
                  <a:gd name="T12" fmla="*/ 43 w 170"/>
                  <a:gd name="T13" fmla="*/ 41 h 150"/>
                  <a:gd name="T14" fmla="*/ 45 w 170"/>
                  <a:gd name="T15" fmla="*/ 42 h 150"/>
                  <a:gd name="T16" fmla="*/ 29 w 170"/>
                  <a:gd name="T17" fmla="*/ 44 h 150"/>
                  <a:gd name="T18" fmla="*/ 18 w 170"/>
                  <a:gd name="T19" fmla="*/ 39 h 150"/>
                  <a:gd name="T20" fmla="*/ 2 w 170"/>
                  <a:gd name="T21" fmla="*/ 44 h 150"/>
                  <a:gd name="T22" fmla="*/ 5 w 170"/>
                  <a:gd name="T23" fmla="*/ 47 h 150"/>
                  <a:gd name="T24" fmla="*/ 5 w 170"/>
                  <a:gd name="T25" fmla="*/ 50 h 150"/>
                  <a:gd name="T26" fmla="*/ 7 w 170"/>
                  <a:gd name="T27" fmla="*/ 57 h 150"/>
                  <a:gd name="T28" fmla="*/ 21 w 170"/>
                  <a:gd name="T29" fmla="*/ 60 h 150"/>
                  <a:gd name="T30" fmla="*/ 31 w 170"/>
                  <a:gd name="T31" fmla="*/ 65 h 150"/>
                  <a:gd name="T32" fmla="*/ 35 w 170"/>
                  <a:gd name="T33" fmla="*/ 66 h 150"/>
                  <a:gd name="T34" fmla="*/ 40 w 170"/>
                  <a:gd name="T35" fmla="*/ 78 h 150"/>
                  <a:gd name="T36" fmla="*/ 51 w 170"/>
                  <a:gd name="T37" fmla="*/ 89 h 150"/>
                  <a:gd name="T38" fmla="*/ 54 w 170"/>
                  <a:gd name="T39" fmla="*/ 97 h 150"/>
                  <a:gd name="T40" fmla="*/ 51 w 170"/>
                  <a:gd name="T41" fmla="*/ 95 h 150"/>
                  <a:gd name="T42" fmla="*/ 51 w 170"/>
                  <a:gd name="T43" fmla="*/ 110 h 150"/>
                  <a:gd name="T44" fmla="*/ 45 w 170"/>
                  <a:gd name="T45" fmla="*/ 129 h 150"/>
                  <a:gd name="T46" fmla="*/ 38 w 170"/>
                  <a:gd name="T47" fmla="*/ 132 h 150"/>
                  <a:gd name="T48" fmla="*/ 54 w 170"/>
                  <a:gd name="T49" fmla="*/ 142 h 150"/>
                  <a:gd name="T50" fmla="*/ 77 w 170"/>
                  <a:gd name="T51" fmla="*/ 143 h 150"/>
                  <a:gd name="T52" fmla="*/ 86 w 170"/>
                  <a:gd name="T53" fmla="*/ 145 h 150"/>
                  <a:gd name="T54" fmla="*/ 92 w 170"/>
                  <a:gd name="T55" fmla="*/ 150 h 150"/>
                  <a:gd name="T56" fmla="*/ 107 w 170"/>
                  <a:gd name="T57" fmla="*/ 142 h 150"/>
                  <a:gd name="T58" fmla="*/ 119 w 170"/>
                  <a:gd name="T59" fmla="*/ 131 h 150"/>
                  <a:gd name="T60" fmla="*/ 134 w 170"/>
                  <a:gd name="T61" fmla="*/ 132 h 150"/>
                  <a:gd name="T62" fmla="*/ 154 w 170"/>
                  <a:gd name="T63" fmla="*/ 135 h 150"/>
                  <a:gd name="T64" fmla="*/ 167 w 170"/>
                  <a:gd name="T65" fmla="*/ 124 h 150"/>
                  <a:gd name="T66" fmla="*/ 161 w 170"/>
                  <a:gd name="T67" fmla="*/ 118 h 150"/>
                  <a:gd name="T68" fmla="*/ 158 w 170"/>
                  <a:gd name="T69" fmla="*/ 106 h 150"/>
                  <a:gd name="T70" fmla="*/ 156 w 170"/>
                  <a:gd name="T71" fmla="*/ 102 h 150"/>
                  <a:gd name="T72" fmla="*/ 156 w 170"/>
                  <a:gd name="T73" fmla="*/ 90 h 150"/>
                  <a:gd name="T74" fmla="*/ 158 w 170"/>
                  <a:gd name="T75" fmla="*/ 87 h 150"/>
                  <a:gd name="T76" fmla="*/ 154 w 170"/>
                  <a:gd name="T77" fmla="*/ 81 h 150"/>
                  <a:gd name="T78" fmla="*/ 145 w 170"/>
                  <a:gd name="T79" fmla="*/ 84 h 150"/>
                  <a:gd name="T80" fmla="*/ 151 w 170"/>
                  <a:gd name="T81" fmla="*/ 68 h 150"/>
                  <a:gd name="T82" fmla="*/ 156 w 170"/>
                  <a:gd name="T83" fmla="*/ 61 h 150"/>
                  <a:gd name="T84" fmla="*/ 164 w 170"/>
                  <a:gd name="T85" fmla="*/ 60 h 150"/>
                  <a:gd name="T86" fmla="*/ 166 w 170"/>
                  <a:gd name="T87" fmla="*/ 44 h 150"/>
                  <a:gd name="T88" fmla="*/ 153 w 170"/>
                  <a:gd name="T89" fmla="*/ 33 h 150"/>
                  <a:gd name="T90" fmla="*/ 139 w 170"/>
                  <a:gd name="T91" fmla="*/ 26 h 150"/>
                  <a:gd name="T92" fmla="*/ 129 w 170"/>
                  <a:gd name="T93" fmla="*/ 23 h 150"/>
                  <a:gd name="T94" fmla="*/ 124 w 170"/>
                  <a:gd name="T95" fmla="*/ 20 h 150"/>
                  <a:gd name="T96" fmla="*/ 118 w 170"/>
                  <a:gd name="T97" fmla="*/ 13 h 150"/>
                  <a:gd name="T98" fmla="*/ 107 w 170"/>
                  <a:gd name="T99" fmla="*/ 5 h 150"/>
                  <a:gd name="T100" fmla="*/ 100 w 170"/>
                  <a:gd name="T101" fmla="*/ 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50">
                    <a:moveTo>
                      <a:pt x="100" y="0"/>
                    </a:moveTo>
                    <a:lnTo>
                      <a:pt x="88" y="4"/>
                    </a:lnTo>
                    <a:lnTo>
                      <a:pt x="86" y="7"/>
                    </a:lnTo>
                    <a:lnTo>
                      <a:pt x="86" y="15"/>
                    </a:lnTo>
                    <a:lnTo>
                      <a:pt x="80" y="20"/>
                    </a:lnTo>
                    <a:lnTo>
                      <a:pt x="69" y="23"/>
                    </a:lnTo>
                    <a:lnTo>
                      <a:pt x="67" y="28"/>
                    </a:lnTo>
                    <a:lnTo>
                      <a:pt x="72" y="28"/>
                    </a:lnTo>
                    <a:lnTo>
                      <a:pt x="61" y="31"/>
                    </a:lnTo>
                    <a:lnTo>
                      <a:pt x="50" y="29"/>
                    </a:lnTo>
                    <a:lnTo>
                      <a:pt x="48" y="26"/>
                    </a:lnTo>
                    <a:lnTo>
                      <a:pt x="48" y="24"/>
                    </a:lnTo>
                    <a:lnTo>
                      <a:pt x="38" y="24"/>
                    </a:lnTo>
                    <a:lnTo>
                      <a:pt x="43" y="41"/>
                    </a:lnTo>
                    <a:lnTo>
                      <a:pt x="45" y="41"/>
                    </a:lnTo>
                    <a:lnTo>
                      <a:pt x="45" y="42"/>
                    </a:lnTo>
                    <a:lnTo>
                      <a:pt x="40" y="41"/>
                    </a:lnTo>
                    <a:lnTo>
                      <a:pt x="29" y="44"/>
                    </a:lnTo>
                    <a:lnTo>
                      <a:pt x="24" y="39"/>
                    </a:lnTo>
                    <a:lnTo>
                      <a:pt x="18" y="39"/>
                    </a:lnTo>
                    <a:lnTo>
                      <a:pt x="16" y="41"/>
                    </a:lnTo>
                    <a:lnTo>
                      <a:pt x="2" y="44"/>
                    </a:lnTo>
                    <a:lnTo>
                      <a:pt x="0" y="47"/>
                    </a:lnTo>
                    <a:lnTo>
                      <a:pt x="5" y="47"/>
                    </a:lnTo>
                    <a:lnTo>
                      <a:pt x="2" y="49"/>
                    </a:lnTo>
                    <a:lnTo>
                      <a:pt x="5" y="50"/>
                    </a:lnTo>
                    <a:lnTo>
                      <a:pt x="2" y="52"/>
                    </a:lnTo>
                    <a:lnTo>
                      <a:pt x="7" y="57"/>
                    </a:lnTo>
                    <a:lnTo>
                      <a:pt x="11" y="55"/>
                    </a:lnTo>
                    <a:lnTo>
                      <a:pt x="21" y="60"/>
                    </a:lnTo>
                    <a:lnTo>
                      <a:pt x="31" y="61"/>
                    </a:lnTo>
                    <a:lnTo>
                      <a:pt x="31" y="65"/>
                    </a:lnTo>
                    <a:lnTo>
                      <a:pt x="42" y="66"/>
                    </a:lnTo>
                    <a:lnTo>
                      <a:pt x="35" y="66"/>
                    </a:lnTo>
                    <a:lnTo>
                      <a:pt x="37" y="73"/>
                    </a:lnTo>
                    <a:lnTo>
                      <a:pt x="40" y="78"/>
                    </a:lnTo>
                    <a:lnTo>
                      <a:pt x="50" y="82"/>
                    </a:lnTo>
                    <a:lnTo>
                      <a:pt x="51" y="89"/>
                    </a:lnTo>
                    <a:lnTo>
                      <a:pt x="50" y="92"/>
                    </a:lnTo>
                    <a:lnTo>
                      <a:pt x="54" y="97"/>
                    </a:lnTo>
                    <a:lnTo>
                      <a:pt x="56" y="100"/>
                    </a:lnTo>
                    <a:lnTo>
                      <a:pt x="51" y="95"/>
                    </a:lnTo>
                    <a:lnTo>
                      <a:pt x="48" y="108"/>
                    </a:lnTo>
                    <a:lnTo>
                      <a:pt x="51" y="110"/>
                    </a:lnTo>
                    <a:lnTo>
                      <a:pt x="48" y="115"/>
                    </a:lnTo>
                    <a:lnTo>
                      <a:pt x="45" y="129"/>
                    </a:lnTo>
                    <a:lnTo>
                      <a:pt x="45" y="131"/>
                    </a:lnTo>
                    <a:lnTo>
                      <a:pt x="38" y="132"/>
                    </a:lnTo>
                    <a:lnTo>
                      <a:pt x="45" y="137"/>
                    </a:lnTo>
                    <a:lnTo>
                      <a:pt x="54" y="142"/>
                    </a:lnTo>
                    <a:lnTo>
                      <a:pt x="70" y="145"/>
                    </a:lnTo>
                    <a:lnTo>
                      <a:pt x="77" y="143"/>
                    </a:lnTo>
                    <a:lnTo>
                      <a:pt x="83" y="147"/>
                    </a:lnTo>
                    <a:lnTo>
                      <a:pt x="86" y="145"/>
                    </a:lnTo>
                    <a:lnTo>
                      <a:pt x="88" y="148"/>
                    </a:lnTo>
                    <a:lnTo>
                      <a:pt x="92" y="150"/>
                    </a:lnTo>
                    <a:lnTo>
                      <a:pt x="108" y="150"/>
                    </a:lnTo>
                    <a:lnTo>
                      <a:pt x="107" y="142"/>
                    </a:lnTo>
                    <a:lnTo>
                      <a:pt x="108" y="135"/>
                    </a:lnTo>
                    <a:lnTo>
                      <a:pt x="119" y="131"/>
                    </a:lnTo>
                    <a:lnTo>
                      <a:pt x="129" y="132"/>
                    </a:lnTo>
                    <a:lnTo>
                      <a:pt x="134" y="132"/>
                    </a:lnTo>
                    <a:lnTo>
                      <a:pt x="150" y="137"/>
                    </a:lnTo>
                    <a:lnTo>
                      <a:pt x="154" y="135"/>
                    </a:lnTo>
                    <a:lnTo>
                      <a:pt x="162" y="127"/>
                    </a:lnTo>
                    <a:lnTo>
                      <a:pt x="167" y="124"/>
                    </a:lnTo>
                    <a:lnTo>
                      <a:pt x="167" y="118"/>
                    </a:lnTo>
                    <a:lnTo>
                      <a:pt x="161" y="118"/>
                    </a:lnTo>
                    <a:lnTo>
                      <a:pt x="158" y="113"/>
                    </a:lnTo>
                    <a:lnTo>
                      <a:pt x="158" y="106"/>
                    </a:lnTo>
                    <a:lnTo>
                      <a:pt x="156" y="105"/>
                    </a:lnTo>
                    <a:lnTo>
                      <a:pt x="156" y="102"/>
                    </a:lnTo>
                    <a:lnTo>
                      <a:pt x="159" y="98"/>
                    </a:lnTo>
                    <a:lnTo>
                      <a:pt x="156" y="90"/>
                    </a:lnTo>
                    <a:lnTo>
                      <a:pt x="158" y="89"/>
                    </a:lnTo>
                    <a:lnTo>
                      <a:pt x="158" y="87"/>
                    </a:lnTo>
                    <a:lnTo>
                      <a:pt x="156" y="86"/>
                    </a:lnTo>
                    <a:lnTo>
                      <a:pt x="154" y="81"/>
                    </a:lnTo>
                    <a:lnTo>
                      <a:pt x="150" y="79"/>
                    </a:lnTo>
                    <a:lnTo>
                      <a:pt x="145" y="84"/>
                    </a:lnTo>
                    <a:lnTo>
                      <a:pt x="145" y="79"/>
                    </a:lnTo>
                    <a:lnTo>
                      <a:pt x="151" y="68"/>
                    </a:lnTo>
                    <a:lnTo>
                      <a:pt x="158" y="63"/>
                    </a:lnTo>
                    <a:lnTo>
                      <a:pt x="156" y="61"/>
                    </a:lnTo>
                    <a:lnTo>
                      <a:pt x="158" y="61"/>
                    </a:lnTo>
                    <a:lnTo>
                      <a:pt x="164" y="60"/>
                    </a:lnTo>
                    <a:lnTo>
                      <a:pt x="164" y="50"/>
                    </a:lnTo>
                    <a:lnTo>
                      <a:pt x="166" y="44"/>
                    </a:lnTo>
                    <a:lnTo>
                      <a:pt x="170" y="36"/>
                    </a:lnTo>
                    <a:lnTo>
                      <a:pt x="153" y="33"/>
                    </a:lnTo>
                    <a:lnTo>
                      <a:pt x="146" y="26"/>
                    </a:lnTo>
                    <a:lnTo>
                      <a:pt x="139" y="26"/>
                    </a:lnTo>
                    <a:lnTo>
                      <a:pt x="134" y="24"/>
                    </a:lnTo>
                    <a:lnTo>
                      <a:pt x="129" y="23"/>
                    </a:lnTo>
                    <a:lnTo>
                      <a:pt x="129" y="16"/>
                    </a:lnTo>
                    <a:lnTo>
                      <a:pt x="124" y="20"/>
                    </a:lnTo>
                    <a:lnTo>
                      <a:pt x="119" y="18"/>
                    </a:lnTo>
                    <a:lnTo>
                      <a:pt x="118" y="13"/>
                    </a:lnTo>
                    <a:lnTo>
                      <a:pt x="108" y="10"/>
                    </a:lnTo>
                    <a:lnTo>
                      <a:pt x="107" y="5"/>
                    </a:lnTo>
                    <a:lnTo>
                      <a:pt x="100" y="5"/>
                    </a:lnTo>
                    <a:lnTo>
                      <a:pt x="10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8" name="Freeform 155"/>
              <p:cNvSpPr>
                <a:spLocks/>
              </p:cNvSpPr>
              <p:nvPr/>
            </p:nvSpPr>
            <p:spPr bwMode="auto">
              <a:xfrm>
                <a:off x="2430" y="1178"/>
                <a:ext cx="48" cy="88"/>
              </a:xfrm>
              <a:custGeom>
                <a:avLst/>
                <a:gdLst>
                  <a:gd name="T0" fmla="*/ 12 w 48"/>
                  <a:gd name="T1" fmla="*/ 5 h 88"/>
                  <a:gd name="T2" fmla="*/ 15 w 48"/>
                  <a:gd name="T3" fmla="*/ 1 h 88"/>
                  <a:gd name="T4" fmla="*/ 21 w 48"/>
                  <a:gd name="T5" fmla="*/ 0 h 88"/>
                  <a:gd name="T6" fmla="*/ 21 w 48"/>
                  <a:gd name="T7" fmla="*/ 3 h 88"/>
                  <a:gd name="T8" fmla="*/ 23 w 48"/>
                  <a:gd name="T9" fmla="*/ 5 h 88"/>
                  <a:gd name="T10" fmla="*/ 45 w 48"/>
                  <a:gd name="T11" fmla="*/ 3 h 88"/>
                  <a:gd name="T12" fmla="*/ 48 w 48"/>
                  <a:gd name="T13" fmla="*/ 8 h 88"/>
                  <a:gd name="T14" fmla="*/ 45 w 48"/>
                  <a:gd name="T15" fmla="*/ 13 h 88"/>
                  <a:gd name="T16" fmla="*/ 40 w 48"/>
                  <a:gd name="T17" fmla="*/ 19 h 88"/>
                  <a:gd name="T18" fmla="*/ 37 w 48"/>
                  <a:gd name="T19" fmla="*/ 32 h 88"/>
                  <a:gd name="T20" fmla="*/ 39 w 48"/>
                  <a:gd name="T21" fmla="*/ 38 h 88"/>
                  <a:gd name="T22" fmla="*/ 31 w 48"/>
                  <a:gd name="T23" fmla="*/ 43 h 88"/>
                  <a:gd name="T24" fmla="*/ 35 w 48"/>
                  <a:gd name="T25" fmla="*/ 53 h 88"/>
                  <a:gd name="T26" fmla="*/ 32 w 48"/>
                  <a:gd name="T27" fmla="*/ 61 h 88"/>
                  <a:gd name="T28" fmla="*/ 35 w 48"/>
                  <a:gd name="T29" fmla="*/ 70 h 88"/>
                  <a:gd name="T30" fmla="*/ 27 w 48"/>
                  <a:gd name="T31" fmla="*/ 79 h 88"/>
                  <a:gd name="T32" fmla="*/ 29 w 48"/>
                  <a:gd name="T33" fmla="*/ 85 h 88"/>
                  <a:gd name="T34" fmla="*/ 23 w 48"/>
                  <a:gd name="T35" fmla="*/ 88 h 88"/>
                  <a:gd name="T36" fmla="*/ 8 w 48"/>
                  <a:gd name="T37" fmla="*/ 88 h 88"/>
                  <a:gd name="T38" fmla="*/ 12 w 48"/>
                  <a:gd name="T39" fmla="*/ 62 h 88"/>
                  <a:gd name="T40" fmla="*/ 5 w 48"/>
                  <a:gd name="T41" fmla="*/ 64 h 88"/>
                  <a:gd name="T42" fmla="*/ 4 w 48"/>
                  <a:gd name="T43" fmla="*/ 59 h 88"/>
                  <a:gd name="T44" fmla="*/ 0 w 48"/>
                  <a:gd name="T45" fmla="*/ 58 h 88"/>
                  <a:gd name="T46" fmla="*/ 2 w 48"/>
                  <a:gd name="T47" fmla="*/ 50 h 88"/>
                  <a:gd name="T48" fmla="*/ 8 w 48"/>
                  <a:gd name="T49" fmla="*/ 37 h 88"/>
                  <a:gd name="T50" fmla="*/ 13 w 48"/>
                  <a:gd name="T51" fmla="*/ 19 h 88"/>
                  <a:gd name="T52" fmla="*/ 12 w 48"/>
                  <a:gd name="T53"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88">
                    <a:moveTo>
                      <a:pt x="12" y="5"/>
                    </a:moveTo>
                    <a:lnTo>
                      <a:pt x="15" y="1"/>
                    </a:lnTo>
                    <a:lnTo>
                      <a:pt x="21" y="0"/>
                    </a:lnTo>
                    <a:lnTo>
                      <a:pt x="21" y="3"/>
                    </a:lnTo>
                    <a:lnTo>
                      <a:pt x="23" y="5"/>
                    </a:lnTo>
                    <a:lnTo>
                      <a:pt x="45" y="3"/>
                    </a:lnTo>
                    <a:lnTo>
                      <a:pt x="48" y="8"/>
                    </a:lnTo>
                    <a:lnTo>
                      <a:pt x="45" y="13"/>
                    </a:lnTo>
                    <a:lnTo>
                      <a:pt x="40" y="19"/>
                    </a:lnTo>
                    <a:lnTo>
                      <a:pt x="37" y="32"/>
                    </a:lnTo>
                    <a:lnTo>
                      <a:pt x="39" y="38"/>
                    </a:lnTo>
                    <a:lnTo>
                      <a:pt x="31" y="43"/>
                    </a:lnTo>
                    <a:lnTo>
                      <a:pt x="35" y="53"/>
                    </a:lnTo>
                    <a:lnTo>
                      <a:pt x="32" y="61"/>
                    </a:lnTo>
                    <a:lnTo>
                      <a:pt x="35" y="70"/>
                    </a:lnTo>
                    <a:lnTo>
                      <a:pt x="27" y="79"/>
                    </a:lnTo>
                    <a:lnTo>
                      <a:pt x="29" y="85"/>
                    </a:lnTo>
                    <a:lnTo>
                      <a:pt x="23" y="88"/>
                    </a:lnTo>
                    <a:lnTo>
                      <a:pt x="8" y="88"/>
                    </a:lnTo>
                    <a:lnTo>
                      <a:pt x="12" y="62"/>
                    </a:lnTo>
                    <a:lnTo>
                      <a:pt x="5" y="64"/>
                    </a:lnTo>
                    <a:lnTo>
                      <a:pt x="4" y="59"/>
                    </a:lnTo>
                    <a:lnTo>
                      <a:pt x="0" y="58"/>
                    </a:lnTo>
                    <a:lnTo>
                      <a:pt x="2" y="50"/>
                    </a:lnTo>
                    <a:lnTo>
                      <a:pt x="8" y="37"/>
                    </a:lnTo>
                    <a:lnTo>
                      <a:pt x="13" y="19"/>
                    </a:lnTo>
                    <a:lnTo>
                      <a:pt x="1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9" name="Freeform 156"/>
              <p:cNvSpPr>
                <a:spLocks/>
              </p:cNvSpPr>
              <p:nvPr/>
            </p:nvSpPr>
            <p:spPr bwMode="auto">
              <a:xfrm>
                <a:off x="2645" y="1081"/>
                <a:ext cx="59" cy="31"/>
              </a:xfrm>
              <a:custGeom>
                <a:avLst/>
                <a:gdLst>
                  <a:gd name="T0" fmla="*/ 59 w 59"/>
                  <a:gd name="T1" fmla="*/ 15 h 31"/>
                  <a:gd name="T2" fmla="*/ 49 w 59"/>
                  <a:gd name="T3" fmla="*/ 11 h 31"/>
                  <a:gd name="T4" fmla="*/ 46 w 59"/>
                  <a:gd name="T5" fmla="*/ 8 h 31"/>
                  <a:gd name="T6" fmla="*/ 48 w 59"/>
                  <a:gd name="T7" fmla="*/ 5 h 31"/>
                  <a:gd name="T8" fmla="*/ 46 w 59"/>
                  <a:gd name="T9" fmla="*/ 3 h 31"/>
                  <a:gd name="T10" fmla="*/ 36 w 59"/>
                  <a:gd name="T11" fmla="*/ 0 h 31"/>
                  <a:gd name="T12" fmla="*/ 22 w 59"/>
                  <a:gd name="T13" fmla="*/ 2 h 31"/>
                  <a:gd name="T14" fmla="*/ 19 w 59"/>
                  <a:gd name="T15" fmla="*/ 2 h 31"/>
                  <a:gd name="T16" fmla="*/ 13 w 59"/>
                  <a:gd name="T17" fmla="*/ 3 h 31"/>
                  <a:gd name="T18" fmla="*/ 11 w 59"/>
                  <a:gd name="T19" fmla="*/ 3 h 31"/>
                  <a:gd name="T20" fmla="*/ 13 w 59"/>
                  <a:gd name="T21" fmla="*/ 5 h 31"/>
                  <a:gd name="T22" fmla="*/ 6 w 59"/>
                  <a:gd name="T23" fmla="*/ 10 h 31"/>
                  <a:gd name="T24" fmla="*/ 0 w 59"/>
                  <a:gd name="T25" fmla="*/ 21 h 31"/>
                  <a:gd name="T26" fmla="*/ 0 w 59"/>
                  <a:gd name="T27" fmla="*/ 26 h 31"/>
                  <a:gd name="T28" fmla="*/ 5 w 59"/>
                  <a:gd name="T29" fmla="*/ 21 h 31"/>
                  <a:gd name="T30" fmla="*/ 9 w 59"/>
                  <a:gd name="T31" fmla="*/ 23 h 31"/>
                  <a:gd name="T32" fmla="*/ 11 w 59"/>
                  <a:gd name="T33" fmla="*/ 28 h 31"/>
                  <a:gd name="T34" fmla="*/ 13 w 59"/>
                  <a:gd name="T35" fmla="*/ 29 h 31"/>
                  <a:gd name="T36" fmla="*/ 13 w 59"/>
                  <a:gd name="T37" fmla="*/ 31 h 31"/>
                  <a:gd name="T38" fmla="*/ 25 w 59"/>
                  <a:gd name="T39" fmla="*/ 29 h 31"/>
                  <a:gd name="T40" fmla="*/ 32 w 59"/>
                  <a:gd name="T41" fmla="*/ 21 h 31"/>
                  <a:gd name="T42" fmla="*/ 33 w 59"/>
                  <a:gd name="T43" fmla="*/ 26 h 31"/>
                  <a:gd name="T44" fmla="*/ 40 w 59"/>
                  <a:gd name="T45" fmla="*/ 31 h 31"/>
                  <a:gd name="T46" fmla="*/ 44 w 59"/>
                  <a:gd name="T47" fmla="*/ 21 h 31"/>
                  <a:gd name="T48" fmla="*/ 55 w 59"/>
                  <a:gd name="T49" fmla="*/ 24 h 31"/>
                  <a:gd name="T50" fmla="*/ 55 w 59"/>
                  <a:gd name="T51" fmla="*/ 18 h 31"/>
                  <a:gd name="T52" fmla="*/ 59 w 59"/>
                  <a:gd name="T53" fmla="*/ 18 h 31"/>
                  <a:gd name="T54" fmla="*/ 59 w 59"/>
                  <a:gd name="T55"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9" h="31">
                    <a:moveTo>
                      <a:pt x="59" y="15"/>
                    </a:moveTo>
                    <a:lnTo>
                      <a:pt x="49" y="11"/>
                    </a:lnTo>
                    <a:lnTo>
                      <a:pt x="46" y="8"/>
                    </a:lnTo>
                    <a:lnTo>
                      <a:pt x="48" y="5"/>
                    </a:lnTo>
                    <a:lnTo>
                      <a:pt x="46" y="3"/>
                    </a:lnTo>
                    <a:lnTo>
                      <a:pt x="36" y="0"/>
                    </a:lnTo>
                    <a:lnTo>
                      <a:pt x="22" y="2"/>
                    </a:lnTo>
                    <a:lnTo>
                      <a:pt x="19" y="2"/>
                    </a:lnTo>
                    <a:lnTo>
                      <a:pt x="13" y="3"/>
                    </a:lnTo>
                    <a:lnTo>
                      <a:pt x="11" y="3"/>
                    </a:lnTo>
                    <a:lnTo>
                      <a:pt x="13" y="5"/>
                    </a:lnTo>
                    <a:lnTo>
                      <a:pt x="6" y="10"/>
                    </a:lnTo>
                    <a:lnTo>
                      <a:pt x="0" y="21"/>
                    </a:lnTo>
                    <a:lnTo>
                      <a:pt x="0" y="26"/>
                    </a:lnTo>
                    <a:lnTo>
                      <a:pt x="5" y="21"/>
                    </a:lnTo>
                    <a:lnTo>
                      <a:pt x="9" y="23"/>
                    </a:lnTo>
                    <a:lnTo>
                      <a:pt x="11" y="28"/>
                    </a:lnTo>
                    <a:lnTo>
                      <a:pt x="13" y="29"/>
                    </a:lnTo>
                    <a:lnTo>
                      <a:pt x="13" y="31"/>
                    </a:lnTo>
                    <a:lnTo>
                      <a:pt x="25" y="29"/>
                    </a:lnTo>
                    <a:lnTo>
                      <a:pt x="32" y="21"/>
                    </a:lnTo>
                    <a:lnTo>
                      <a:pt x="33" y="26"/>
                    </a:lnTo>
                    <a:lnTo>
                      <a:pt x="40" y="31"/>
                    </a:lnTo>
                    <a:lnTo>
                      <a:pt x="44" y="21"/>
                    </a:lnTo>
                    <a:lnTo>
                      <a:pt x="55" y="24"/>
                    </a:lnTo>
                    <a:lnTo>
                      <a:pt x="55" y="18"/>
                    </a:lnTo>
                    <a:lnTo>
                      <a:pt x="59" y="18"/>
                    </a:lnTo>
                    <a:lnTo>
                      <a:pt x="59"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0" name="Freeform 157"/>
              <p:cNvSpPr>
                <a:spLocks/>
              </p:cNvSpPr>
              <p:nvPr/>
            </p:nvSpPr>
            <p:spPr bwMode="auto">
              <a:xfrm>
                <a:off x="2600" y="1017"/>
                <a:ext cx="45" cy="32"/>
              </a:xfrm>
              <a:custGeom>
                <a:avLst/>
                <a:gdLst>
                  <a:gd name="T0" fmla="*/ 29 w 45"/>
                  <a:gd name="T1" fmla="*/ 29 h 32"/>
                  <a:gd name="T2" fmla="*/ 29 w 45"/>
                  <a:gd name="T3" fmla="*/ 22 h 32"/>
                  <a:gd name="T4" fmla="*/ 24 w 45"/>
                  <a:gd name="T5" fmla="*/ 26 h 32"/>
                  <a:gd name="T6" fmla="*/ 19 w 45"/>
                  <a:gd name="T7" fmla="*/ 24 h 32"/>
                  <a:gd name="T8" fmla="*/ 18 w 45"/>
                  <a:gd name="T9" fmla="*/ 19 h 32"/>
                  <a:gd name="T10" fmla="*/ 8 w 45"/>
                  <a:gd name="T11" fmla="*/ 16 h 32"/>
                  <a:gd name="T12" fmla="*/ 7 w 45"/>
                  <a:gd name="T13" fmla="*/ 11 h 32"/>
                  <a:gd name="T14" fmla="*/ 0 w 45"/>
                  <a:gd name="T15" fmla="*/ 11 h 32"/>
                  <a:gd name="T16" fmla="*/ 0 w 45"/>
                  <a:gd name="T17" fmla="*/ 6 h 32"/>
                  <a:gd name="T18" fmla="*/ 10 w 45"/>
                  <a:gd name="T19" fmla="*/ 2 h 32"/>
                  <a:gd name="T20" fmla="*/ 13 w 45"/>
                  <a:gd name="T21" fmla="*/ 3 h 32"/>
                  <a:gd name="T22" fmla="*/ 24 w 45"/>
                  <a:gd name="T23" fmla="*/ 0 h 32"/>
                  <a:gd name="T24" fmla="*/ 31 w 45"/>
                  <a:gd name="T25" fmla="*/ 2 h 32"/>
                  <a:gd name="T26" fmla="*/ 37 w 45"/>
                  <a:gd name="T27" fmla="*/ 5 h 32"/>
                  <a:gd name="T28" fmla="*/ 37 w 45"/>
                  <a:gd name="T29" fmla="*/ 11 h 32"/>
                  <a:gd name="T30" fmla="*/ 42 w 45"/>
                  <a:gd name="T31" fmla="*/ 11 h 32"/>
                  <a:gd name="T32" fmla="*/ 45 w 45"/>
                  <a:gd name="T33" fmla="*/ 16 h 32"/>
                  <a:gd name="T34" fmla="*/ 43 w 45"/>
                  <a:gd name="T35" fmla="*/ 21 h 32"/>
                  <a:gd name="T36" fmla="*/ 39 w 45"/>
                  <a:gd name="T37" fmla="*/ 22 h 32"/>
                  <a:gd name="T38" fmla="*/ 39 w 45"/>
                  <a:gd name="T39" fmla="*/ 26 h 32"/>
                  <a:gd name="T40" fmla="*/ 39 w 45"/>
                  <a:gd name="T41" fmla="*/ 32 h 32"/>
                  <a:gd name="T42" fmla="*/ 34 w 45"/>
                  <a:gd name="T43" fmla="*/ 30 h 32"/>
                  <a:gd name="T44" fmla="*/ 29 w 45"/>
                  <a:gd name="T45" fmla="*/ 2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32">
                    <a:moveTo>
                      <a:pt x="29" y="29"/>
                    </a:moveTo>
                    <a:lnTo>
                      <a:pt x="29" y="22"/>
                    </a:lnTo>
                    <a:lnTo>
                      <a:pt x="24" y="26"/>
                    </a:lnTo>
                    <a:lnTo>
                      <a:pt x="19" y="24"/>
                    </a:lnTo>
                    <a:lnTo>
                      <a:pt x="18" y="19"/>
                    </a:lnTo>
                    <a:lnTo>
                      <a:pt x="8" y="16"/>
                    </a:lnTo>
                    <a:lnTo>
                      <a:pt x="7" y="11"/>
                    </a:lnTo>
                    <a:lnTo>
                      <a:pt x="0" y="11"/>
                    </a:lnTo>
                    <a:lnTo>
                      <a:pt x="0" y="6"/>
                    </a:lnTo>
                    <a:lnTo>
                      <a:pt x="10" y="2"/>
                    </a:lnTo>
                    <a:lnTo>
                      <a:pt x="13" y="3"/>
                    </a:lnTo>
                    <a:lnTo>
                      <a:pt x="24" y="0"/>
                    </a:lnTo>
                    <a:lnTo>
                      <a:pt x="31" y="2"/>
                    </a:lnTo>
                    <a:lnTo>
                      <a:pt x="37" y="5"/>
                    </a:lnTo>
                    <a:lnTo>
                      <a:pt x="37" y="11"/>
                    </a:lnTo>
                    <a:lnTo>
                      <a:pt x="42" y="11"/>
                    </a:lnTo>
                    <a:lnTo>
                      <a:pt x="45" y="16"/>
                    </a:lnTo>
                    <a:lnTo>
                      <a:pt x="43" y="21"/>
                    </a:lnTo>
                    <a:lnTo>
                      <a:pt x="39" y="22"/>
                    </a:lnTo>
                    <a:lnTo>
                      <a:pt x="39" y="26"/>
                    </a:lnTo>
                    <a:lnTo>
                      <a:pt x="39" y="32"/>
                    </a:lnTo>
                    <a:lnTo>
                      <a:pt x="34" y="30"/>
                    </a:lnTo>
                    <a:lnTo>
                      <a:pt x="29"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1" name="Freeform 158"/>
              <p:cNvSpPr>
                <a:spLocks/>
              </p:cNvSpPr>
              <p:nvPr/>
            </p:nvSpPr>
            <p:spPr bwMode="auto">
              <a:xfrm>
                <a:off x="2610" y="983"/>
                <a:ext cx="44" cy="45"/>
              </a:xfrm>
              <a:custGeom>
                <a:avLst/>
                <a:gdLst>
                  <a:gd name="T0" fmla="*/ 44 w 44"/>
                  <a:gd name="T1" fmla="*/ 3 h 45"/>
                  <a:gd name="T2" fmla="*/ 40 w 44"/>
                  <a:gd name="T3" fmla="*/ 0 h 45"/>
                  <a:gd name="T4" fmla="*/ 29 w 44"/>
                  <a:gd name="T5" fmla="*/ 2 h 45"/>
                  <a:gd name="T6" fmla="*/ 24 w 44"/>
                  <a:gd name="T7" fmla="*/ 3 h 45"/>
                  <a:gd name="T8" fmla="*/ 24 w 44"/>
                  <a:gd name="T9" fmla="*/ 10 h 45"/>
                  <a:gd name="T10" fmla="*/ 25 w 44"/>
                  <a:gd name="T11" fmla="*/ 10 h 45"/>
                  <a:gd name="T12" fmla="*/ 25 w 44"/>
                  <a:gd name="T13" fmla="*/ 15 h 45"/>
                  <a:gd name="T14" fmla="*/ 22 w 44"/>
                  <a:gd name="T15" fmla="*/ 16 h 45"/>
                  <a:gd name="T16" fmla="*/ 24 w 44"/>
                  <a:gd name="T17" fmla="*/ 19 h 45"/>
                  <a:gd name="T18" fmla="*/ 19 w 44"/>
                  <a:gd name="T19" fmla="*/ 18 h 45"/>
                  <a:gd name="T20" fmla="*/ 19 w 44"/>
                  <a:gd name="T21" fmla="*/ 15 h 45"/>
                  <a:gd name="T22" fmla="*/ 21 w 44"/>
                  <a:gd name="T23" fmla="*/ 13 h 45"/>
                  <a:gd name="T24" fmla="*/ 19 w 44"/>
                  <a:gd name="T25" fmla="*/ 10 h 45"/>
                  <a:gd name="T26" fmla="*/ 16 w 44"/>
                  <a:gd name="T27" fmla="*/ 10 h 45"/>
                  <a:gd name="T28" fmla="*/ 14 w 44"/>
                  <a:gd name="T29" fmla="*/ 21 h 45"/>
                  <a:gd name="T30" fmla="*/ 8 w 44"/>
                  <a:gd name="T31" fmla="*/ 26 h 45"/>
                  <a:gd name="T32" fmla="*/ 8 w 44"/>
                  <a:gd name="T33" fmla="*/ 27 h 45"/>
                  <a:gd name="T34" fmla="*/ 9 w 44"/>
                  <a:gd name="T35" fmla="*/ 29 h 45"/>
                  <a:gd name="T36" fmla="*/ 17 w 44"/>
                  <a:gd name="T37" fmla="*/ 29 h 45"/>
                  <a:gd name="T38" fmla="*/ 5 w 44"/>
                  <a:gd name="T39" fmla="*/ 32 h 45"/>
                  <a:gd name="T40" fmla="*/ 5 w 44"/>
                  <a:gd name="T41" fmla="*/ 34 h 45"/>
                  <a:gd name="T42" fmla="*/ 0 w 44"/>
                  <a:gd name="T43" fmla="*/ 36 h 45"/>
                  <a:gd name="T44" fmla="*/ 3 w 44"/>
                  <a:gd name="T45" fmla="*/ 37 h 45"/>
                  <a:gd name="T46" fmla="*/ 14 w 44"/>
                  <a:gd name="T47" fmla="*/ 34 h 45"/>
                  <a:gd name="T48" fmla="*/ 21 w 44"/>
                  <a:gd name="T49" fmla="*/ 36 h 45"/>
                  <a:gd name="T50" fmla="*/ 27 w 44"/>
                  <a:gd name="T51" fmla="*/ 39 h 45"/>
                  <a:gd name="T52" fmla="*/ 27 w 44"/>
                  <a:gd name="T53" fmla="*/ 45 h 45"/>
                  <a:gd name="T54" fmla="*/ 32 w 44"/>
                  <a:gd name="T55" fmla="*/ 45 h 45"/>
                  <a:gd name="T56" fmla="*/ 32 w 44"/>
                  <a:gd name="T57" fmla="*/ 42 h 45"/>
                  <a:gd name="T58" fmla="*/ 33 w 44"/>
                  <a:gd name="T59" fmla="*/ 39 h 45"/>
                  <a:gd name="T60" fmla="*/ 32 w 44"/>
                  <a:gd name="T61" fmla="*/ 26 h 45"/>
                  <a:gd name="T62" fmla="*/ 38 w 44"/>
                  <a:gd name="T63" fmla="*/ 26 h 45"/>
                  <a:gd name="T64" fmla="*/ 40 w 44"/>
                  <a:gd name="T65" fmla="*/ 23 h 45"/>
                  <a:gd name="T66" fmla="*/ 44 w 44"/>
                  <a:gd name="T67" fmla="*/ 19 h 45"/>
                  <a:gd name="T68" fmla="*/ 44 w 44"/>
                  <a:gd name="T69" fmla="*/ 18 h 45"/>
                  <a:gd name="T70" fmla="*/ 40 w 44"/>
                  <a:gd name="T71" fmla="*/ 16 h 45"/>
                  <a:gd name="T72" fmla="*/ 40 w 44"/>
                  <a:gd name="T73" fmla="*/ 15 h 45"/>
                  <a:gd name="T74" fmla="*/ 43 w 44"/>
                  <a:gd name="T75" fmla="*/ 11 h 45"/>
                  <a:gd name="T76" fmla="*/ 44 w 44"/>
                  <a:gd name="T77" fmla="*/ 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45">
                    <a:moveTo>
                      <a:pt x="44" y="3"/>
                    </a:moveTo>
                    <a:lnTo>
                      <a:pt x="40" y="0"/>
                    </a:lnTo>
                    <a:lnTo>
                      <a:pt x="29" y="2"/>
                    </a:lnTo>
                    <a:lnTo>
                      <a:pt x="24" y="3"/>
                    </a:lnTo>
                    <a:lnTo>
                      <a:pt x="24" y="10"/>
                    </a:lnTo>
                    <a:lnTo>
                      <a:pt x="25" y="10"/>
                    </a:lnTo>
                    <a:lnTo>
                      <a:pt x="25" y="15"/>
                    </a:lnTo>
                    <a:lnTo>
                      <a:pt x="22" y="16"/>
                    </a:lnTo>
                    <a:lnTo>
                      <a:pt x="24" y="19"/>
                    </a:lnTo>
                    <a:lnTo>
                      <a:pt x="19" y="18"/>
                    </a:lnTo>
                    <a:lnTo>
                      <a:pt x="19" y="15"/>
                    </a:lnTo>
                    <a:lnTo>
                      <a:pt x="21" y="13"/>
                    </a:lnTo>
                    <a:lnTo>
                      <a:pt x="19" y="10"/>
                    </a:lnTo>
                    <a:lnTo>
                      <a:pt x="16" y="10"/>
                    </a:lnTo>
                    <a:lnTo>
                      <a:pt x="14" y="21"/>
                    </a:lnTo>
                    <a:lnTo>
                      <a:pt x="8" y="26"/>
                    </a:lnTo>
                    <a:lnTo>
                      <a:pt x="8" y="27"/>
                    </a:lnTo>
                    <a:lnTo>
                      <a:pt x="9" y="29"/>
                    </a:lnTo>
                    <a:lnTo>
                      <a:pt x="17" y="29"/>
                    </a:lnTo>
                    <a:lnTo>
                      <a:pt x="5" y="32"/>
                    </a:lnTo>
                    <a:lnTo>
                      <a:pt x="5" y="34"/>
                    </a:lnTo>
                    <a:lnTo>
                      <a:pt x="0" y="36"/>
                    </a:lnTo>
                    <a:lnTo>
                      <a:pt x="3" y="37"/>
                    </a:lnTo>
                    <a:lnTo>
                      <a:pt x="14" y="34"/>
                    </a:lnTo>
                    <a:lnTo>
                      <a:pt x="21" y="36"/>
                    </a:lnTo>
                    <a:lnTo>
                      <a:pt x="27" y="39"/>
                    </a:lnTo>
                    <a:lnTo>
                      <a:pt x="27" y="45"/>
                    </a:lnTo>
                    <a:lnTo>
                      <a:pt x="32" y="45"/>
                    </a:lnTo>
                    <a:lnTo>
                      <a:pt x="32" y="42"/>
                    </a:lnTo>
                    <a:lnTo>
                      <a:pt x="33" y="39"/>
                    </a:lnTo>
                    <a:lnTo>
                      <a:pt x="32" y="26"/>
                    </a:lnTo>
                    <a:lnTo>
                      <a:pt x="38" y="26"/>
                    </a:lnTo>
                    <a:lnTo>
                      <a:pt x="40" y="23"/>
                    </a:lnTo>
                    <a:lnTo>
                      <a:pt x="44" y="19"/>
                    </a:lnTo>
                    <a:lnTo>
                      <a:pt x="44" y="18"/>
                    </a:lnTo>
                    <a:lnTo>
                      <a:pt x="40" y="16"/>
                    </a:lnTo>
                    <a:lnTo>
                      <a:pt x="40" y="15"/>
                    </a:lnTo>
                    <a:lnTo>
                      <a:pt x="43" y="11"/>
                    </a:lnTo>
                    <a:lnTo>
                      <a:pt x="4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2" name="Freeform 159"/>
              <p:cNvSpPr>
                <a:spLocks/>
              </p:cNvSpPr>
              <p:nvPr/>
            </p:nvSpPr>
            <p:spPr bwMode="auto">
              <a:xfrm>
                <a:off x="2642" y="959"/>
                <a:ext cx="117" cy="127"/>
              </a:xfrm>
              <a:custGeom>
                <a:avLst/>
                <a:gdLst>
                  <a:gd name="T0" fmla="*/ 106 w 117"/>
                  <a:gd name="T1" fmla="*/ 105 h 127"/>
                  <a:gd name="T2" fmla="*/ 100 w 117"/>
                  <a:gd name="T3" fmla="*/ 111 h 127"/>
                  <a:gd name="T4" fmla="*/ 93 w 117"/>
                  <a:gd name="T5" fmla="*/ 114 h 127"/>
                  <a:gd name="T6" fmla="*/ 93 w 117"/>
                  <a:gd name="T7" fmla="*/ 124 h 127"/>
                  <a:gd name="T8" fmla="*/ 87 w 117"/>
                  <a:gd name="T9" fmla="*/ 122 h 127"/>
                  <a:gd name="T10" fmla="*/ 63 w 117"/>
                  <a:gd name="T11" fmla="*/ 124 h 127"/>
                  <a:gd name="T12" fmla="*/ 54 w 117"/>
                  <a:gd name="T13" fmla="*/ 124 h 127"/>
                  <a:gd name="T14" fmla="*/ 39 w 117"/>
                  <a:gd name="T15" fmla="*/ 122 h 127"/>
                  <a:gd name="T16" fmla="*/ 22 w 117"/>
                  <a:gd name="T17" fmla="*/ 124 h 127"/>
                  <a:gd name="T18" fmla="*/ 24 w 117"/>
                  <a:gd name="T19" fmla="*/ 108 h 127"/>
                  <a:gd name="T20" fmla="*/ 11 w 117"/>
                  <a:gd name="T21" fmla="*/ 97 h 127"/>
                  <a:gd name="T22" fmla="*/ 4 w 117"/>
                  <a:gd name="T23" fmla="*/ 87 h 127"/>
                  <a:gd name="T24" fmla="*/ 3 w 117"/>
                  <a:gd name="T25" fmla="*/ 80 h 127"/>
                  <a:gd name="T26" fmla="*/ 3 w 117"/>
                  <a:gd name="T27" fmla="*/ 74 h 127"/>
                  <a:gd name="T28" fmla="*/ 0 w 117"/>
                  <a:gd name="T29" fmla="*/ 66 h 127"/>
                  <a:gd name="T30" fmla="*/ 0 w 117"/>
                  <a:gd name="T31" fmla="*/ 50 h 127"/>
                  <a:gd name="T32" fmla="*/ 8 w 117"/>
                  <a:gd name="T33" fmla="*/ 47 h 127"/>
                  <a:gd name="T34" fmla="*/ 12 w 117"/>
                  <a:gd name="T35" fmla="*/ 42 h 127"/>
                  <a:gd name="T36" fmla="*/ 8 w 117"/>
                  <a:gd name="T37" fmla="*/ 39 h 127"/>
                  <a:gd name="T38" fmla="*/ 12 w 117"/>
                  <a:gd name="T39" fmla="*/ 27 h 127"/>
                  <a:gd name="T40" fmla="*/ 12 w 117"/>
                  <a:gd name="T41" fmla="*/ 24 h 127"/>
                  <a:gd name="T42" fmla="*/ 20 w 117"/>
                  <a:gd name="T43" fmla="*/ 19 h 127"/>
                  <a:gd name="T44" fmla="*/ 27 w 117"/>
                  <a:gd name="T45" fmla="*/ 24 h 127"/>
                  <a:gd name="T46" fmla="*/ 28 w 117"/>
                  <a:gd name="T47" fmla="*/ 23 h 127"/>
                  <a:gd name="T48" fmla="*/ 33 w 117"/>
                  <a:gd name="T49" fmla="*/ 27 h 127"/>
                  <a:gd name="T50" fmla="*/ 31 w 117"/>
                  <a:gd name="T51" fmla="*/ 19 h 127"/>
                  <a:gd name="T52" fmla="*/ 35 w 117"/>
                  <a:gd name="T53" fmla="*/ 16 h 127"/>
                  <a:gd name="T54" fmla="*/ 35 w 117"/>
                  <a:gd name="T55" fmla="*/ 10 h 127"/>
                  <a:gd name="T56" fmla="*/ 36 w 117"/>
                  <a:gd name="T57" fmla="*/ 6 h 127"/>
                  <a:gd name="T58" fmla="*/ 31 w 117"/>
                  <a:gd name="T59" fmla="*/ 0 h 127"/>
                  <a:gd name="T60" fmla="*/ 41 w 117"/>
                  <a:gd name="T61" fmla="*/ 2 h 127"/>
                  <a:gd name="T62" fmla="*/ 47 w 117"/>
                  <a:gd name="T63" fmla="*/ 3 h 127"/>
                  <a:gd name="T64" fmla="*/ 49 w 117"/>
                  <a:gd name="T65" fmla="*/ 8 h 127"/>
                  <a:gd name="T66" fmla="*/ 55 w 117"/>
                  <a:gd name="T67" fmla="*/ 10 h 127"/>
                  <a:gd name="T68" fmla="*/ 58 w 117"/>
                  <a:gd name="T69" fmla="*/ 16 h 127"/>
                  <a:gd name="T70" fmla="*/ 66 w 117"/>
                  <a:gd name="T71" fmla="*/ 14 h 127"/>
                  <a:gd name="T72" fmla="*/ 74 w 117"/>
                  <a:gd name="T73" fmla="*/ 11 h 127"/>
                  <a:gd name="T74" fmla="*/ 82 w 117"/>
                  <a:gd name="T75" fmla="*/ 6 h 127"/>
                  <a:gd name="T76" fmla="*/ 79 w 117"/>
                  <a:gd name="T77" fmla="*/ 10 h 127"/>
                  <a:gd name="T78" fmla="*/ 90 w 117"/>
                  <a:gd name="T79" fmla="*/ 11 h 127"/>
                  <a:gd name="T80" fmla="*/ 98 w 117"/>
                  <a:gd name="T81" fmla="*/ 18 h 127"/>
                  <a:gd name="T82" fmla="*/ 106 w 117"/>
                  <a:gd name="T83" fmla="*/ 24 h 127"/>
                  <a:gd name="T84" fmla="*/ 105 w 117"/>
                  <a:gd name="T85" fmla="*/ 35 h 127"/>
                  <a:gd name="T86" fmla="*/ 111 w 117"/>
                  <a:gd name="T87" fmla="*/ 48 h 127"/>
                  <a:gd name="T88" fmla="*/ 117 w 117"/>
                  <a:gd name="T89" fmla="*/ 60 h 127"/>
                  <a:gd name="T90" fmla="*/ 108 w 117"/>
                  <a:gd name="T91" fmla="*/ 63 h 127"/>
                  <a:gd name="T92" fmla="*/ 85 w 117"/>
                  <a:gd name="T93" fmla="*/ 77 h 127"/>
                  <a:gd name="T94" fmla="*/ 79 w 117"/>
                  <a:gd name="T95" fmla="*/ 77 h 127"/>
                  <a:gd name="T96" fmla="*/ 84 w 117"/>
                  <a:gd name="T97" fmla="*/ 82 h 127"/>
                  <a:gd name="T98" fmla="*/ 89 w 117"/>
                  <a:gd name="T99" fmla="*/ 9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17" h="127">
                    <a:moveTo>
                      <a:pt x="106" y="103"/>
                    </a:moveTo>
                    <a:lnTo>
                      <a:pt x="106" y="105"/>
                    </a:lnTo>
                    <a:lnTo>
                      <a:pt x="101" y="106"/>
                    </a:lnTo>
                    <a:lnTo>
                      <a:pt x="100" y="111"/>
                    </a:lnTo>
                    <a:lnTo>
                      <a:pt x="95" y="113"/>
                    </a:lnTo>
                    <a:lnTo>
                      <a:pt x="93" y="114"/>
                    </a:lnTo>
                    <a:lnTo>
                      <a:pt x="97" y="124"/>
                    </a:lnTo>
                    <a:lnTo>
                      <a:pt x="93" y="124"/>
                    </a:lnTo>
                    <a:lnTo>
                      <a:pt x="93" y="122"/>
                    </a:lnTo>
                    <a:lnTo>
                      <a:pt x="87" y="122"/>
                    </a:lnTo>
                    <a:lnTo>
                      <a:pt x="73" y="125"/>
                    </a:lnTo>
                    <a:lnTo>
                      <a:pt x="63" y="124"/>
                    </a:lnTo>
                    <a:lnTo>
                      <a:pt x="60" y="127"/>
                    </a:lnTo>
                    <a:lnTo>
                      <a:pt x="54" y="124"/>
                    </a:lnTo>
                    <a:lnTo>
                      <a:pt x="49" y="125"/>
                    </a:lnTo>
                    <a:lnTo>
                      <a:pt x="39" y="122"/>
                    </a:lnTo>
                    <a:lnTo>
                      <a:pt x="25" y="124"/>
                    </a:lnTo>
                    <a:lnTo>
                      <a:pt x="22" y="124"/>
                    </a:lnTo>
                    <a:lnTo>
                      <a:pt x="22" y="114"/>
                    </a:lnTo>
                    <a:lnTo>
                      <a:pt x="24" y="108"/>
                    </a:lnTo>
                    <a:lnTo>
                      <a:pt x="28" y="100"/>
                    </a:lnTo>
                    <a:lnTo>
                      <a:pt x="11" y="97"/>
                    </a:lnTo>
                    <a:lnTo>
                      <a:pt x="4" y="90"/>
                    </a:lnTo>
                    <a:lnTo>
                      <a:pt x="4" y="87"/>
                    </a:lnTo>
                    <a:lnTo>
                      <a:pt x="3" y="84"/>
                    </a:lnTo>
                    <a:lnTo>
                      <a:pt x="3" y="80"/>
                    </a:lnTo>
                    <a:lnTo>
                      <a:pt x="1" y="79"/>
                    </a:lnTo>
                    <a:lnTo>
                      <a:pt x="3" y="74"/>
                    </a:lnTo>
                    <a:lnTo>
                      <a:pt x="0" y="69"/>
                    </a:lnTo>
                    <a:lnTo>
                      <a:pt x="0" y="66"/>
                    </a:lnTo>
                    <a:lnTo>
                      <a:pt x="1" y="63"/>
                    </a:lnTo>
                    <a:lnTo>
                      <a:pt x="0" y="50"/>
                    </a:lnTo>
                    <a:lnTo>
                      <a:pt x="6" y="50"/>
                    </a:lnTo>
                    <a:lnTo>
                      <a:pt x="8" y="47"/>
                    </a:lnTo>
                    <a:lnTo>
                      <a:pt x="12" y="43"/>
                    </a:lnTo>
                    <a:lnTo>
                      <a:pt x="12" y="42"/>
                    </a:lnTo>
                    <a:lnTo>
                      <a:pt x="8" y="40"/>
                    </a:lnTo>
                    <a:lnTo>
                      <a:pt x="8" y="39"/>
                    </a:lnTo>
                    <a:lnTo>
                      <a:pt x="11" y="35"/>
                    </a:lnTo>
                    <a:lnTo>
                      <a:pt x="12" y="27"/>
                    </a:lnTo>
                    <a:lnTo>
                      <a:pt x="17" y="27"/>
                    </a:lnTo>
                    <a:lnTo>
                      <a:pt x="12" y="24"/>
                    </a:lnTo>
                    <a:lnTo>
                      <a:pt x="14" y="21"/>
                    </a:lnTo>
                    <a:lnTo>
                      <a:pt x="20" y="19"/>
                    </a:lnTo>
                    <a:lnTo>
                      <a:pt x="25" y="21"/>
                    </a:lnTo>
                    <a:lnTo>
                      <a:pt x="27" y="24"/>
                    </a:lnTo>
                    <a:lnTo>
                      <a:pt x="28" y="24"/>
                    </a:lnTo>
                    <a:lnTo>
                      <a:pt x="28" y="23"/>
                    </a:lnTo>
                    <a:lnTo>
                      <a:pt x="30" y="23"/>
                    </a:lnTo>
                    <a:lnTo>
                      <a:pt x="33" y="27"/>
                    </a:lnTo>
                    <a:lnTo>
                      <a:pt x="31" y="23"/>
                    </a:lnTo>
                    <a:lnTo>
                      <a:pt x="31" y="19"/>
                    </a:lnTo>
                    <a:lnTo>
                      <a:pt x="38" y="18"/>
                    </a:lnTo>
                    <a:lnTo>
                      <a:pt x="35" y="16"/>
                    </a:lnTo>
                    <a:lnTo>
                      <a:pt x="36" y="13"/>
                    </a:lnTo>
                    <a:lnTo>
                      <a:pt x="35" y="10"/>
                    </a:lnTo>
                    <a:lnTo>
                      <a:pt x="31" y="10"/>
                    </a:lnTo>
                    <a:lnTo>
                      <a:pt x="36" y="6"/>
                    </a:lnTo>
                    <a:lnTo>
                      <a:pt x="31" y="2"/>
                    </a:lnTo>
                    <a:lnTo>
                      <a:pt x="31" y="0"/>
                    </a:lnTo>
                    <a:lnTo>
                      <a:pt x="43" y="0"/>
                    </a:lnTo>
                    <a:lnTo>
                      <a:pt x="41" y="2"/>
                    </a:lnTo>
                    <a:lnTo>
                      <a:pt x="47" y="2"/>
                    </a:lnTo>
                    <a:lnTo>
                      <a:pt x="47" y="3"/>
                    </a:lnTo>
                    <a:lnTo>
                      <a:pt x="47" y="6"/>
                    </a:lnTo>
                    <a:lnTo>
                      <a:pt x="49" y="8"/>
                    </a:lnTo>
                    <a:lnTo>
                      <a:pt x="52" y="8"/>
                    </a:lnTo>
                    <a:lnTo>
                      <a:pt x="55" y="10"/>
                    </a:lnTo>
                    <a:lnTo>
                      <a:pt x="62" y="10"/>
                    </a:lnTo>
                    <a:lnTo>
                      <a:pt x="58" y="16"/>
                    </a:lnTo>
                    <a:lnTo>
                      <a:pt x="68" y="16"/>
                    </a:lnTo>
                    <a:lnTo>
                      <a:pt x="66" y="14"/>
                    </a:lnTo>
                    <a:lnTo>
                      <a:pt x="71" y="13"/>
                    </a:lnTo>
                    <a:lnTo>
                      <a:pt x="74" y="11"/>
                    </a:lnTo>
                    <a:lnTo>
                      <a:pt x="74" y="13"/>
                    </a:lnTo>
                    <a:lnTo>
                      <a:pt x="82" y="6"/>
                    </a:lnTo>
                    <a:lnTo>
                      <a:pt x="84" y="8"/>
                    </a:lnTo>
                    <a:lnTo>
                      <a:pt x="79" y="10"/>
                    </a:lnTo>
                    <a:lnTo>
                      <a:pt x="87" y="8"/>
                    </a:lnTo>
                    <a:lnTo>
                      <a:pt x="90" y="11"/>
                    </a:lnTo>
                    <a:lnTo>
                      <a:pt x="95" y="13"/>
                    </a:lnTo>
                    <a:lnTo>
                      <a:pt x="98" y="18"/>
                    </a:lnTo>
                    <a:lnTo>
                      <a:pt x="103" y="19"/>
                    </a:lnTo>
                    <a:lnTo>
                      <a:pt x="106" y="24"/>
                    </a:lnTo>
                    <a:lnTo>
                      <a:pt x="106" y="27"/>
                    </a:lnTo>
                    <a:lnTo>
                      <a:pt x="105" y="35"/>
                    </a:lnTo>
                    <a:lnTo>
                      <a:pt x="108" y="37"/>
                    </a:lnTo>
                    <a:lnTo>
                      <a:pt x="111" y="48"/>
                    </a:lnTo>
                    <a:lnTo>
                      <a:pt x="112" y="55"/>
                    </a:lnTo>
                    <a:lnTo>
                      <a:pt x="117" y="60"/>
                    </a:lnTo>
                    <a:lnTo>
                      <a:pt x="116" y="68"/>
                    </a:lnTo>
                    <a:lnTo>
                      <a:pt x="108" y="63"/>
                    </a:lnTo>
                    <a:lnTo>
                      <a:pt x="108" y="68"/>
                    </a:lnTo>
                    <a:lnTo>
                      <a:pt x="85" y="77"/>
                    </a:lnTo>
                    <a:lnTo>
                      <a:pt x="84" y="79"/>
                    </a:lnTo>
                    <a:lnTo>
                      <a:pt x="79" y="77"/>
                    </a:lnTo>
                    <a:lnTo>
                      <a:pt x="79" y="79"/>
                    </a:lnTo>
                    <a:lnTo>
                      <a:pt x="84" y="82"/>
                    </a:lnTo>
                    <a:lnTo>
                      <a:pt x="85" y="88"/>
                    </a:lnTo>
                    <a:lnTo>
                      <a:pt x="89" y="92"/>
                    </a:lnTo>
                    <a:lnTo>
                      <a:pt x="106"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3" name="Freeform 160"/>
              <p:cNvSpPr>
                <a:spLocks/>
              </p:cNvSpPr>
              <p:nvPr/>
            </p:nvSpPr>
            <p:spPr bwMode="auto">
              <a:xfrm>
                <a:off x="2699" y="735"/>
                <a:ext cx="141" cy="216"/>
              </a:xfrm>
              <a:custGeom>
                <a:avLst/>
                <a:gdLst>
                  <a:gd name="T0" fmla="*/ 140 w 141"/>
                  <a:gd name="T1" fmla="*/ 50 h 216"/>
                  <a:gd name="T2" fmla="*/ 130 w 141"/>
                  <a:gd name="T3" fmla="*/ 50 h 216"/>
                  <a:gd name="T4" fmla="*/ 122 w 141"/>
                  <a:gd name="T5" fmla="*/ 52 h 216"/>
                  <a:gd name="T6" fmla="*/ 113 w 141"/>
                  <a:gd name="T7" fmla="*/ 57 h 216"/>
                  <a:gd name="T8" fmla="*/ 116 w 141"/>
                  <a:gd name="T9" fmla="*/ 71 h 216"/>
                  <a:gd name="T10" fmla="*/ 114 w 141"/>
                  <a:gd name="T11" fmla="*/ 71 h 216"/>
                  <a:gd name="T12" fmla="*/ 95 w 141"/>
                  <a:gd name="T13" fmla="*/ 84 h 216"/>
                  <a:gd name="T14" fmla="*/ 84 w 141"/>
                  <a:gd name="T15" fmla="*/ 91 h 216"/>
                  <a:gd name="T16" fmla="*/ 81 w 141"/>
                  <a:gd name="T17" fmla="*/ 95 h 216"/>
                  <a:gd name="T18" fmla="*/ 76 w 141"/>
                  <a:gd name="T19" fmla="*/ 99 h 216"/>
                  <a:gd name="T20" fmla="*/ 70 w 141"/>
                  <a:gd name="T21" fmla="*/ 102 h 216"/>
                  <a:gd name="T22" fmla="*/ 73 w 141"/>
                  <a:gd name="T23" fmla="*/ 113 h 216"/>
                  <a:gd name="T24" fmla="*/ 71 w 141"/>
                  <a:gd name="T25" fmla="*/ 126 h 216"/>
                  <a:gd name="T26" fmla="*/ 73 w 141"/>
                  <a:gd name="T27" fmla="*/ 132 h 216"/>
                  <a:gd name="T28" fmla="*/ 68 w 141"/>
                  <a:gd name="T29" fmla="*/ 137 h 216"/>
                  <a:gd name="T30" fmla="*/ 78 w 141"/>
                  <a:gd name="T31" fmla="*/ 132 h 216"/>
                  <a:gd name="T32" fmla="*/ 89 w 141"/>
                  <a:gd name="T33" fmla="*/ 136 h 216"/>
                  <a:gd name="T34" fmla="*/ 90 w 141"/>
                  <a:gd name="T35" fmla="*/ 148 h 216"/>
                  <a:gd name="T36" fmla="*/ 75 w 141"/>
                  <a:gd name="T37" fmla="*/ 148 h 216"/>
                  <a:gd name="T38" fmla="*/ 65 w 141"/>
                  <a:gd name="T39" fmla="*/ 148 h 216"/>
                  <a:gd name="T40" fmla="*/ 92 w 141"/>
                  <a:gd name="T41" fmla="*/ 152 h 216"/>
                  <a:gd name="T42" fmla="*/ 89 w 141"/>
                  <a:gd name="T43" fmla="*/ 153 h 216"/>
                  <a:gd name="T44" fmla="*/ 81 w 141"/>
                  <a:gd name="T45" fmla="*/ 156 h 216"/>
                  <a:gd name="T46" fmla="*/ 73 w 141"/>
                  <a:gd name="T47" fmla="*/ 161 h 216"/>
                  <a:gd name="T48" fmla="*/ 71 w 141"/>
                  <a:gd name="T49" fmla="*/ 165 h 216"/>
                  <a:gd name="T50" fmla="*/ 67 w 141"/>
                  <a:gd name="T51" fmla="*/ 165 h 216"/>
                  <a:gd name="T52" fmla="*/ 68 w 141"/>
                  <a:gd name="T53" fmla="*/ 174 h 216"/>
                  <a:gd name="T54" fmla="*/ 71 w 141"/>
                  <a:gd name="T55" fmla="*/ 182 h 216"/>
                  <a:gd name="T56" fmla="*/ 65 w 141"/>
                  <a:gd name="T57" fmla="*/ 203 h 216"/>
                  <a:gd name="T58" fmla="*/ 46 w 141"/>
                  <a:gd name="T59" fmla="*/ 205 h 216"/>
                  <a:gd name="T60" fmla="*/ 43 w 141"/>
                  <a:gd name="T61" fmla="*/ 216 h 216"/>
                  <a:gd name="T62" fmla="*/ 21 w 141"/>
                  <a:gd name="T63" fmla="*/ 202 h 216"/>
                  <a:gd name="T64" fmla="*/ 25 w 141"/>
                  <a:gd name="T65" fmla="*/ 198 h 216"/>
                  <a:gd name="T66" fmla="*/ 14 w 141"/>
                  <a:gd name="T67" fmla="*/ 184 h 216"/>
                  <a:gd name="T68" fmla="*/ 9 w 141"/>
                  <a:gd name="T69" fmla="*/ 176 h 216"/>
                  <a:gd name="T70" fmla="*/ 8 w 141"/>
                  <a:gd name="T71" fmla="*/ 169 h 216"/>
                  <a:gd name="T72" fmla="*/ 5 w 141"/>
                  <a:gd name="T73" fmla="*/ 168 h 216"/>
                  <a:gd name="T74" fmla="*/ 0 w 141"/>
                  <a:gd name="T75" fmla="*/ 156 h 216"/>
                  <a:gd name="T76" fmla="*/ 3 w 141"/>
                  <a:gd name="T77" fmla="*/ 156 h 216"/>
                  <a:gd name="T78" fmla="*/ 8 w 141"/>
                  <a:gd name="T79" fmla="*/ 152 h 216"/>
                  <a:gd name="T80" fmla="*/ 8 w 141"/>
                  <a:gd name="T81" fmla="*/ 142 h 216"/>
                  <a:gd name="T82" fmla="*/ 16 w 141"/>
                  <a:gd name="T83" fmla="*/ 131 h 216"/>
                  <a:gd name="T84" fmla="*/ 17 w 141"/>
                  <a:gd name="T85" fmla="*/ 121 h 216"/>
                  <a:gd name="T86" fmla="*/ 9 w 141"/>
                  <a:gd name="T87" fmla="*/ 111 h 216"/>
                  <a:gd name="T88" fmla="*/ 9 w 141"/>
                  <a:gd name="T89" fmla="*/ 92 h 216"/>
                  <a:gd name="T90" fmla="*/ 16 w 141"/>
                  <a:gd name="T91" fmla="*/ 76 h 216"/>
                  <a:gd name="T92" fmla="*/ 30 w 141"/>
                  <a:gd name="T93" fmla="*/ 71 h 216"/>
                  <a:gd name="T94" fmla="*/ 32 w 141"/>
                  <a:gd name="T95" fmla="*/ 52 h 216"/>
                  <a:gd name="T96" fmla="*/ 41 w 141"/>
                  <a:gd name="T97" fmla="*/ 37 h 216"/>
                  <a:gd name="T98" fmla="*/ 48 w 141"/>
                  <a:gd name="T99" fmla="*/ 25 h 216"/>
                  <a:gd name="T100" fmla="*/ 60 w 141"/>
                  <a:gd name="T101" fmla="*/ 15 h 216"/>
                  <a:gd name="T102" fmla="*/ 67 w 141"/>
                  <a:gd name="T103" fmla="*/ 10 h 216"/>
                  <a:gd name="T104" fmla="*/ 89 w 141"/>
                  <a:gd name="T105" fmla="*/ 9 h 216"/>
                  <a:gd name="T106" fmla="*/ 87 w 141"/>
                  <a:gd name="T107" fmla="*/ 0 h 216"/>
                  <a:gd name="T108" fmla="*/ 122 w 141"/>
                  <a:gd name="T109" fmla="*/ 10 h 216"/>
                  <a:gd name="T110" fmla="*/ 132 w 141"/>
                  <a:gd name="T111" fmla="*/ 26 h 216"/>
                  <a:gd name="T112" fmla="*/ 138 w 141"/>
                  <a:gd name="T113" fmla="*/ 37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1" h="216">
                    <a:moveTo>
                      <a:pt x="141" y="47"/>
                    </a:moveTo>
                    <a:lnTo>
                      <a:pt x="141" y="49"/>
                    </a:lnTo>
                    <a:lnTo>
                      <a:pt x="140" y="50"/>
                    </a:lnTo>
                    <a:lnTo>
                      <a:pt x="136" y="49"/>
                    </a:lnTo>
                    <a:lnTo>
                      <a:pt x="132" y="49"/>
                    </a:lnTo>
                    <a:lnTo>
                      <a:pt x="130" y="50"/>
                    </a:lnTo>
                    <a:lnTo>
                      <a:pt x="122" y="47"/>
                    </a:lnTo>
                    <a:lnTo>
                      <a:pt x="121" y="50"/>
                    </a:lnTo>
                    <a:lnTo>
                      <a:pt x="122" y="52"/>
                    </a:lnTo>
                    <a:lnTo>
                      <a:pt x="117" y="50"/>
                    </a:lnTo>
                    <a:lnTo>
                      <a:pt x="119" y="54"/>
                    </a:lnTo>
                    <a:lnTo>
                      <a:pt x="113" y="57"/>
                    </a:lnTo>
                    <a:lnTo>
                      <a:pt x="114" y="60"/>
                    </a:lnTo>
                    <a:lnTo>
                      <a:pt x="109" y="65"/>
                    </a:lnTo>
                    <a:lnTo>
                      <a:pt x="116" y="71"/>
                    </a:lnTo>
                    <a:lnTo>
                      <a:pt x="114" y="73"/>
                    </a:lnTo>
                    <a:lnTo>
                      <a:pt x="114" y="71"/>
                    </a:lnTo>
                    <a:lnTo>
                      <a:pt x="114" y="71"/>
                    </a:lnTo>
                    <a:lnTo>
                      <a:pt x="105" y="81"/>
                    </a:lnTo>
                    <a:lnTo>
                      <a:pt x="97" y="84"/>
                    </a:lnTo>
                    <a:lnTo>
                      <a:pt x="95" y="84"/>
                    </a:lnTo>
                    <a:lnTo>
                      <a:pt x="89" y="87"/>
                    </a:lnTo>
                    <a:lnTo>
                      <a:pt x="86" y="87"/>
                    </a:lnTo>
                    <a:lnTo>
                      <a:pt x="84" y="91"/>
                    </a:lnTo>
                    <a:lnTo>
                      <a:pt x="81" y="92"/>
                    </a:lnTo>
                    <a:lnTo>
                      <a:pt x="81" y="94"/>
                    </a:lnTo>
                    <a:lnTo>
                      <a:pt x="81" y="95"/>
                    </a:lnTo>
                    <a:lnTo>
                      <a:pt x="78" y="95"/>
                    </a:lnTo>
                    <a:lnTo>
                      <a:pt x="75" y="94"/>
                    </a:lnTo>
                    <a:lnTo>
                      <a:pt x="76" y="99"/>
                    </a:lnTo>
                    <a:lnTo>
                      <a:pt x="73" y="102"/>
                    </a:lnTo>
                    <a:lnTo>
                      <a:pt x="70" y="100"/>
                    </a:lnTo>
                    <a:lnTo>
                      <a:pt x="70" y="102"/>
                    </a:lnTo>
                    <a:lnTo>
                      <a:pt x="73" y="105"/>
                    </a:lnTo>
                    <a:lnTo>
                      <a:pt x="71" y="110"/>
                    </a:lnTo>
                    <a:lnTo>
                      <a:pt x="73" y="113"/>
                    </a:lnTo>
                    <a:lnTo>
                      <a:pt x="70" y="113"/>
                    </a:lnTo>
                    <a:lnTo>
                      <a:pt x="68" y="116"/>
                    </a:lnTo>
                    <a:lnTo>
                      <a:pt x="71" y="126"/>
                    </a:lnTo>
                    <a:lnTo>
                      <a:pt x="71" y="129"/>
                    </a:lnTo>
                    <a:lnTo>
                      <a:pt x="73" y="129"/>
                    </a:lnTo>
                    <a:lnTo>
                      <a:pt x="73" y="132"/>
                    </a:lnTo>
                    <a:lnTo>
                      <a:pt x="62" y="137"/>
                    </a:lnTo>
                    <a:lnTo>
                      <a:pt x="62" y="137"/>
                    </a:lnTo>
                    <a:lnTo>
                      <a:pt x="68" y="137"/>
                    </a:lnTo>
                    <a:lnTo>
                      <a:pt x="73" y="136"/>
                    </a:lnTo>
                    <a:lnTo>
                      <a:pt x="76" y="131"/>
                    </a:lnTo>
                    <a:lnTo>
                      <a:pt x="78" y="132"/>
                    </a:lnTo>
                    <a:lnTo>
                      <a:pt x="81" y="131"/>
                    </a:lnTo>
                    <a:lnTo>
                      <a:pt x="82" y="134"/>
                    </a:lnTo>
                    <a:lnTo>
                      <a:pt x="89" y="136"/>
                    </a:lnTo>
                    <a:lnTo>
                      <a:pt x="87" y="136"/>
                    </a:lnTo>
                    <a:lnTo>
                      <a:pt x="94" y="142"/>
                    </a:lnTo>
                    <a:lnTo>
                      <a:pt x="90" y="148"/>
                    </a:lnTo>
                    <a:lnTo>
                      <a:pt x="82" y="150"/>
                    </a:lnTo>
                    <a:lnTo>
                      <a:pt x="79" y="148"/>
                    </a:lnTo>
                    <a:lnTo>
                      <a:pt x="75" y="148"/>
                    </a:lnTo>
                    <a:lnTo>
                      <a:pt x="71" y="147"/>
                    </a:lnTo>
                    <a:lnTo>
                      <a:pt x="63" y="148"/>
                    </a:lnTo>
                    <a:lnTo>
                      <a:pt x="65" y="148"/>
                    </a:lnTo>
                    <a:lnTo>
                      <a:pt x="73" y="150"/>
                    </a:lnTo>
                    <a:lnTo>
                      <a:pt x="76" y="152"/>
                    </a:lnTo>
                    <a:lnTo>
                      <a:pt x="92" y="152"/>
                    </a:lnTo>
                    <a:lnTo>
                      <a:pt x="90" y="153"/>
                    </a:lnTo>
                    <a:lnTo>
                      <a:pt x="87" y="152"/>
                    </a:lnTo>
                    <a:lnTo>
                      <a:pt x="89" y="153"/>
                    </a:lnTo>
                    <a:lnTo>
                      <a:pt x="84" y="158"/>
                    </a:lnTo>
                    <a:lnTo>
                      <a:pt x="81" y="158"/>
                    </a:lnTo>
                    <a:lnTo>
                      <a:pt x="81" y="156"/>
                    </a:lnTo>
                    <a:lnTo>
                      <a:pt x="79" y="155"/>
                    </a:lnTo>
                    <a:lnTo>
                      <a:pt x="78" y="158"/>
                    </a:lnTo>
                    <a:lnTo>
                      <a:pt x="73" y="161"/>
                    </a:lnTo>
                    <a:lnTo>
                      <a:pt x="63" y="161"/>
                    </a:lnTo>
                    <a:lnTo>
                      <a:pt x="63" y="163"/>
                    </a:lnTo>
                    <a:lnTo>
                      <a:pt x="71" y="165"/>
                    </a:lnTo>
                    <a:lnTo>
                      <a:pt x="71" y="165"/>
                    </a:lnTo>
                    <a:lnTo>
                      <a:pt x="67" y="165"/>
                    </a:lnTo>
                    <a:lnTo>
                      <a:pt x="67" y="165"/>
                    </a:lnTo>
                    <a:lnTo>
                      <a:pt x="71" y="168"/>
                    </a:lnTo>
                    <a:lnTo>
                      <a:pt x="71" y="174"/>
                    </a:lnTo>
                    <a:lnTo>
                      <a:pt x="68" y="174"/>
                    </a:lnTo>
                    <a:lnTo>
                      <a:pt x="70" y="177"/>
                    </a:lnTo>
                    <a:lnTo>
                      <a:pt x="70" y="179"/>
                    </a:lnTo>
                    <a:lnTo>
                      <a:pt x="71" y="182"/>
                    </a:lnTo>
                    <a:lnTo>
                      <a:pt x="68" y="185"/>
                    </a:lnTo>
                    <a:lnTo>
                      <a:pt x="68" y="193"/>
                    </a:lnTo>
                    <a:lnTo>
                      <a:pt x="65" y="203"/>
                    </a:lnTo>
                    <a:lnTo>
                      <a:pt x="51" y="202"/>
                    </a:lnTo>
                    <a:lnTo>
                      <a:pt x="48" y="205"/>
                    </a:lnTo>
                    <a:lnTo>
                      <a:pt x="46" y="205"/>
                    </a:lnTo>
                    <a:lnTo>
                      <a:pt x="43" y="210"/>
                    </a:lnTo>
                    <a:lnTo>
                      <a:pt x="44" y="213"/>
                    </a:lnTo>
                    <a:lnTo>
                      <a:pt x="43" y="216"/>
                    </a:lnTo>
                    <a:lnTo>
                      <a:pt x="27" y="216"/>
                    </a:lnTo>
                    <a:lnTo>
                      <a:pt x="28" y="211"/>
                    </a:lnTo>
                    <a:lnTo>
                      <a:pt x="21" y="202"/>
                    </a:lnTo>
                    <a:lnTo>
                      <a:pt x="25" y="202"/>
                    </a:lnTo>
                    <a:lnTo>
                      <a:pt x="22" y="198"/>
                    </a:lnTo>
                    <a:lnTo>
                      <a:pt x="25" y="198"/>
                    </a:lnTo>
                    <a:lnTo>
                      <a:pt x="25" y="197"/>
                    </a:lnTo>
                    <a:lnTo>
                      <a:pt x="17" y="190"/>
                    </a:lnTo>
                    <a:lnTo>
                      <a:pt x="14" y="184"/>
                    </a:lnTo>
                    <a:lnTo>
                      <a:pt x="11" y="182"/>
                    </a:lnTo>
                    <a:lnTo>
                      <a:pt x="11" y="176"/>
                    </a:lnTo>
                    <a:lnTo>
                      <a:pt x="9" y="176"/>
                    </a:lnTo>
                    <a:lnTo>
                      <a:pt x="9" y="173"/>
                    </a:lnTo>
                    <a:lnTo>
                      <a:pt x="5" y="171"/>
                    </a:lnTo>
                    <a:lnTo>
                      <a:pt x="8" y="169"/>
                    </a:lnTo>
                    <a:lnTo>
                      <a:pt x="6" y="168"/>
                    </a:lnTo>
                    <a:lnTo>
                      <a:pt x="6" y="166"/>
                    </a:lnTo>
                    <a:lnTo>
                      <a:pt x="5" y="168"/>
                    </a:lnTo>
                    <a:lnTo>
                      <a:pt x="5" y="166"/>
                    </a:lnTo>
                    <a:lnTo>
                      <a:pt x="1" y="165"/>
                    </a:lnTo>
                    <a:lnTo>
                      <a:pt x="0" y="156"/>
                    </a:lnTo>
                    <a:lnTo>
                      <a:pt x="1" y="155"/>
                    </a:lnTo>
                    <a:lnTo>
                      <a:pt x="3" y="160"/>
                    </a:lnTo>
                    <a:lnTo>
                      <a:pt x="3" y="156"/>
                    </a:lnTo>
                    <a:lnTo>
                      <a:pt x="5" y="158"/>
                    </a:lnTo>
                    <a:lnTo>
                      <a:pt x="6" y="158"/>
                    </a:lnTo>
                    <a:lnTo>
                      <a:pt x="8" y="152"/>
                    </a:lnTo>
                    <a:lnTo>
                      <a:pt x="6" y="147"/>
                    </a:lnTo>
                    <a:lnTo>
                      <a:pt x="8" y="144"/>
                    </a:lnTo>
                    <a:lnTo>
                      <a:pt x="8" y="142"/>
                    </a:lnTo>
                    <a:lnTo>
                      <a:pt x="16" y="139"/>
                    </a:lnTo>
                    <a:lnTo>
                      <a:pt x="14" y="136"/>
                    </a:lnTo>
                    <a:lnTo>
                      <a:pt x="16" y="131"/>
                    </a:lnTo>
                    <a:lnTo>
                      <a:pt x="13" y="126"/>
                    </a:lnTo>
                    <a:lnTo>
                      <a:pt x="11" y="124"/>
                    </a:lnTo>
                    <a:lnTo>
                      <a:pt x="17" y="121"/>
                    </a:lnTo>
                    <a:lnTo>
                      <a:pt x="17" y="119"/>
                    </a:lnTo>
                    <a:lnTo>
                      <a:pt x="17" y="116"/>
                    </a:lnTo>
                    <a:lnTo>
                      <a:pt x="9" y="111"/>
                    </a:lnTo>
                    <a:lnTo>
                      <a:pt x="9" y="103"/>
                    </a:lnTo>
                    <a:lnTo>
                      <a:pt x="8" y="99"/>
                    </a:lnTo>
                    <a:lnTo>
                      <a:pt x="9" y="92"/>
                    </a:lnTo>
                    <a:lnTo>
                      <a:pt x="6" y="87"/>
                    </a:lnTo>
                    <a:lnTo>
                      <a:pt x="8" y="83"/>
                    </a:lnTo>
                    <a:lnTo>
                      <a:pt x="16" y="76"/>
                    </a:lnTo>
                    <a:lnTo>
                      <a:pt x="27" y="76"/>
                    </a:lnTo>
                    <a:lnTo>
                      <a:pt x="30" y="74"/>
                    </a:lnTo>
                    <a:lnTo>
                      <a:pt x="30" y="71"/>
                    </a:lnTo>
                    <a:lnTo>
                      <a:pt x="24" y="66"/>
                    </a:lnTo>
                    <a:lnTo>
                      <a:pt x="32" y="58"/>
                    </a:lnTo>
                    <a:lnTo>
                      <a:pt x="32" y="52"/>
                    </a:lnTo>
                    <a:lnTo>
                      <a:pt x="32" y="46"/>
                    </a:lnTo>
                    <a:lnTo>
                      <a:pt x="38" y="42"/>
                    </a:lnTo>
                    <a:lnTo>
                      <a:pt x="41" y="37"/>
                    </a:lnTo>
                    <a:lnTo>
                      <a:pt x="51" y="29"/>
                    </a:lnTo>
                    <a:lnTo>
                      <a:pt x="51" y="28"/>
                    </a:lnTo>
                    <a:lnTo>
                      <a:pt x="48" y="25"/>
                    </a:lnTo>
                    <a:lnTo>
                      <a:pt x="51" y="21"/>
                    </a:lnTo>
                    <a:lnTo>
                      <a:pt x="52" y="18"/>
                    </a:lnTo>
                    <a:lnTo>
                      <a:pt x="60" y="15"/>
                    </a:lnTo>
                    <a:lnTo>
                      <a:pt x="65" y="17"/>
                    </a:lnTo>
                    <a:lnTo>
                      <a:pt x="68" y="13"/>
                    </a:lnTo>
                    <a:lnTo>
                      <a:pt x="67" y="10"/>
                    </a:lnTo>
                    <a:lnTo>
                      <a:pt x="70" y="9"/>
                    </a:lnTo>
                    <a:lnTo>
                      <a:pt x="89" y="10"/>
                    </a:lnTo>
                    <a:lnTo>
                      <a:pt x="89" y="9"/>
                    </a:lnTo>
                    <a:lnTo>
                      <a:pt x="87" y="7"/>
                    </a:lnTo>
                    <a:lnTo>
                      <a:pt x="89" y="2"/>
                    </a:lnTo>
                    <a:lnTo>
                      <a:pt x="87" y="0"/>
                    </a:lnTo>
                    <a:lnTo>
                      <a:pt x="94" y="0"/>
                    </a:lnTo>
                    <a:lnTo>
                      <a:pt x="111" y="9"/>
                    </a:lnTo>
                    <a:lnTo>
                      <a:pt x="122" y="10"/>
                    </a:lnTo>
                    <a:lnTo>
                      <a:pt x="130" y="17"/>
                    </a:lnTo>
                    <a:lnTo>
                      <a:pt x="130" y="23"/>
                    </a:lnTo>
                    <a:lnTo>
                      <a:pt x="132" y="26"/>
                    </a:lnTo>
                    <a:lnTo>
                      <a:pt x="132" y="28"/>
                    </a:lnTo>
                    <a:lnTo>
                      <a:pt x="138" y="36"/>
                    </a:lnTo>
                    <a:lnTo>
                      <a:pt x="138" y="37"/>
                    </a:lnTo>
                    <a:lnTo>
                      <a:pt x="136" y="41"/>
                    </a:lnTo>
                    <a:lnTo>
                      <a:pt x="141"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4" name="Freeform 161"/>
              <p:cNvSpPr>
                <a:spLocks/>
              </p:cNvSpPr>
              <p:nvPr/>
            </p:nvSpPr>
            <p:spPr bwMode="auto">
              <a:xfrm>
                <a:off x="2664" y="912"/>
                <a:ext cx="36" cy="47"/>
              </a:xfrm>
              <a:custGeom>
                <a:avLst/>
                <a:gdLst>
                  <a:gd name="T0" fmla="*/ 9 w 36"/>
                  <a:gd name="T1" fmla="*/ 47 h 47"/>
                  <a:gd name="T2" fmla="*/ 21 w 36"/>
                  <a:gd name="T3" fmla="*/ 47 h 47"/>
                  <a:gd name="T4" fmla="*/ 22 w 36"/>
                  <a:gd name="T5" fmla="*/ 47 h 47"/>
                  <a:gd name="T6" fmla="*/ 19 w 36"/>
                  <a:gd name="T7" fmla="*/ 44 h 47"/>
                  <a:gd name="T8" fmla="*/ 21 w 36"/>
                  <a:gd name="T9" fmla="*/ 42 h 47"/>
                  <a:gd name="T10" fmla="*/ 21 w 36"/>
                  <a:gd name="T11" fmla="*/ 37 h 47"/>
                  <a:gd name="T12" fmla="*/ 22 w 36"/>
                  <a:gd name="T13" fmla="*/ 36 h 47"/>
                  <a:gd name="T14" fmla="*/ 21 w 36"/>
                  <a:gd name="T15" fmla="*/ 34 h 47"/>
                  <a:gd name="T16" fmla="*/ 25 w 36"/>
                  <a:gd name="T17" fmla="*/ 34 h 47"/>
                  <a:gd name="T18" fmla="*/ 24 w 36"/>
                  <a:gd name="T19" fmla="*/ 31 h 47"/>
                  <a:gd name="T20" fmla="*/ 29 w 36"/>
                  <a:gd name="T21" fmla="*/ 29 h 47"/>
                  <a:gd name="T22" fmla="*/ 29 w 36"/>
                  <a:gd name="T23" fmla="*/ 25 h 47"/>
                  <a:gd name="T24" fmla="*/ 32 w 36"/>
                  <a:gd name="T25" fmla="*/ 26 h 47"/>
                  <a:gd name="T26" fmla="*/ 36 w 36"/>
                  <a:gd name="T27" fmla="*/ 25 h 47"/>
                  <a:gd name="T28" fmla="*/ 35 w 36"/>
                  <a:gd name="T29" fmla="*/ 21 h 47"/>
                  <a:gd name="T30" fmla="*/ 27 w 36"/>
                  <a:gd name="T31" fmla="*/ 21 h 47"/>
                  <a:gd name="T32" fmla="*/ 27 w 36"/>
                  <a:gd name="T33" fmla="*/ 20 h 47"/>
                  <a:gd name="T34" fmla="*/ 29 w 36"/>
                  <a:gd name="T35" fmla="*/ 18 h 47"/>
                  <a:gd name="T36" fmla="*/ 25 w 36"/>
                  <a:gd name="T37" fmla="*/ 18 h 47"/>
                  <a:gd name="T38" fmla="*/ 27 w 36"/>
                  <a:gd name="T39" fmla="*/ 16 h 47"/>
                  <a:gd name="T40" fmla="*/ 27 w 36"/>
                  <a:gd name="T41" fmla="*/ 12 h 47"/>
                  <a:gd name="T42" fmla="*/ 30 w 36"/>
                  <a:gd name="T43" fmla="*/ 8 h 47"/>
                  <a:gd name="T44" fmla="*/ 29 w 36"/>
                  <a:gd name="T45" fmla="*/ 4 h 47"/>
                  <a:gd name="T46" fmla="*/ 29 w 36"/>
                  <a:gd name="T47" fmla="*/ 0 h 47"/>
                  <a:gd name="T48" fmla="*/ 22 w 36"/>
                  <a:gd name="T49" fmla="*/ 4 h 47"/>
                  <a:gd name="T50" fmla="*/ 16 w 36"/>
                  <a:gd name="T51" fmla="*/ 8 h 47"/>
                  <a:gd name="T52" fmla="*/ 6 w 36"/>
                  <a:gd name="T53" fmla="*/ 10 h 47"/>
                  <a:gd name="T54" fmla="*/ 3 w 36"/>
                  <a:gd name="T55" fmla="*/ 13 h 47"/>
                  <a:gd name="T56" fmla="*/ 0 w 36"/>
                  <a:gd name="T57" fmla="*/ 23 h 47"/>
                  <a:gd name="T58" fmla="*/ 2 w 36"/>
                  <a:gd name="T59" fmla="*/ 36 h 47"/>
                  <a:gd name="T60" fmla="*/ 6 w 36"/>
                  <a:gd name="T61" fmla="*/ 37 h 47"/>
                  <a:gd name="T62" fmla="*/ 9 w 36"/>
                  <a:gd name="T63" fmla="*/ 39 h 47"/>
                  <a:gd name="T64" fmla="*/ 9 w 36"/>
                  <a:gd name="T6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 h="47">
                    <a:moveTo>
                      <a:pt x="9" y="47"/>
                    </a:moveTo>
                    <a:lnTo>
                      <a:pt x="21" y="47"/>
                    </a:lnTo>
                    <a:lnTo>
                      <a:pt x="22" y="47"/>
                    </a:lnTo>
                    <a:lnTo>
                      <a:pt x="19" y="44"/>
                    </a:lnTo>
                    <a:lnTo>
                      <a:pt x="21" y="42"/>
                    </a:lnTo>
                    <a:lnTo>
                      <a:pt x="21" y="37"/>
                    </a:lnTo>
                    <a:lnTo>
                      <a:pt x="22" y="36"/>
                    </a:lnTo>
                    <a:lnTo>
                      <a:pt x="21" y="34"/>
                    </a:lnTo>
                    <a:lnTo>
                      <a:pt x="25" y="34"/>
                    </a:lnTo>
                    <a:lnTo>
                      <a:pt x="24" y="31"/>
                    </a:lnTo>
                    <a:lnTo>
                      <a:pt x="29" y="29"/>
                    </a:lnTo>
                    <a:lnTo>
                      <a:pt x="29" y="25"/>
                    </a:lnTo>
                    <a:lnTo>
                      <a:pt x="32" y="26"/>
                    </a:lnTo>
                    <a:lnTo>
                      <a:pt x="36" y="25"/>
                    </a:lnTo>
                    <a:lnTo>
                      <a:pt x="35" y="21"/>
                    </a:lnTo>
                    <a:lnTo>
                      <a:pt x="27" y="21"/>
                    </a:lnTo>
                    <a:lnTo>
                      <a:pt x="27" y="20"/>
                    </a:lnTo>
                    <a:lnTo>
                      <a:pt x="29" y="18"/>
                    </a:lnTo>
                    <a:lnTo>
                      <a:pt x="25" y="18"/>
                    </a:lnTo>
                    <a:lnTo>
                      <a:pt x="27" y="16"/>
                    </a:lnTo>
                    <a:lnTo>
                      <a:pt x="27" y="12"/>
                    </a:lnTo>
                    <a:lnTo>
                      <a:pt x="30" y="8"/>
                    </a:lnTo>
                    <a:lnTo>
                      <a:pt x="29" y="4"/>
                    </a:lnTo>
                    <a:lnTo>
                      <a:pt x="29" y="0"/>
                    </a:lnTo>
                    <a:lnTo>
                      <a:pt x="22" y="4"/>
                    </a:lnTo>
                    <a:lnTo>
                      <a:pt x="16" y="8"/>
                    </a:lnTo>
                    <a:lnTo>
                      <a:pt x="6" y="10"/>
                    </a:lnTo>
                    <a:lnTo>
                      <a:pt x="3" y="13"/>
                    </a:lnTo>
                    <a:lnTo>
                      <a:pt x="0" y="23"/>
                    </a:lnTo>
                    <a:lnTo>
                      <a:pt x="2" y="36"/>
                    </a:lnTo>
                    <a:lnTo>
                      <a:pt x="6" y="37"/>
                    </a:lnTo>
                    <a:lnTo>
                      <a:pt x="9" y="39"/>
                    </a:lnTo>
                    <a:lnTo>
                      <a:pt x="9"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5" name="Freeform 162"/>
              <p:cNvSpPr>
                <a:spLocks/>
              </p:cNvSpPr>
              <p:nvPr/>
            </p:nvSpPr>
            <p:spPr bwMode="auto">
              <a:xfrm>
                <a:off x="2670" y="1261"/>
                <a:ext cx="59" cy="123"/>
              </a:xfrm>
              <a:custGeom>
                <a:avLst/>
                <a:gdLst>
                  <a:gd name="T0" fmla="*/ 18 w 59"/>
                  <a:gd name="T1" fmla="*/ 7 h 123"/>
                  <a:gd name="T2" fmla="*/ 11 w 59"/>
                  <a:gd name="T3" fmla="*/ 13 h 123"/>
                  <a:gd name="T4" fmla="*/ 15 w 59"/>
                  <a:gd name="T5" fmla="*/ 15 h 123"/>
                  <a:gd name="T6" fmla="*/ 13 w 59"/>
                  <a:gd name="T7" fmla="*/ 26 h 123"/>
                  <a:gd name="T8" fmla="*/ 15 w 59"/>
                  <a:gd name="T9" fmla="*/ 37 h 123"/>
                  <a:gd name="T10" fmla="*/ 13 w 59"/>
                  <a:gd name="T11" fmla="*/ 49 h 123"/>
                  <a:gd name="T12" fmla="*/ 0 w 59"/>
                  <a:gd name="T13" fmla="*/ 60 h 123"/>
                  <a:gd name="T14" fmla="*/ 3 w 59"/>
                  <a:gd name="T15" fmla="*/ 71 h 123"/>
                  <a:gd name="T16" fmla="*/ 10 w 59"/>
                  <a:gd name="T17" fmla="*/ 74 h 123"/>
                  <a:gd name="T18" fmla="*/ 13 w 59"/>
                  <a:gd name="T19" fmla="*/ 81 h 123"/>
                  <a:gd name="T20" fmla="*/ 13 w 59"/>
                  <a:gd name="T21" fmla="*/ 86 h 123"/>
                  <a:gd name="T22" fmla="*/ 24 w 59"/>
                  <a:gd name="T23" fmla="*/ 92 h 123"/>
                  <a:gd name="T24" fmla="*/ 30 w 59"/>
                  <a:gd name="T25" fmla="*/ 123 h 123"/>
                  <a:gd name="T26" fmla="*/ 37 w 59"/>
                  <a:gd name="T27" fmla="*/ 121 h 123"/>
                  <a:gd name="T28" fmla="*/ 42 w 59"/>
                  <a:gd name="T29" fmla="*/ 116 h 123"/>
                  <a:gd name="T30" fmla="*/ 40 w 59"/>
                  <a:gd name="T31" fmla="*/ 105 h 123"/>
                  <a:gd name="T32" fmla="*/ 42 w 59"/>
                  <a:gd name="T33" fmla="*/ 100 h 123"/>
                  <a:gd name="T34" fmla="*/ 57 w 59"/>
                  <a:gd name="T35" fmla="*/ 87 h 123"/>
                  <a:gd name="T36" fmla="*/ 59 w 59"/>
                  <a:gd name="T37" fmla="*/ 84 h 123"/>
                  <a:gd name="T38" fmla="*/ 57 w 59"/>
                  <a:gd name="T39" fmla="*/ 73 h 123"/>
                  <a:gd name="T40" fmla="*/ 54 w 59"/>
                  <a:gd name="T41" fmla="*/ 73 h 123"/>
                  <a:gd name="T42" fmla="*/ 51 w 59"/>
                  <a:gd name="T43" fmla="*/ 66 h 123"/>
                  <a:gd name="T44" fmla="*/ 46 w 59"/>
                  <a:gd name="T45" fmla="*/ 68 h 123"/>
                  <a:gd name="T46" fmla="*/ 45 w 59"/>
                  <a:gd name="T47" fmla="*/ 65 h 123"/>
                  <a:gd name="T48" fmla="*/ 40 w 59"/>
                  <a:gd name="T49" fmla="*/ 65 h 123"/>
                  <a:gd name="T50" fmla="*/ 37 w 59"/>
                  <a:gd name="T51" fmla="*/ 61 h 123"/>
                  <a:gd name="T52" fmla="*/ 37 w 59"/>
                  <a:gd name="T53" fmla="*/ 60 h 123"/>
                  <a:gd name="T54" fmla="*/ 35 w 59"/>
                  <a:gd name="T55" fmla="*/ 57 h 123"/>
                  <a:gd name="T56" fmla="*/ 40 w 59"/>
                  <a:gd name="T57" fmla="*/ 57 h 123"/>
                  <a:gd name="T58" fmla="*/ 40 w 59"/>
                  <a:gd name="T59" fmla="*/ 53 h 123"/>
                  <a:gd name="T60" fmla="*/ 50 w 59"/>
                  <a:gd name="T61" fmla="*/ 45 h 123"/>
                  <a:gd name="T62" fmla="*/ 54 w 59"/>
                  <a:gd name="T63" fmla="*/ 36 h 123"/>
                  <a:gd name="T64" fmla="*/ 53 w 59"/>
                  <a:gd name="T65" fmla="*/ 29 h 123"/>
                  <a:gd name="T66" fmla="*/ 46 w 59"/>
                  <a:gd name="T67" fmla="*/ 26 h 123"/>
                  <a:gd name="T68" fmla="*/ 43 w 59"/>
                  <a:gd name="T69" fmla="*/ 20 h 123"/>
                  <a:gd name="T70" fmla="*/ 45 w 59"/>
                  <a:gd name="T71" fmla="*/ 16 h 123"/>
                  <a:gd name="T72" fmla="*/ 50 w 59"/>
                  <a:gd name="T73" fmla="*/ 13 h 123"/>
                  <a:gd name="T74" fmla="*/ 53 w 59"/>
                  <a:gd name="T75" fmla="*/ 8 h 123"/>
                  <a:gd name="T76" fmla="*/ 51 w 59"/>
                  <a:gd name="T77" fmla="*/ 5 h 123"/>
                  <a:gd name="T78" fmla="*/ 43 w 59"/>
                  <a:gd name="T79" fmla="*/ 10 h 123"/>
                  <a:gd name="T80" fmla="*/ 40 w 59"/>
                  <a:gd name="T81" fmla="*/ 8 h 123"/>
                  <a:gd name="T82" fmla="*/ 40 w 59"/>
                  <a:gd name="T83" fmla="*/ 4 h 123"/>
                  <a:gd name="T84" fmla="*/ 38 w 59"/>
                  <a:gd name="T85" fmla="*/ 2 h 123"/>
                  <a:gd name="T86" fmla="*/ 32 w 59"/>
                  <a:gd name="T87" fmla="*/ 0 h 123"/>
                  <a:gd name="T88" fmla="*/ 26 w 59"/>
                  <a:gd name="T89" fmla="*/ 2 h 123"/>
                  <a:gd name="T90" fmla="*/ 18 w 59"/>
                  <a:gd name="T91" fmla="*/ 7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123">
                    <a:moveTo>
                      <a:pt x="18" y="7"/>
                    </a:moveTo>
                    <a:lnTo>
                      <a:pt x="11" y="13"/>
                    </a:lnTo>
                    <a:lnTo>
                      <a:pt x="15" y="15"/>
                    </a:lnTo>
                    <a:lnTo>
                      <a:pt x="13" y="26"/>
                    </a:lnTo>
                    <a:lnTo>
                      <a:pt x="15" y="37"/>
                    </a:lnTo>
                    <a:lnTo>
                      <a:pt x="13" y="49"/>
                    </a:lnTo>
                    <a:lnTo>
                      <a:pt x="0" y="60"/>
                    </a:lnTo>
                    <a:lnTo>
                      <a:pt x="3" y="71"/>
                    </a:lnTo>
                    <a:lnTo>
                      <a:pt x="10" y="74"/>
                    </a:lnTo>
                    <a:lnTo>
                      <a:pt x="13" y="81"/>
                    </a:lnTo>
                    <a:lnTo>
                      <a:pt x="13" y="86"/>
                    </a:lnTo>
                    <a:lnTo>
                      <a:pt x="24" y="92"/>
                    </a:lnTo>
                    <a:lnTo>
                      <a:pt x="30" y="123"/>
                    </a:lnTo>
                    <a:lnTo>
                      <a:pt x="37" y="121"/>
                    </a:lnTo>
                    <a:lnTo>
                      <a:pt x="42" y="116"/>
                    </a:lnTo>
                    <a:lnTo>
                      <a:pt x="40" y="105"/>
                    </a:lnTo>
                    <a:lnTo>
                      <a:pt x="42" y="100"/>
                    </a:lnTo>
                    <a:lnTo>
                      <a:pt x="57" y="87"/>
                    </a:lnTo>
                    <a:lnTo>
                      <a:pt x="59" y="84"/>
                    </a:lnTo>
                    <a:lnTo>
                      <a:pt x="57" y="73"/>
                    </a:lnTo>
                    <a:lnTo>
                      <a:pt x="54" y="73"/>
                    </a:lnTo>
                    <a:lnTo>
                      <a:pt x="51" y="66"/>
                    </a:lnTo>
                    <a:lnTo>
                      <a:pt x="46" y="68"/>
                    </a:lnTo>
                    <a:lnTo>
                      <a:pt x="45" y="65"/>
                    </a:lnTo>
                    <a:lnTo>
                      <a:pt x="40" y="65"/>
                    </a:lnTo>
                    <a:lnTo>
                      <a:pt x="37" y="61"/>
                    </a:lnTo>
                    <a:lnTo>
                      <a:pt x="37" y="60"/>
                    </a:lnTo>
                    <a:lnTo>
                      <a:pt x="35" y="57"/>
                    </a:lnTo>
                    <a:lnTo>
                      <a:pt x="40" y="57"/>
                    </a:lnTo>
                    <a:lnTo>
                      <a:pt x="40" y="53"/>
                    </a:lnTo>
                    <a:lnTo>
                      <a:pt x="50" y="45"/>
                    </a:lnTo>
                    <a:lnTo>
                      <a:pt x="54" y="36"/>
                    </a:lnTo>
                    <a:lnTo>
                      <a:pt x="53" y="29"/>
                    </a:lnTo>
                    <a:lnTo>
                      <a:pt x="46" y="26"/>
                    </a:lnTo>
                    <a:lnTo>
                      <a:pt x="43" y="20"/>
                    </a:lnTo>
                    <a:lnTo>
                      <a:pt x="45" y="16"/>
                    </a:lnTo>
                    <a:lnTo>
                      <a:pt x="50" y="13"/>
                    </a:lnTo>
                    <a:lnTo>
                      <a:pt x="53" y="8"/>
                    </a:lnTo>
                    <a:lnTo>
                      <a:pt x="51" y="5"/>
                    </a:lnTo>
                    <a:lnTo>
                      <a:pt x="43" y="10"/>
                    </a:lnTo>
                    <a:lnTo>
                      <a:pt x="40" y="8"/>
                    </a:lnTo>
                    <a:lnTo>
                      <a:pt x="40" y="4"/>
                    </a:lnTo>
                    <a:lnTo>
                      <a:pt x="38" y="2"/>
                    </a:lnTo>
                    <a:lnTo>
                      <a:pt x="32" y="0"/>
                    </a:lnTo>
                    <a:lnTo>
                      <a:pt x="26" y="2"/>
                    </a:lnTo>
                    <a:lnTo>
                      <a:pt x="18"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6" name="Freeform 163"/>
              <p:cNvSpPr>
                <a:spLocks/>
              </p:cNvSpPr>
              <p:nvPr/>
            </p:nvSpPr>
            <p:spPr bwMode="auto">
              <a:xfrm>
                <a:off x="3117" y="1599"/>
                <a:ext cx="101" cy="101"/>
              </a:xfrm>
              <a:custGeom>
                <a:avLst/>
                <a:gdLst>
                  <a:gd name="T0" fmla="*/ 27 w 101"/>
                  <a:gd name="T1" fmla="*/ 0 h 101"/>
                  <a:gd name="T2" fmla="*/ 25 w 101"/>
                  <a:gd name="T3" fmla="*/ 8 h 101"/>
                  <a:gd name="T4" fmla="*/ 14 w 101"/>
                  <a:gd name="T5" fmla="*/ 13 h 101"/>
                  <a:gd name="T6" fmla="*/ 11 w 101"/>
                  <a:gd name="T7" fmla="*/ 18 h 101"/>
                  <a:gd name="T8" fmla="*/ 6 w 101"/>
                  <a:gd name="T9" fmla="*/ 18 h 101"/>
                  <a:gd name="T10" fmla="*/ 0 w 101"/>
                  <a:gd name="T11" fmla="*/ 56 h 101"/>
                  <a:gd name="T12" fmla="*/ 1 w 101"/>
                  <a:gd name="T13" fmla="*/ 68 h 101"/>
                  <a:gd name="T14" fmla="*/ 8 w 101"/>
                  <a:gd name="T15" fmla="*/ 69 h 101"/>
                  <a:gd name="T16" fmla="*/ 9 w 101"/>
                  <a:gd name="T17" fmla="*/ 66 h 101"/>
                  <a:gd name="T18" fmla="*/ 12 w 101"/>
                  <a:gd name="T19" fmla="*/ 66 h 101"/>
                  <a:gd name="T20" fmla="*/ 15 w 101"/>
                  <a:gd name="T21" fmla="*/ 71 h 101"/>
                  <a:gd name="T22" fmla="*/ 20 w 101"/>
                  <a:gd name="T23" fmla="*/ 58 h 101"/>
                  <a:gd name="T24" fmla="*/ 27 w 101"/>
                  <a:gd name="T25" fmla="*/ 61 h 101"/>
                  <a:gd name="T26" fmla="*/ 28 w 101"/>
                  <a:gd name="T27" fmla="*/ 66 h 101"/>
                  <a:gd name="T28" fmla="*/ 36 w 101"/>
                  <a:gd name="T29" fmla="*/ 64 h 101"/>
                  <a:gd name="T30" fmla="*/ 38 w 101"/>
                  <a:gd name="T31" fmla="*/ 61 h 101"/>
                  <a:gd name="T32" fmla="*/ 41 w 101"/>
                  <a:gd name="T33" fmla="*/ 64 h 101"/>
                  <a:gd name="T34" fmla="*/ 46 w 101"/>
                  <a:gd name="T35" fmla="*/ 63 h 101"/>
                  <a:gd name="T36" fmla="*/ 50 w 101"/>
                  <a:gd name="T37" fmla="*/ 66 h 101"/>
                  <a:gd name="T38" fmla="*/ 55 w 101"/>
                  <a:gd name="T39" fmla="*/ 64 h 101"/>
                  <a:gd name="T40" fmla="*/ 65 w 101"/>
                  <a:gd name="T41" fmla="*/ 69 h 101"/>
                  <a:gd name="T42" fmla="*/ 71 w 101"/>
                  <a:gd name="T43" fmla="*/ 80 h 101"/>
                  <a:gd name="T44" fmla="*/ 81 w 101"/>
                  <a:gd name="T45" fmla="*/ 87 h 101"/>
                  <a:gd name="T46" fmla="*/ 84 w 101"/>
                  <a:gd name="T47" fmla="*/ 93 h 101"/>
                  <a:gd name="T48" fmla="*/ 92 w 101"/>
                  <a:gd name="T49" fmla="*/ 101 h 101"/>
                  <a:gd name="T50" fmla="*/ 101 w 101"/>
                  <a:gd name="T51" fmla="*/ 93 h 101"/>
                  <a:gd name="T52" fmla="*/ 92 w 101"/>
                  <a:gd name="T53" fmla="*/ 87 h 101"/>
                  <a:gd name="T54" fmla="*/ 89 w 101"/>
                  <a:gd name="T55" fmla="*/ 80 h 101"/>
                  <a:gd name="T56" fmla="*/ 85 w 101"/>
                  <a:gd name="T57" fmla="*/ 79 h 101"/>
                  <a:gd name="T58" fmla="*/ 84 w 101"/>
                  <a:gd name="T59" fmla="*/ 76 h 101"/>
                  <a:gd name="T60" fmla="*/ 81 w 101"/>
                  <a:gd name="T61" fmla="*/ 74 h 101"/>
                  <a:gd name="T62" fmla="*/ 73 w 101"/>
                  <a:gd name="T63" fmla="*/ 63 h 101"/>
                  <a:gd name="T64" fmla="*/ 65 w 101"/>
                  <a:gd name="T65" fmla="*/ 60 h 101"/>
                  <a:gd name="T66" fmla="*/ 62 w 101"/>
                  <a:gd name="T67" fmla="*/ 55 h 101"/>
                  <a:gd name="T68" fmla="*/ 57 w 101"/>
                  <a:gd name="T69" fmla="*/ 56 h 101"/>
                  <a:gd name="T70" fmla="*/ 54 w 101"/>
                  <a:gd name="T71" fmla="*/ 52 h 101"/>
                  <a:gd name="T72" fmla="*/ 54 w 101"/>
                  <a:gd name="T73" fmla="*/ 48 h 101"/>
                  <a:gd name="T74" fmla="*/ 52 w 101"/>
                  <a:gd name="T75" fmla="*/ 47 h 101"/>
                  <a:gd name="T76" fmla="*/ 50 w 101"/>
                  <a:gd name="T77" fmla="*/ 48 h 101"/>
                  <a:gd name="T78" fmla="*/ 50 w 101"/>
                  <a:gd name="T79" fmla="*/ 53 h 101"/>
                  <a:gd name="T80" fmla="*/ 49 w 101"/>
                  <a:gd name="T81" fmla="*/ 52 h 101"/>
                  <a:gd name="T82" fmla="*/ 47 w 101"/>
                  <a:gd name="T83" fmla="*/ 45 h 101"/>
                  <a:gd name="T84" fmla="*/ 44 w 101"/>
                  <a:gd name="T85" fmla="*/ 43 h 101"/>
                  <a:gd name="T86" fmla="*/ 41 w 101"/>
                  <a:gd name="T87" fmla="*/ 37 h 101"/>
                  <a:gd name="T88" fmla="*/ 33 w 101"/>
                  <a:gd name="T89" fmla="*/ 10 h 101"/>
                  <a:gd name="T90" fmla="*/ 27 w 101"/>
                  <a:gd name="T91"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101">
                    <a:moveTo>
                      <a:pt x="27" y="0"/>
                    </a:moveTo>
                    <a:lnTo>
                      <a:pt x="25" y="8"/>
                    </a:lnTo>
                    <a:lnTo>
                      <a:pt x="14" y="13"/>
                    </a:lnTo>
                    <a:lnTo>
                      <a:pt x="11" y="18"/>
                    </a:lnTo>
                    <a:lnTo>
                      <a:pt x="6" y="18"/>
                    </a:lnTo>
                    <a:lnTo>
                      <a:pt x="0" y="56"/>
                    </a:lnTo>
                    <a:lnTo>
                      <a:pt x="1" y="68"/>
                    </a:lnTo>
                    <a:lnTo>
                      <a:pt x="8" y="69"/>
                    </a:lnTo>
                    <a:lnTo>
                      <a:pt x="9" y="66"/>
                    </a:lnTo>
                    <a:lnTo>
                      <a:pt x="12" y="66"/>
                    </a:lnTo>
                    <a:lnTo>
                      <a:pt x="15" y="71"/>
                    </a:lnTo>
                    <a:lnTo>
                      <a:pt x="20" y="58"/>
                    </a:lnTo>
                    <a:lnTo>
                      <a:pt x="27" y="61"/>
                    </a:lnTo>
                    <a:lnTo>
                      <a:pt x="28" y="66"/>
                    </a:lnTo>
                    <a:lnTo>
                      <a:pt x="36" y="64"/>
                    </a:lnTo>
                    <a:lnTo>
                      <a:pt x="38" y="61"/>
                    </a:lnTo>
                    <a:lnTo>
                      <a:pt x="41" y="64"/>
                    </a:lnTo>
                    <a:lnTo>
                      <a:pt x="46" y="63"/>
                    </a:lnTo>
                    <a:lnTo>
                      <a:pt x="50" y="66"/>
                    </a:lnTo>
                    <a:lnTo>
                      <a:pt x="55" y="64"/>
                    </a:lnTo>
                    <a:lnTo>
                      <a:pt x="65" y="69"/>
                    </a:lnTo>
                    <a:lnTo>
                      <a:pt x="71" y="80"/>
                    </a:lnTo>
                    <a:lnTo>
                      <a:pt x="81" y="87"/>
                    </a:lnTo>
                    <a:lnTo>
                      <a:pt x="84" y="93"/>
                    </a:lnTo>
                    <a:lnTo>
                      <a:pt x="92" y="101"/>
                    </a:lnTo>
                    <a:lnTo>
                      <a:pt x="101" y="93"/>
                    </a:lnTo>
                    <a:lnTo>
                      <a:pt x="92" y="87"/>
                    </a:lnTo>
                    <a:lnTo>
                      <a:pt x="89" y="80"/>
                    </a:lnTo>
                    <a:lnTo>
                      <a:pt x="85" y="79"/>
                    </a:lnTo>
                    <a:lnTo>
                      <a:pt x="84" y="76"/>
                    </a:lnTo>
                    <a:lnTo>
                      <a:pt x="81" y="74"/>
                    </a:lnTo>
                    <a:lnTo>
                      <a:pt x="73" y="63"/>
                    </a:lnTo>
                    <a:lnTo>
                      <a:pt x="65" y="60"/>
                    </a:lnTo>
                    <a:lnTo>
                      <a:pt x="62" y="55"/>
                    </a:lnTo>
                    <a:lnTo>
                      <a:pt x="57" y="56"/>
                    </a:lnTo>
                    <a:lnTo>
                      <a:pt x="54" y="52"/>
                    </a:lnTo>
                    <a:lnTo>
                      <a:pt x="54" y="48"/>
                    </a:lnTo>
                    <a:lnTo>
                      <a:pt x="52" y="47"/>
                    </a:lnTo>
                    <a:lnTo>
                      <a:pt x="50" y="48"/>
                    </a:lnTo>
                    <a:lnTo>
                      <a:pt x="50" y="53"/>
                    </a:lnTo>
                    <a:lnTo>
                      <a:pt x="49" y="52"/>
                    </a:lnTo>
                    <a:lnTo>
                      <a:pt x="47" y="45"/>
                    </a:lnTo>
                    <a:lnTo>
                      <a:pt x="44" y="43"/>
                    </a:lnTo>
                    <a:lnTo>
                      <a:pt x="41" y="37"/>
                    </a:lnTo>
                    <a:lnTo>
                      <a:pt x="33" y="10"/>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7" name="Freeform 164"/>
              <p:cNvSpPr>
                <a:spLocks/>
              </p:cNvSpPr>
              <p:nvPr/>
            </p:nvSpPr>
            <p:spPr bwMode="auto">
              <a:xfrm>
                <a:off x="3201" y="1692"/>
                <a:ext cx="22" cy="34"/>
              </a:xfrm>
              <a:custGeom>
                <a:avLst/>
                <a:gdLst>
                  <a:gd name="T0" fmla="*/ 17 w 22"/>
                  <a:gd name="T1" fmla="*/ 0 h 34"/>
                  <a:gd name="T2" fmla="*/ 8 w 22"/>
                  <a:gd name="T3" fmla="*/ 8 h 34"/>
                  <a:gd name="T4" fmla="*/ 6 w 22"/>
                  <a:gd name="T5" fmla="*/ 10 h 34"/>
                  <a:gd name="T6" fmla="*/ 5 w 22"/>
                  <a:gd name="T7" fmla="*/ 20 h 34"/>
                  <a:gd name="T8" fmla="*/ 0 w 22"/>
                  <a:gd name="T9" fmla="*/ 28 h 34"/>
                  <a:gd name="T10" fmla="*/ 3 w 22"/>
                  <a:gd name="T11" fmla="*/ 32 h 34"/>
                  <a:gd name="T12" fmla="*/ 9 w 22"/>
                  <a:gd name="T13" fmla="*/ 34 h 34"/>
                  <a:gd name="T14" fmla="*/ 12 w 22"/>
                  <a:gd name="T15" fmla="*/ 31 h 34"/>
                  <a:gd name="T16" fmla="*/ 17 w 22"/>
                  <a:gd name="T17" fmla="*/ 34 h 34"/>
                  <a:gd name="T18" fmla="*/ 22 w 22"/>
                  <a:gd name="T19" fmla="*/ 24 h 34"/>
                  <a:gd name="T20" fmla="*/ 20 w 22"/>
                  <a:gd name="T21" fmla="*/ 23 h 34"/>
                  <a:gd name="T22" fmla="*/ 12 w 22"/>
                  <a:gd name="T23" fmla="*/ 24 h 34"/>
                  <a:gd name="T24" fmla="*/ 11 w 22"/>
                  <a:gd name="T25" fmla="*/ 23 h 34"/>
                  <a:gd name="T26" fmla="*/ 12 w 22"/>
                  <a:gd name="T27" fmla="*/ 23 h 34"/>
                  <a:gd name="T28" fmla="*/ 14 w 22"/>
                  <a:gd name="T29" fmla="*/ 20 h 34"/>
                  <a:gd name="T30" fmla="*/ 22 w 22"/>
                  <a:gd name="T31" fmla="*/ 15 h 34"/>
                  <a:gd name="T32" fmla="*/ 22 w 22"/>
                  <a:gd name="T33" fmla="*/ 8 h 34"/>
                  <a:gd name="T34" fmla="*/ 17 w 22"/>
                  <a:gd name="T35"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34">
                    <a:moveTo>
                      <a:pt x="17" y="0"/>
                    </a:moveTo>
                    <a:lnTo>
                      <a:pt x="8" y="8"/>
                    </a:lnTo>
                    <a:lnTo>
                      <a:pt x="6" y="10"/>
                    </a:lnTo>
                    <a:lnTo>
                      <a:pt x="5" y="20"/>
                    </a:lnTo>
                    <a:lnTo>
                      <a:pt x="0" y="28"/>
                    </a:lnTo>
                    <a:lnTo>
                      <a:pt x="3" y="32"/>
                    </a:lnTo>
                    <a:lnTo>
                      <a:pt x="9" y="34"/>
                    </a:lnTo>
                    <a:lnTo>
                      <a:pt x="12" y="31"/>
                    </a:lnTo>
                    <a:lnTo>
                      <a:pt x="17" y="34"/>
                    </a:lnTo>
                    <a:lnTo>
                      <a:pt x="22" y="24"/>
                    </a:lnTo>
                    <a:lnTo>
                      <a:pt x="20" y="23"/>
                    </a:lnTo>
                    <a:lnTo>
                      <a:pt x="12" y="24"/>
                    </a:lnTo>
                    <a:lnTo>
                      <a:pt x="11" y="23"/>
                    </a:lnTo>
                    <a:lnTo>
                      <a:pt x="12" y="23"/>
                    </a:lnTo>
                    <a:lnTo>
                      <a:pt x="14" y="20"/>
                    </a:lnTo>
                    <a:lnTo>
                      <a:pt x="22" y="15"/>
                    </a:lnTo>
                    <a:lnTo>
                      <a:pt x="22" y="8"/>
                    </a:ln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8" name="Freeform 165"/>
              <p:cNvSpPr>
                <a:spLocks/>
              </p:cNvSpPr>
              <p:nvPr/>
            </p:nvSpPr>
            <p:spPr bwMode="auto">
              <a:xfrm>
                <a:off x="2604" y="1675"/>
                <a:ext cx="179" cy="168"/>
              </a:xfrm>
              <a:custGeom>
                <a:avLst/>
                <a:gdLst>
                  <a:gd name="T0" fmla="*/ 25 w 179"/>
                  <a:gd name="T1" fmla="*/ 132 h 168"/>
                  <a:gd name="T2" fmla="*/ 36 w 179"/>
                  <a:gd name="T3" fmla="*/ 140 h 168"/>
                  <a:gd name="T4" fmla="*/ 42 w 179"/>
                  <a:gd name="T5" fmla="*/ 148 h 168"/>
                  <a:gd name="T6" fmla="*/ 42 w 179"/>
                  <a:gd name="T7" fmla="*/ 159 h 168"/>
                  <a:gd name="T8" fmla="*/ 52 w 179"/>
                  <a:gd name="T9" fmla="*/ 165 h 168"/>
                  <a:gd name="T10" fmla="*/ 54 w 179"/>
                  <a:gd name="T11" fmla="*/ 168 h 168"/>
                  <a:gd name="T12" fmla="*/ 63 w 179"/>
                  <a:gd name="T13" fmla="*/ 165 h 168"/>
                  <a:gd name="T14" fmla="*/ 74 w 179"/>
                  <a:gd name="T15" fmla="*/ 164 h 168"/>
                  <a:gd name="T16" fmla="*/ 85 w 179"/>
                  <a:gd name="T17" fmla="*/ 157 h 168"/>
                  <a:gd name="T18" fmla="*/ 93 w 179"/>
                  <a:gd name="T19" fmla="*/ 149 h 168"/>
                  <a:gd name="T20" fmla="*/ 98 w 179"/>
                  <a:gd name="T21" fmla="*/ 132 h 168"/>
                  <a:gd name="T22" fmla="*/ 104 w 179"/>
                  <a:gd name="T23" fmla="*/ 122 h 168"/>
                  <a:gd name="T24" fmla="*/ 128 w 179"/>
                  <a:gd name="T25" fmla="*/ 128 h 168"/>
                  <a:gd name="T26" fmla="*/ 143 w 179"/>
                  <a:gd name="T27" fmla="*/ 106 h 168"/>
                  <a:gd name="T28" fmla="*/ 154 w 179"/>
                  <a:gd name="T29" fmla="*/ 86 h 168"/>
                  <a:gd name="T30" fmla="*/ 163 w 179"/>
                  <a:gd name="T31" fmla="*/ 49 h 168"/>
                  <a:gd name="T32" fmla="*/ 179 w 179"/>
                  <a:gd name="T33" fmla="*/ 37 h 168"/>
                  <a:gd name="T34" fmla="*/ 173 w 179"/>
                  <a:gd name="T35" fmla="*/ 22 h 168"/>
                  <a:gd name="T36" fmla="*/ 165 w 179"/>
                  <a:gd name="T37" fmla="*/ 0 h 168"/>
                  <a:gd name="T38" fmla="*/ 157 w 179"/>
                  <a:gd name="T39" fmla="*/ 4 h 168"/>
                  <a:gd name="T40" fmla="*/ 147 w 179"/>
                  <a:gd name="T41" fmla="*/ 11 h 168"/>
                  <a:gd name="T42" fmla="*/ 116 w 179"/>
                  <a:gd name="T43" fmla="*/ 8 h 168"/>
                  <a:gd name="T44" fmla="*/ 101 w 179"/>
                  <a:gd name="T45" fmla="*/ 17 h 168"/>
                  <a:gd name="T46" fmla="*/ 79 w 179"/>
                  <a:gd name="T47" fmla="*/ 8 h 168"/>
                  <a:gd name="T48" fmla="*/ 66 w 179"/>
                  <a:gd name="T49" fmla="*/ 14 h 168"/>
                  <a:gd name="T50" fmla="*/ 55 w 179"/>
                  <a:gd name="T51" fmla="*/ 4 h 168"/>
                  <a:gd name="T52" fmla="*/ 31 w 179"/>
                  <a:gd name="T53" fmla="*/ 0 h 168"/>
                  <a:gd name="T54" fmla="*/ 19 w 179"/>
                  <a:gd name="T55" fmla="*/ 17 h 168"/>
                  <a:gd name="T56" fmla="*/ 14 w 179"/>
                  <a:gd name="T57" fmla="*/ 37 h 168"/>
                  <a:gd name="T58" fmla="*/ 15 w 179"/>
                  <a:gd name="T59" fmla="*/ 48 h 168"/>
                  <a:gd name="T60" fmla="*/ 14 w 179"/>
                  <a:gd name="T61" fmla="*/ 61 h 168"/>
                  <a:gd name="T62" fmla="*/ 14 w 179"/>
                  <a:gd name="T63" fmla="*/ 67 h 168"/>
                  <a:gd name="T64" fmla="*/ 6 w 179"/>
                  <a:gd name="T65" fmla="*/ 82 h 168"/>
                  <a:gd name="T66" fmla="*/ 0 w 179"/>
                  <a:gd name="T67" fmla="*/ 119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79" h="168">
                    <a:moveTo>
                      <a:pt x="1" y="132"/>
                    </a:moveTo>
                    <a:lnTo>
                      <a:pt x="25" y="132"/>
                    </a:lnTo>
                    <a:lnTo>
                      <a:pt x="33" y="135"/>
                    </a:lnTo>
                    <a:lnTo>
                      <a:pt x="36" y="140"/>
                    </a:lnTo>
                    <a:lnTo>
                      <a:pt x="39" y="148"/>
                    </a:lnTo>
                    <a:lnTo>
                      <a:pt x="42" y="148"/>
                    </a:lnTo>
                    <a:lnTo>
                      <a:pt x="41" y="149"/>
                    </a:lnTo>
                    <a:lnTo>
                      <a:pt x="42" y="159"/>
                    </a:lnTo>
                    <a:lnTo>
                      <a:pt x="47" y="165"/>
                    </a:lnTo>
                    <a:lnTo>
                      <a:pt x="52" y="165"/>
                    </a:lnTo>
                    <a:lnTo>
                      <a:pt x="54" y="165"/>
                    </a:lnTo>
                    <a:lnTo>
                      <a:pt x="54" y="168"/>
                    </a:lnTo>
                    <a:lnTo>
                      <a:pt x="58" y="165"/>
                    </a:lnTo>
                    <a:lnTo>
                      <a:pt x="63" y="165"/>
                    </a:lnTo>
                    <a:lnTo>
                      <a:pt x="68" y="160"/>
                    </a:lnTo>
                    <a:lnTo>
                      <a:pt x="74" y="164"/>
                    </a:lnTo>
                    <a:lnTo>
                      <a:pt x="84" y="164"/>
                    </a:lnTo>
                    <a:lnTo>
                      <a:pt x="85" y="157"/>
                    </a:lnTo>
                    <a:lnTo>
                      <a:pt x="87" y="159"/>
                    </a:lnTo>
                    <a:lnTo>
                      <a:pt x="93" y="149"/>
                    </a:lnTo>
                    <a:lnTo>
                      <a:pt x="93" y="140"/>
                    </a:lnTo>
                    <a:lnTo>
                      <a:pt x="98" y="132"/>
                    </a:lnTo>
                    <a:lnTo>
                      <a:pt x="104" y="127"/>
                    </a:lnTo>
                    <a:lnTo>
                      <a:pt x="104" y="122"/>
                    </a:lnTo>
                    <a:lnTo>
                      <a:pt x="120" y="120"/>
                    </a:lnTo>
                    <a:lnTo>
                      <a:pt x="128" y="128"/>
                    </a:lnTo>
                    <a:lnTo>
                      <a:pt x="133" y="128"/>
                    </a:lnTo>
                    <a:lnTo>
                      <a:pt x="143" y="106"/>
                    </a:lnTo>
                    <a:lnTo>
                      <a:pt x="146" y="95"/>
                    </a:lnTo>
                    <a:lnTo>
                      <a:pt x="154" y="86"/>
                    </a:lnTo>
                    <a:lnTo>
                      <a:pt x="157" y="67"/>
                    </a:lnTo>
                    <a:lnTo>
                      <a:pt x="163" y="49"/>
                    </a:lnTo>
                    <a:lnTo>
                      <a:pt x="166" y="45"/>
                    </a:lnTo>
                    <a:lnTo>
                      <a:pt x="179" y="37"/>
                    </a:lnTo>
                    <a:lnTo>
                      <a:pt x="177" y="27"/>
                    </a:lnTo>
                    <a:lnTo>
                      <a:pt x="173" y="22"/>
                    </a:lnTo>
                    <a:lnTo>
                      <a:pt x="173" y="11"/>
                    </a:lnTo>
                    <a:lnTo>
                      <a:pt x="165" y="0"/>
                    </a:lnTo>
                    <a:lnTo>
                      <a:pt x="158" y="0"/>
                    </a:lnTo>
                    <a:lnTo>
                      <a:pt x="157" y="4"/>
                    </a:lnTo>
                    <a:lnTo>
                      <a:pt x="152" y="4"/>
                    </a:lnTo>
                    <a:lnTo>
                      <a:pt x="147" y="11"/>
                    </a:lnTo>
                    <a:lnTo>
                      <a:pt x="136" y="6"/>
                    </a:lnTo>
                    <a:lnTo>
                      <a:pt x="116" y="8"/>
                    </a:lnTo>
                    <a:lnTo>
                      <a:pt x="104" y="17"/>
                    </a:lnTo>
                    <a:lnTo>
                      <a:pt x="101" y="17"/>
                    </a:lnTo>
                    <a:lnTo>
                      <a:pt x="90" y="16"/>
                    </a:lnTo>
                    <a:lnTo>
                      <a:pt x="79" y="8"/>
                    </a:lnTo>
                    <a:lnTo>
                      <a:pt x="73" y="9"/>
                    </a:lnTo>
                    <a:lnTo>
                      <a:pt x="66" y="14"/>
                    </a:lnTo>
                    <a:lnTo>
                      <a:pt x="65" y="14"/>
                    </a:lnTo>
                    <a:lnTo>
                      <a:pt x="55" y="4"/>
                    </a:lnTo>
                    <a:lnTo>
                      <a:pt x="44" y="0"/>
                    </a:lnTo>
                    <a:lnTo>
                      <a:pt x="31" y="0"/>
                    </a:lnTo>
                    <a:lnTo>
                      <a:pt x="22" y="6"/>
                    </a:lnTo>
                    <a:lnTo>
                      <a:pt x="19" y="17"/>
                    </a:lnTo>
                    <a:lnTo>
                      <a:pt x="14" y="24"/>
                    </a:lnTo>
                    <a:lnTo>
                      <a:pt x="14" y="37"/>
                    </a:lnTo>
                    <a:lnTo>
                      <a:pt x="12" y="41"/>
                    </a:lnTo>
                    <a:lnTo>
                      <a:pt x="15" y="48"/>
                    </a:lnTo>
                    <a:lnTo>
                      <a:pt x="17" y="58"/>
                    </a:lnTo>
                    <a:lnTo>
                      <a:pt x="14" y="61"/>
                    </a:lnTo>
                    <a:lnTo>
                      <a:pt x="15" y="64"/>
                    </a:lnTo>
                    <a:lnTo>
                      <a:pt x="14" y="67"/>
                    </a:lnTo>
                    <a:lnTo>
                      <a:pt x="8" y="75"/>
                    </a:lnTo>
                    <a:lnTo>
                      <a:pt x="6" y="82"/>
                    </a:lnTo>
                    <a:lnTo>
                      <a:pt x="1" y="93"/>
                    </a:lnTo>
                    <a:lnTo>
                      <a:pt x="0" y="119"/>
                    </a:lnTo>
                    <a:lnTo>
                      <a:pt x="1" y="1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9" name="Freeform 166"/>
              <p:cNvSpPr>
                <a:spLocks/>
              </p:cNvSpPr>
              <p:nvPr/>
            </p:nvSpPr>
            <p:spPr bwMode="auto">
              <a:xfrm>
                <a:off x="2691" y="1686"/>
                <a:ext cx="119" cy="203"/>
              </a:xfrm>
              <a:custGeom>
                <a:avLst/>
                <a:gdLst>
                  <a:gd name="T0" fmla="*/ 44 w 119"/>
                  <a:gd name="T1" fmla="*/ 193 h 203"/>
                  <a:gd name="T2" fmla="*/ 59 w 119"/>
                  <a:gd name="T3" fmla="*/ 191 h 203"/>
                  <a:gd name="T4" fmla="*/ 75 w 119"/>
                  <a:gd name="T5" fmla="*/ 193 h 203"/>
                  <a:gd name="T6" fmla="*/ 95 w 119"/>
                  <a:gd name="T7" fmla="*/ 193 h 203"/>
                  <a:gd name="T8" fmla="*/ 110 w 119"/>
                  <a:gd name="T9" fmla="*/ 198 h 203"/>
                  <a:gd name="T10" fmla="*/ 116 w 119"/>
                  <a:gd name="T11" fmla="*/ 203 h 203"/>
                  <a:gd name="T12" fmla="*/ 119 w 119"/>
                  <a:gd name="T13" fmla="*/ 199 h 203"/>
                  <a:gd name="T14" fmla="*/ 119 w 119"/>
                  <a:gd name="T15" fmla="*/ 182 h 203"/>
                  <a:gd name="T16" fmla="*/ 116 w 119"/>
                  <a:gd name="T17" fmla="*/ 182 h 203"/>
                  <a:gd name="T18" fmla="*/ 106 w 119"/>
                  <a:gd name="T19" fmla="*/ 170 h 203"/>
                  <a:gd name="T20" fmla="*/ 95 w 119"/>
                  <a:gd name="T21" fmla="*/ 146 h 203"/>
                  <a:gd name="T22" fmla="*/ 94 w 119"/>
                  <a:gd name="T23" fmla="*/ 127 h 203"/>
                  <a:gd name="T24" fmla="*/ 98 w 119"/>
                  <a:gd name="T25" fmla="*/ 119 h 203"/>
                  <a:gd name="T26" fmla="*/ 106 w 119"/>
                  <a:gd name="T27" fmla="*/ 101 h 203"/>
                  <a:gd name="T28" fmla="*/ 100 w 119"/>
                  <a:gd name="T29" fmla="*/ 79 h 203"/>
                  <a:gd name="T30" fmla="*/ 98 w 119"/>
                  <a:gd name="T31" fmla="*/ 75 h 203"/>
                  <a:gd name="T32" fmla="*/ 90 w 119"/>
                  <a:gd name="T33" fmla="*/ 72 h 203"/>
                  <a:gd name="T34" fmla="*/ 86 w 119"/>
                  <a:gd name="T35" fmla="*/ 63 h 203"/>
                  <a:gd name="T36" fmla="*/ 87 w 119"/>
                  <a:gd name="T37" fmla="*/ 58 h 203"/>
                  <a:gd name="T38" fmla="*/ 89 w 119"/>
                  <a:gd name="T39" fmla="*/ 56 h 203"/>
                  <a:gd name="T40" fmla="*/ 103 w 119"/>
                  <a:gd name="T41" fmla="*/ 56 h 203"/>
                  <a:gd name="T42" fmla="*/ 105 w 119"/>
                  <a:gd name="T43" fmla="*/ 55 h 203"/>
                  <a:gd name="T44" fmla="*/ 105 w 119"/>
                  <a:gd name="T45" fmla="*/ 50 h 203"/>
                  <a:gd name="T46" fmla="*/ 97 w 119"/>
                  <a:gd name="T47" fmla="*/ 37 h 203"/>
                  <a:gd name="T48" fmla="*/ 98 w 119"/>
                  <a:gd name="T49" fmla="*/ 21 h 203"/>
                  <a:gd name="T50" fmla="*/ 94 w 119"/>
                  <a:gd name="T51" fmla="*/ 6 h 203"/>
                  <a:gd name="T52" fmla="*/ 90 w 119"/>
                  <a:gd name="T53" fmla="*/ 3 h 203"/>
                  <a:gd name="T54" fmla="*/ 90 w 119"/>
                  <a:gd name="T55" fmla="*/ 0 h 203"/>
                  <a:gd name="T56" fmla="*/ 86 w 119"/>
                  <a:gd name="T57" fmla="*/ 0 h 203"/>
                  <a:gd name="T58" fmla="*/ 86 w 119"/>
                  <a:gd name="T59" fmla="*/ 11 h 203"/>
                  <a:gd name="T60" fmla="*/ 90 w 119"/>
                  <a:gd name="T61" fmla="*/ 16 h 203"/>
                  <a:gd name="T62" fmla="*/ 92 w 119"/>
                  <a:gd name="T63" fmla="*/ 26 h 203"/>
                  <a:gd name="T64" fmla="*/ 79 w 119"/>
                  <a:gd name="T65" fmla="*/ 34 h 203"/>
                  <a:gd name="T66" fmla="*/ 76 w 119"/>
                  <a:gd name="T67" fmla="*/ 38 h 203"/>
                  <a:gd name="T68" fmla="*/ 70 w 119"/>
                  <a:gd name="T69" fmla="*/ 56 h 203"/>
                  <a:gd name="T70" fmla="*/ 67 w 119"/>
                  <a:gd name="T71" fmla="*/ 75 h 203"/>
                  <a:gd name="T72" fmla="*/ 59 w 119"/>
                  <a:gd name="T73" fmla="*/ 84 h 203"/>
                  <a:gd name="T74" fmla="*/ 56 w 119"/>
                  <a:gd name="T75" fmla="*/ 95 h 203"/>
                  <a:gd name="T76" fmla="*/ 46 w 119"/>
                  <a:gd name="T77" fmla="*/ 117 h 203"/>
                  <a:gd name="T78" fmla="*/ 41 w 119"/>
                  <a:gd name="T79" fmla="*/ 117 h 203"/>
                  <a:gd name="T80" fmla="*/ 33 w 119"/>
                  <a:gd name="T81" fmla="*/ 109 h 203"/>
                  <a:gd name="T82" fmla="*/ 17 w 119"/>
                  <a:gd name="T83" fmla="*/ 111 h 203"/>
                  <a:gd name="T84" fmla="*/ 17 w 119"/>
                  <a:gd name="T85" fmla="*/ 116 h 203"/>
                  <a:gd name="T86" fmla="*/ 11 w 119"/>
                  <a:gd name="T87" fmla="*/ 121 h 203"/>
                  <a:gd name="T88" fmla="*/ 6 w 119"/>
                  <a:gd name="T89" fmla="*/ 129 h 203"/>
                  <a:gd name="T90" fmla="*/ 6 w 119"/>
                  <a:gd name="T91" fmla="*/ 138 h 203"/>
                  <a:gd name="T92" fmla="*/ 0 w 119"/>
                  <a:gd name="T93" fmla="*/ 148 h 203"/>
                  <a:gd name="T94" fmla="*/ 3 w 119"/>
                  <a:gd name="T95" fmla="*/ 153 h 203"/>
                  <a:gd name="T96" fmla="*/ 6 w 119"/>
                  <a:gd name="T97" fmla="*/ 151 h 203"/>
                  <a:gd name="T98" fmla="*/ 9 w 119"/>
                  <a:gd name="T99" fmla="*/ 159 h 203"/>
                  <a:gd name="T100" fmla="*/ 16 w 119"/>
                  <a:gd name="T101" fmla="*/ 162 h 203"/>
                  <a:gd name="T102" fmla="*/ 19 w 119"/>
                  <a:gd name="T103" fmla="*/ 161 h 203"/>
                  <a:gd name="T104" fmla="*/ 17 w 119"/>
                  <a:gd name="T105" fmla="*/ 167 h 203"/>
                  <a:gd name="T106" fmla="*/ 21 w 119"/>
                  <a:gd name="T107" fmla="*/ 169 h 203"/>
                  <a:gd name="T108" fmla="*/ 24 w 119"/>
                  <a:gd name="T109" fmla="*/ 175 h 203"/>
                  <a:gd name="T110" fmla="*/ 21 w 119"/>
                  <a:gd name="T111" fmla="*/ 193 h 203"/>
                  <a:gd name="T112" fmla="*/ 44 w 119"/>
                  <a:gd name="T113" fmla="*/ 19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9" h="203">
                    <a:moveTo>
                      <a:pt x="44" y="193"/>
                    </a:moveTo>
                    <a:lnTo>
                      <a:pt x="59" y="191"/>
                    </a:lnTo>
                    <a:lnTo>
                      <a:pt x="75" y="193"/>
                    </a:lnTo>
                    <a:lnTo>
                      <a:pt x="95" y="193"/>
                    </a:lnTo>
                    <a:lnTo>
                      <a:pt x="110" y="198"/>
                    </a:lnTo>
                    <a:lnTo>
                      <a:pt x="116" y="203"/>
                    </a:lnTo>
                    <a:lnTo>
                      <a:pt x="119" y="199"/>
                    </a:lnTo>
                    <a:lnTo>
                      <a:pt x="119" y="182"/>
                    </a:lnTo>
                    <a:lnTo>
                      <a:pt x="116" y="182"/>
                    </a:lnTo>
                    <a:lnTo>
                      <a:pt x="106" y="170"/>
                    </a:lnTo>
                    <a:lnTo>
                      <a:pt x="95" y="146"/>
                    </a:lnTo>
                    <a:lnTo>
                      <a:pt x="94" y="127"/>
                    </a:lnTo>
                    <a:lnTo>
                      <a:pt x="98" y="119"/>
                    </a:lnTo>
                    <a:lnTo>
                      <a:pt x="106" y="101"/>
                    </a:lnTo>
                    <a:lnTo>
                      <a:pt x="100" y="79"/>
                    </a:lnTo>
                    <a:lnTo>
                      <a:pt x="98" y="75"/>
                    </a:lnTo>
                    <a:lnTo>
                      <a:pt x="90" y="72"/>
                    </a:lnTo>
                    <a:lnTo>
                      <a:pt x="86" y="63"/>
                    </a:lnTo>
                    <a:lnTo>
                      <a:pt x="87" y="58"/>
                    </a:lnTo>
                    <a:lnTo>
                      <a:pt x="89" y="56"/>
                    </a:lnTo>
                    <a:lnTo>
                      <a:pt x="103" y="56"/>
                    </a:lnTo>
                    <a:lnTo>
                      <a:pt x="105" y="55"/>
                    </a:lnTo>
                    <a:lnTo>
                      <a:pt x="105" y="50"/>
                    </a:lnTo>
                    <a:lnTo>
                      <a:pt x="97" y="37"/>
                    </a:lnTo>
                    <a:lnTo>
                      <a:pt x="98" y="21"/>
                    </a:lnTo>
                    <a:lnTo>
                      <a:pt x="94" y="6"/>
                    </a:lnTo>
                    <a:lnTo>
                      <a:pt x="90" y="3"/>
                    </a:lnTo>
                    <a:lnTo>
                      <a:pt x="90" y="0"/>
                    </a:lnTo>
                    <a:lnTo>
                      <a:pt x="86" y="0"/>
                    </a:lnTo>
                    <a:lnTo>
                      <a:pt x="86" y="11"/>
                    </a:lnTo>
                    <a:lnTo>
                      <a:pt x="90" y="16"/>
                    </a:lnTo>
                    <a:lnTo>
                      <a:pt x="92" y="26"/>
                    </a:lnTo>
                    <a:lnTo>
                      <a:pt x="79" y="34"/>
                    </a:lnTo>
                    <a:lnTo>
                      <a:pt x="76" y="38"/>
                    </a:lnTo>
                    <a:lnTo>
                      <a:pt x="70" y="56"/>
                    </a:lnTo>
                    <a:lnTo>
                      <a:pt x="67" y="75"/>
                    </a:lnTo>
                    <a:lnTo>
                      <a:pt x="59" y="84"/>
                    </a:lnTo>
                    <a:lnTo>
                      <a:pt x="56" y="95"/>
                    </a:lnTo>
                    <a:lnTo>
                      <a:pt x="46" y="117"/>
                    </a:lnTo>
                    <a:lnTo>
                      <a:pt x="41" y="117"/>
                    </a:lnTo>
                    <a:lnTo>
                      <a:pt x="33" y="109"/>
                    </a:lnTo>
                    <a:lnTo>
                      <a:pt x="17" y="111"/>
                    </a:lnTo>
                    <a:lnTo>
                      <a:pt x="17" y="116"/>
                    </a:lnTo>
                    <a:lnTo>
                      <a:pt x="11" y="121"/>
                    </a:lnTo>
                    <a:lnTo>
                      <a:pt x="6" y="129"/>
                    </a:lnTo>
                    <a:lnTo>
                      <a:pt x="6" y="138"/>
                    </a:lnTo>
                    <a:lnTo>
                      <a:pt x="0" y="148"/>
                    </a:lnTo>
                    <a:lnTo>
                      <a:pt x="3" y="153"/>
                    </a:lnTo>
                    <a:lnTo>
                      <a:pt x="6" y="151"/>
                    </a:lnTo>
                    <a:lnTo>
                      <a:pt x="9" y="159"/>
                    </a:lnTo>
                    <a:lnTo>
                      <a:pt x="16" y="162"/>
                    </a:lnTo>
                    <a:lnTo>
                      <a:pt x="19" y="161"/>
                    </a:lnTo>
                    <a:lnTo>
                      <a:pt x="17" y="167"/>
                    </a:lnTo>
                    <a:lnTo>
                      <a:pt x="21" y="169"/>
                    </a:lnTo>
                    <a:lnTo>
                      <a:pt x="24" y="175"/>
                    </a:lnTo>
                    <a:lnTo>
                      <a:pt x="21" y="193"/>
                    </a:lnTo>
                    <a:lnTo>
                      <a:pt x="44" y="1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0" name="Freeform 167"/>
              <p:cNvSpPr>
                <a:spLocks/>
              </p:cNvSpPr>
              <p:nvPr/>
            </p:nvSpPr>
            <p:spPr bwMode="auto">
              <a:xfrm>
                <a:off x="3009" y="1935"/>
                <a:ext cx="28" cy="31"/>
              </a:xfrm>
              <a:custGeom>
                <a:avLst/>
                <a:gdLst>
                  <a:gd name="T0" fmla="*/ 22 w 28"/>
                  <a:gd name="T1" fmla="*/ 0 h 31"/>
                  <a:gd name="T2" fmla="*/ 19 w 28"/>
                  <a:gd name="T3" fmla="*/ 2 h 31"/>
                  <a:gd name="T4" fmla="*/ 15 w 28"/>
                  <a:gd name="T5" fmla="*/ 7 h 31"/>
                  <a:gd name="T6" fmla="*/ 11 w 28"/>
                  <a:gd name="T7" fmla="*/ 5 h 31"/>
                  <a:gd name="T8" fmla="*/ 3 w 28"/>
                  <a:gd name="T9" fmla="*/ 16 h 31"/>
                  <a:gd name="T10" fmla="*/ 0 w 28"/>
                  <a:gd name="T11" fmla="*/ 24 h 31"/>
                  <a:gd name="T12" fmla="*/ 1 w 28"/>
                  <a:gd name="T13" fmla="*/ 29 h 31"/>
                  <a:gd name="T14" fmla="*/ 3 w 28"/>
                  <a:gd name="T15" fmla="*/ 26 h 31"/>
                  <a:gd name="T16" fmla="*/ 4 w 28"/>
                  <a:gd name="T17" fmla="*/ 26 h 31"/>
                  <a:gd name="T18" fmla="*/ 8 w 28"/>
                  <a:gd name="T19" fmla="*/ 31 h 31"/>
                  <a:gd name="T20" fmla="*/ 12 w 28"/>
                  <a:gd name="T21" fmla="*/ 29 h 31"/>
                  <a:gd name="T22" fmla="*/ 15 w 28"/>
                  <a:gd name="T23" fmla="*/ 24 h 31"/>
                  <a:gd name="T24" fmla="*/ 22 w 28"/>
                  <a:gd name="T25" fmla="*/ 23 h 31"/>
                  <a:gd name="T26" fmla="*/ 25 w 28"/>
                  <a:gd name="T27" fmla="*/ 24 h 31"/>
                  <a:gd name="T28" fmla="*/ 28 w 28"/>
                  <a:gd name="T29" fmla="*/ 16 h 31"/>
                  <a:gd name="T30" fmla="*/ 22 w 28"/>
                  <a:gd name="T3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31">
                    <a:moveTo>
                      <a:pt x="22" y="0"/>
                    </a:moveTo>
                    <a:lnTo>
                      <a:pt x="19" y="2"/>
                    </a:lnTo>
                    <a:lnTo>
                      <a:pt x="15" y="7"/>
                    </a:lnTo>
                    <a:lnTo>
                      <a:pt x="11" y="5"/>
                    </a:lnTo>
                    <a:lnTo>
                      <a:pt x="3" y="16"/>
                    </a:lnTo>
                    <a:lnTo>
                      <a:pt x="0" y="24"/>
                    </a:lnTo>
                    <a:lnTo>
                      <a:pt x="1" y="29"/>
                    </a:lnTo>
                    <a:lnTo>
                      <a:pt x="3" y="26"/>
                    </a:lnTo>
                    <a:lnTo>
                      <a:pt x="4" y="26"/>
                    </a:lnTo>
                    <a:lnTo>
                      <a:pt x="8" y="31"/>
                    </a:lnTo>
                    <a:lnTo>
                      <a:pt x="12" y="29"/>
                    </a:lnTo>
                    <a:lnTo>
                      <a:pt x="15" y="24"/>
                    </a:lnTo>
                    <a:lnTo>
                      <a:pt x="22" y="23"/>
                    </a:lnTo>
                    <a:lnTo>
                      <a:pt x="25" y="24"/>
                    </a:lnTo>
                    <a:lnTo>
                      <a:pt x="28" y="16"/>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1" name="Freeform 168"/>
              <p:cNvSpPr>
                <a:spLocks/>
              </p:cNvSpPr>
              <p:nvPr/>
            </p:nvSpPr>
            <p:spPr bwMode="auto">
              <a:xfrm>
                <a:off x="2785" y="1723"/>
                <a:ext cx="200" cy="145"/>
              </a:xfrm>
              <a:custGeom>
                <a:avLst/>
                <a:gdLst>
                  <a:gd name="T0" fmla="*/ 192 w 200"/>
                  <a:gd name="T1" fmla="*/ 103 h 145"/>
                  <a:gd name="T2" fmla="*/ 187 w 200"/>
                  <a:gd name="T3" fmla="*/ 104 h 145"/>
                  <a:gd name="T4" fmla="*/ 181 w 200"/>
                  <a:gd name="T5" fmla="*/ 101 h 145"/>
                  <a:gd name="T6" fmla="*/ 165 w 200"/>
                  <a:gd name="T7" fmla="*/ 103 h 145"/>
                  <a:gd name="T8" fmla="*/ 158 w 200"/>
                  <a:gd name="T9" fmla="*/ 108 h 145"/>
                  <a:gd name="T10" fmla="*/ 136 w 200"/>
                  <a:gd name="T11" fmla="*/ 112 h 145"/>
                  <a:gd name="T12" fmla="*/ 125 w 200"/>
                  <a:gd name="T13" fmla="*/ 112 h 145"/>
                  <a:gd name="T14" fmla="*/ 122 w 200"/>
                  <a:gd name="T15" fmla="*/ 119 h 145"/>
                  <a:gd name="T16" fmla="*/ 98 w 200"/>
                  <a:gd name="T17" fmla="*/ 114 h 145"/>
                  <a:gd name="T18" fmla="*/ 93 w 200"/>
                  <a:gd name="T19" fmla="*/ 116 h 145"/>
                  <a:gd name="T20" fmla="*/ 76 w 200"/>
                  <a:gd name="T21" fmla="*/ 103 h 145"/>
                  <a:gd name="T22" fmla="*/ 66 w 200"/>
                  <a:gd name="T23" fmla="*/ 129 h 145"/>
                  <a:gd name="T24" fmla="*/ 54 w 200"/>
                  <a:gd name="T25" fmla="*/ 135 h 145"/>
                  <a:gd name="T26" fmla="*/ 38 w 200"/>
                  <a:gd name="T27" fmla="*/ 130 h 145"/>
                  <a:gd name="T28" fmla="*/ 25 w 200"/>
                  <a:gd name="T29" fmla="*/ 145 h 145"/>
                  <a:gd name="T30" fmla="*/ 12 w 200"/>
                  <a:gd name="T31" fmla="*/ 133 h 145"/>
                  <a:gd name="T32" fmla="*/ 0 w 200"/>
                  <a:gd name="T33" fmla="*/ 90 h 145"/>
                  <a:gd name="T34" fmla="*/ 12 w 200"/>
                  <a:gd name="T35" fmla="*/ 64 h 145"/>
                  <a:gd name="T36" fmla="*/ 28 w 200"/>
                  <a:gd name="T37" fmla="*/ 59 h 145"/>
                  <a:gd name="T38" fmla="*/ 36 w 200"/>
                  <a:gd name="T39" fmla="*/ 61 h 145"/>
                  <a:gd name="T40" fmla="*/ 63 w 200"/>
                  <a:gd name="T41" fmla="*/ 53 h 145"/>
                  <a:gd name="T42" fmla="*/ 68 w 200"/>
                  <a:gd name="T43" fmla="*/ 40 h 145"/>
                  <a:gd name="T44" fmla="*/ 90 w 200"/>
                  <a:gd name="T45" fmla="*/ 34 h 145"/>
                  <a:gd name="T46" fmla="*/ 98 w 200"/>
                  <a:gd name="T47" fmla="*/ 27 h 145"/>
                  <a:gd name="T48" fmla="*/ 111 w 200"/>
                  <a:gd name="T49" fmla="*/ 13 h 145"/>
                  <a:gd name="T50" fmla="*/ 112 w 200"/>
                  <a:gd name="T51" fmla="*/ 3 h 145"/>
                  <a:gd name="T52" fmla="*/ 136 w 200"/>
                  <a:gd name="T53" fmla="*/ 18 h 145"/>
                  <a:gd name="T54" fmla="*/ 138 w 200"/>
                  <a:gd name="T55" fmla="*/ 38 h 145"/>
                  <a:gd name="T56" fmla="*/ 147 w 200"/>
                  <a:gd name="T57" fmla="*/ 42 h 145"/>
                  <a:gd name="T58" fmla="*/ 158 w 200"/>
                  <a:gd name="T59" fmla="*/ 48 h 145"/>
                  <a:gd name="T60" fmla="*/ 165 w 200"/>
                  <a:gd name="T61" fmla="*/ 61 h 145"/>
                  <a:gd name="T62" fmla="*/ 185 w 200"/>
                  <a:gd name="T63" fmla="*/ 87 h 145"/>
                  <a:gd name="T64" fmla="*/ 200 w 200"/>
                  <a:gd name="T65" fmla="*/ 10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00" h="145">
                    <a:moveTo>
                      <a:pt x="200" y="103"/>
                    </a:moveTo>
                    <a:lnTo>
                      <a:pt x="192" y="103"/>
                    </a:lnTo>
                    <a:lnTo>
                      <a:pt x="190" y="106"/>
                    </a:lnTo>
                    <a:lnTo>
                      <a:pt x="187" y="104"/>
                    </a:lnTo>
                    <a:lnTo>
                      <a:pt x="185" y="106"/>
                    </a:lnTo>
                    <a:lnTo>
                      <a:pt x="181" y="101"/>
                    </a:lnTo>
                    <a:lnTo>
                      <a:pt x="170" y="104"/>
                    </a:lnTo>
                    <a:lnTo>
                      <a:pt x="165" y="103"/>
                    </a:lnTo>
                    <a:lnTo>
                      <a:pt x="163" y="106"/>
                    </a:lnTo>
                    <a:lnTo>
                      <a:pt x="158" y="108"/>
                    </a:lnTo>
                    <a:lnTo>
                      <a:pt x="155" y="104"/>
                    </a:lnTo>
                    <a:lnTo>
                      <a:pt x="136" y="112"/>
                    </a:lnTo>
                    <a:lnTo>
                      <a:pt x="128" y="109"/>
                    </a:lnTo>
                    <a:lnTo>
                      <a:pt x="125" y="112"/>
                    </a:lnTo>
                    <a:lnTo>
                      <a:pt x="124" y="117"/>
                    </a:lnTo>
                    <a:lnTo>
                      <a:pt x="122" y="119"/>
                    </a:lnTo>
                    <a:lnTo>
                      <a:pt x="108" y="119"/>
                    </a:lnTo>
                    <a:lnTo>
                      <a:pt x="98" y="114"/>
                    </a:lnTo>
                    <a:lnTo>
                      <a:pt x="95" y="116"/>
                    </a:lnTo>
                    <a:lnTo>
                      <a:pt x="93" y="116"/>
                    </a:lnTo>
                    <a:lnTo>
                      <a:pt x="85" y="104"/>
                    </a:lnTo>
                    <a:lnTo>
                      <a:pt x="76" y="103"/>
                    </a:lnTo>
                    <a:lnTo>
                      <a:pt x="68" y="116"/>
                    </a:lnTo>
                    <a:lnTo>
                      <a:pt x="66" y="129"/>
                    </a:lnTo>
                    <a:lnTo>
                      <a:pt x="63" y="129"/>
                    </a:lnTo>
                    <a:lnTo>
                      <a:pt x="54" y="135"/>
                    </a:lnTo>
                    <a:lnTo>
                      <a:pt x="44" y="129"/>
                    </a:lnTo>
                    <a:lnTo>
                      <a:pt x="38" y="130"/>
                    </a:lnTo>
                    <a:lnTo>
                      <a:pt x="31" y="135"/>
                    </a:lnTo>
                    <a:lnTo>
                      <a:pt x="25" y="145"/>
                    </a:lnTo>
                    <a:lnTo>
                      <a:pt x="22" y="145"/>
                    </a:lnTo>
                    <a:lnTo>
                      <a:pt x="12" y="133"/>
                    </a:lnTo>
                    <a:lnTo>
                      <a:pt x="1" y="109"/>
                    </a:lnTo>
                    <a:lnTo>
                      <a:pt x="0" y="90"/>
                    </a:lnTo>
                    <a:lnTo>
                      <a:pt x="4" y="82"/>
                    </a:lnTo>
                    <a:lnTo>
                      <a:pt x="12" y="64"/>
                    </a:lnTo>
                    <a:lnTo>
                      <a:pt x="22" y="63"/>
                    </a:lnTo>
                    <a:lnTo>
                      <a:pt x="28" y="59"/>
                    </a:lnTo>
                    <a:lnTo>
                      <a:pt x="31" y="56"/>
                    </a:lnTo>
                    <a:lnTo>
                      <a:pt x="36" y="61"/>
                    </a:lnTo>
                    <a:lnTo>
                      <a:pt x="50" y="53"/>
                    </a:lnTo>
                    <a:lnTo>
                      <a:pt x="63" y="53"/>
                    </a:lnTo>
                    <a:lnTo>
                      <a:pt x="70" y="43"/>
                    </a:lnTo>
                    <a:lnTo>
                      <a:pt x="68" y="40"/>
                    </a:lnTo>
                    <a:lnTo>
                      <a:pt x="68" y="37"/>
                    </a:lnTo>
                    <a:lnTo>
                      <a:pt x="90" y="34"/>
                    </a:lnTo>
                    <a:lnTo>
                      <a:pt x="93" y="30"/>
                    </a:lnTo>
                    <a:lnTo>
                      <a:pt x="98" y="27"/>
                    </a:lnTo>
                    <a:lnTo>
                      <a:pt x="100" y="24"/>
                    </a:lnTo>
                    <a:lnTo>
                      <a:pt x="111" y="13"/>
                    </a:lnTo>
                    <a:lnTo>
                      <a:pt x="109" y="8"/>
                    </a:lnTo>
                    <a:lnTo>
                      <a:pt x="112" y="3"/>
                    </a:lnTo>
                    <a:lnTo>
                      <a:pt x="125" y="0"/>
                    </a:lnTo>
                    <a:lnTo>
                      <a:pt x="136" y="18"/>
                    </a:lnTo>
                    <a:lnTo>
                      <a:pt x="138" y="22"/>
                    </a:lnTo>
                    <a:lnTo>
                      <a:pt x="138" y="38"/>
                    </a:lnTo>
                    <a:lnTo>
                      <a:pt x="139" y="40"/>
                    </a:lnTo>
                    <a:lnTo>
                      <a:pt x="147" y="42"/>
                    </a:lnTo>
                    <a:lnTo>
                      <a:pt x="149" y="47"/>
                    </a:lnTo>
                    <a:lnTo>
                      <a:pt x="158" y="48"/>
                    </a:lnTo>
                    <a:lnTo>
                      <a:pt x="163" y="53"/>
                    </a:lnTo>
                    <a:lnTo>
                      <a:pt x="165" y="61"/>
                    </a:lnTo>
                    <a:lnTo>
                      <a:pt x="181" y="74"/>
                    </a:lnTo>
                    <a:lnTo>
                      <a:pt x="185" y="87"/>
                    </a:lnTo>
                    <a:lnTo>
                      <a:pt x="197" y="95"/>
                    </a:lnTo>
                    <a:lnTo>
                      <a:pt x="200" y="1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2" name="Freeform 169"/>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3" name="Freeform 170"/>
              <p:cNvSpPr>
                <a:spLocks/>
              </p:cNvSpPr>
              <p:nvPr/>
            </p:nvSpPr>
            <p:spPr bwMode="auto">
              <a:xfrm>
                <a:off x="2697" y="1877"/>
                <a:ext cx="84" cy="111"/>
              </a:xfrm>
              <a:custGeom>
                <a:avLst/>
                <a:gdLst>
                  <a:gd name="T0" fmla="*/ 38 w 84"/>
                  <a:gd name="T1" fmla="*/ 2 h 111"/>
                  <a:gd name="T2" fmla="*/ 37 w 84"/>
                  <a:gd name="T3" fmla="*/ 7 h 111"/>
                  <a:gd name="T4" fmla="*/ 38 w 84"/>
                  <a:gd name="T5" fmla="*/ 21 h 111"/>
                  <a:gd name="T6" fmla="*/ 19 w 84"/>
                  <a:gd name="T7" fmla="*/ 21 h 111"/>
                  <a:gd name="T8" fmla="*/ 11 w 84"/>
                  <a:gd name="T9" fmla="*/ 23 h 111"/>
                  <a:gd name="T10" fmla="*/ 11 w 84"/>
                  <a:gd name="T11" fmla="*/ 28 h 111"/>
                  <a:gd name="T12" fmla="*/ 8 w 84"/>
                  <a:gd name="T13" fmla="*/ 31 h 111"/>
                  <a:gd name="T14" fmla="*/ 16 w 84"/>
                  <a:gd name="T15" fmla="*/ 39 h 111"/>
                  <a:gd name="T16" fmla="*/ 13 w 84"/>
                  <a:gd name="T17" fmla="*/ 39 h 111"/>
                  <a:gd name="T18" fmla="*/ 8 w 84"/>
                  <a:gd name="T19" fmla="*/ 36 h 111"/>
                  <a:gd name="T20" fmla="*/ 7 w 84"/>
                  <a:gd name="T21" fmla="*/ 49 h 111"/>
                  <a:gd name="T22" fmla="*/ 3 w 84"/>
                  <a:gd name="T23" fmla="*/ 53 h 111"/>
                  <a:gd name="T24" fmla="*/ 0 w 84"/>
                  <a:gd name="T25" fmla="*/ 53 h 111"/>
                  <a:gd name="T26" fmla="*/ 2 w 84"/>
                  <a:gd name="T27" fmla="*/ 57 h 111"/>
                  <a:gd name="T28" fmla="*/ 8 w 84"/>
                  <a:gd name="T29" fmla="*/ 74 h 111"/>
                  <a:gd name="T30" fmla="*/ 18 w 84"/>
                  <a:gd name="T31" fmla="*/ 89 h 111"/>
                  <a:gd name="T32" fmla="*/ 34 w 84"/>
                  <a:gd name="T33" fmla="*/ 106 h 111"/>
                  <a:gd name="T34" fmla="*/ 35 w 84"/>
                  <a:gd name="T35" fmla="*/ 111 h 111"/>
                  <a:gd name="T36" fmla="*/ 38 w 84"/>
                  <a:gd name="T37" fmla="*/ 103 h 111"/>
                  <a:gd name="T38" fmla="*/ 45 w 84"/>
                  <a:gd name="T39" fmla="*/ 103 h 111"/>
                  <a:gd name="T40" fmla="*/ 45 w 84"/>
                  <a:gd name="T41" fmla="*/ 100 h 111"/>
                  <a:gd name="T42" fmla="*/ 43 w 84"/>
                  <a:gd name="T43" fmla="*/ 92 h 111"/>
                  <a:gd name="T44" fmla="*/ 45 w 84"/>
                  <a:gd name="T45" fmla="*/ 85 h 111"/>
                  <a:gd name="T46" fmla="*/ 54 w 84"/>
                  <a:gd name="T47" fmla="*/ 79 h 111"/>
                  <a:gd name="T48" fmla="*/ 59 w 84"/>
                  <a:gd name="T49" fmla="*/ 74 h 111"/>
                  <a:gd name="T50" fmla="*/ 64 w 84"/>
                  <a:gd name="T51" fmla="*/ 79 h 111"/>
                  <a:gd name="T52" fmla="*/ 72 w 84"/>
                  <a:gd name="T53" fmla="*/ 77 h 111"/>
                  <a:gd name="T54" fmla="*/ 77 w 84"/>
                  <a:gd name="T55" fmla="*/ 84 h 111"/>
                  <a:gd name="T56" fmla="*/ 81 w 84"/>
                  <a:gd name="T57" fmla="*/ 81 h 111"/>
                  <a:gd name="T58" fmla="*/ 84 w 84"/>
                  <a:gd name="T59" fmla="*/ 55 h 111"/>
                  <a:gd name="T60" fmla="*/ 80 w 84"/>
                  <a:gd name="T61" fmla="*/ 40 h 111"/>
                  <a:gd name="T62" fmla="*/ 80 w 84"/>
                  <a:gd name="T63" fmla="*/ 36 h 111"/>
                  <a:gd name="T64" fmla="*/ 84 w 84"/>
                  <a:gd name="T65" fmla="*/ 26 h 111"/>
                  <a:gd name="T66" fmla="*/ 84 w 84"/>
                  <a:gd name="T67" fmla="*/ 20 h 111"/>
                  <a:gd name="T68" fmla="*/ 83 w 84"/>
                  <a:gd name="T69" fmla="*/ 15 h 111"/>
                  <a:gd name="T70" fmla="*/ 73 w 84"/>
                  <a:gd name="T71" fmla="*/ 13 h 111"/>
                  <a:gd name="T72" fmla="*/ 70 w 84"/>
                  <a:gd name="T73" fmla="*/ 21 h 111"/>
                  <a:gd name="T74" fmla="*/ 67 w 84"/>
                  <a:gd name="T75" fmla="*/ 20 h 111"/>
                  <a:gd name="T76" fmla="*/ 67 w 84"/>
                  <a:gd name="T77" fmla="*/ 7 h 111"/>
                  <a:gd name="T78" fmla="*/ 69 w 84"/>
                  <a:gd name="T79" fmla="*/ 2 h 111"/>
                  <a:gd name="T80" fmla="*/ 53 w 84"/>
                  <a:gd name="T81" fmla="*/ 0 h 111"/>
                  <a:gd name="T82" fmla="*/ 38 w 84"/>
                  <a:gd name="T83" fmla="*/ 2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4" h="111">
                    <a:moveTo>
                      <a:pt x="38" y="2"/>
                    </a:moveTo>
                    <a:lnTo>
                      <a:pt x="37" y="7"/>
                    </a:lnTo>
                    <a:lnTo>
                      <a:pt x="38" y="21"/>
                    </a:lnTo>
                    <a:lnTo>
                      <a:pt x="19" y="21"/>
                    </a:lnTo>
                    <a:lnTo>
                      <a:pt x="11" y="23"/>
                    </a:lnTo>
                    <a:lnTo>
                      <a:pt x="11" y="28"/>
                    </a:lnTo>
                    <a:lnTo>
                      <a:pt x="8" y="31"/>
                    </a:lnTo>
                    <a:lnTo>
                      <a:pt x="16" y="39"/>
                    </a:lnTo>
                    <a:lnTo>
                      <a:pt x="13" y="39"/>
                    </a:lnTo>
                    <a:lnTo>
                      <a:pt x="8" y="36"/>
                    </a:lnTo>
                    <a:lnTo>
                      <a:pt x="7" y="49"/>
                    </a:lnTo>
                    <a:lnTo>
                      <a:pt x="3" y="53"/>
                    </a:lnTo>
                    <a:lnTo>
                      <a:pt x="0" y="53"/>
                    </a:lnTo>
                    <a:lnTo>
                      <a:pt x="2" y="57"/>
                    </a:lnTo>
                    <a:lnTo>
                      <a:pt x="8" y="74"/>
                    </a:lnTo>
                    <a:lnTo>
                      <a:pt x="18" y="89"/>
                    </a:lnTo>
                    <a:lnTo>
                      <a:pt x="34" y="106"/>
                    </a:lnTo>
                    <a:lnTo>
                      <a:pt x="35" y="111"/>
                    </a:lnTo>
                    <a:lnTo>
                      <a:pt x="38" y="103"/>
                    </a:lnTo>
                    <a:lnTo>
                      <a:pt x="45" y="103"/>
                    </a:lnTo>
                    <a:lnTo>
                      <a:pt x="45" y="100"/>
                    </a:lnTo>
                    <a:lnTo>
                      <a:pt x="43" y="92"/>
                    </a:lnTo>
                    <a:lnTo>
                      <a:pt x="45" y="85"/>
                    </a:lnTo>
                    <a:lnTo>
                      <a:pt x="54" y="79"/>
                    </a:lnTo>
                    <a:lnTo>
                      <a:pt x="59" y="74"/>
                    </a:lnTo>
                    <a:lnTo>
                      <a:pt x="64" y="79"/>
                    </a:lnTo>
                    <a:lnTo>
                      <a:pt x="72" y="77"/>
                    </a:lnTo>
                    <a:lnTo>
                      <a:pt x="77" y="84"/>
                    </a:lnTo>
                    <a:lnTo>
                      <a:pt x="81" y="81"/>
                    </a:lnTo>
                    <a:lnTo>
                      <a:pt x="84" y="55"/>
                    </a:lnTo>
                    <a:lnTo>
                      <a:pt x="80" y="40"/>
                    </a:lnTo>
                    <a:lnTo>
                      <a:pt x="80" y="36"/>
                    </a:lnTo>
                    <a:lnTo>
                      <a:pt x="84" y="26"/>
                    </a:lnTo>
                    <a:lnTo>
                      <a:pt x="84" y="20"/>
                    </a:lnTo>
                    <a:lnTo>
                      <a:pt x="83" y="15"/>
                    </a:lnTo>
                    <a:lnTo>
                      <a:pt x="73" y="13"/>
                    </a:lnTo>
                    <a:lnTo>
                      <a:pt x="70" y="21"/>
                    </a:lnTo>
                    <a:lnTo>
                      <a:pt x="67" y="20"/>
                    </a:lnTo>
                    <a:lnTo>
                      <a:pt x="67" y="7"/>
                    </a:lnTo>
                    <a:lnTo>
                      <a:pt x="69" y="2"/>
                    </a:lnTo>
                    <a:lnTo>
                      <a:pt x="53" y="0"/>
                    </a:lnTo>
                    <a:lnTo>
                      <a:pt x="3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4" name="Freeform 171"/>
              <p:cNvSpPr>
                <a:spLocks/>
              </p:cNvSpPr>
              <p:nvPr/>
            </p:nvSpPr>
            <p:spPr bwMode="auto">
              <a:xfrm>
                <a:off x="2732" y="1852"/>
                <a:ext cx="116" cy="156"/>
              </a:xfrm>
              <a:custGeom>
                <a:avLst/>
                <a:gdLst>
                  <a:gd name="T0" fmla="*/ 116 w 116"/>
                  <a:gd name="T1" fmla="*/ 0 h 156"/>
                  <a:gd name="T2" fmla="*/ 107 w 116"/>
                  <a:gd name="T3" fmla="*/ 6 h 156"/>
                  <a:gd name="T4" fmla="*/ 97 w 116"/>
                  <a:gd name="T5" fmla="*/ 0 h 156"/>
                  <a:gd name="T6" fmla="*/ 91 w 116"/>
                  <a:gd name="T7" fmla="*/ 1 h 156"/>
                  <a:gd name="T8" fmla="*/ 84 w 116"/>
                  <a:gd name="T9" fmla="*/ 6 h 156"/>
                  <a:gd name="T10" fmla="*/ 78 w 116"/>
                  <a:gd name="T11" fmla="*/ 16 h 156"/>
                  <a:gd name="T12" fmla="*/ 78 w 116"/>
                  <a:gd name="T13" fmla="*/ 33 h 156"/>
                  <a:gd name="T14" fmla="*/ 75 w 116"/>
                  <a:gd name="T15" fmla="*/ 37 h 156"/>
                  <a:gd name="T16" fmla="*/ 69 w 116"/>
                  <a:gd name="T17" fmla="*/ 32 h 156"/>
                  <a:gd name="T18" fmla="*/ 54 w 116"/>
                  <a:gd name="T19" fmla="*/ 27 h 156"/>
                  <a:gd name="T20" fmla="*/ 34 w 116"/>
                  <a:gd name="T21" fmla="*/ 27 h 156"/>
                  <a:gd name="T22" fmla="*/ 32 w 116"/>
                  <a:gd name="T23" fmla="*/ 32 h 156"/>
                  <a:gd name="T24" fmla="*/ 32 w 116"/>
                  <a:gd name="T25" fmla="*/ 45 h 156"/>
                  <a:gd name="T26" fmla="*/ 35 w 116"/>
                  <a:gd name="T27" fmla="*/ 46 h 156"/>
                  <a:gd name="T28" fmla="*/ 38 w 116"/>
                  <a:gd name="T29" fmla="*/ 38 h 156"/>
                  <a:gd name="T30" fmla="*/ 48 w 116"/>
                  <a:gd name="T31" fmla="*/ 40 h 156"/>
                  <a:gd name="T32" fmla="*/ 49 w 116"/>
                  <a:gd name="T33" fmla="*/ 45 h 156"/>
                  <a:gd name="T34" fmla="*/ 49 w 116"/>
                  <a:gd name="T35" fmla="*/ 51 h 156"/>
                  <a:gd name="T36" fmla="*/ 45 w 116"/>
                  <a:gd name="T37" fmla="*/ 61 h 156"/>
                  <a:gd name="T38" fmla="*/ 45 w 116"/>
                  <a:gd name="T39" fmla="*/ 65 h 156"/>
                  <a:gd name="T40" fmla="*/ 49 w 116"/>
                  <a:gd name="T41" fmla="*/ 80 h 156"/>
                  <a:gd name="T42" fmla="*/ 46 w 116"/>
                  <a:gd name="T43" fmla="*/ 106 h 156"/>
                  <a:gd name="T44" fmla="*/ 42 w 116"/>
                  <a:gd name="T45" fmla="*/ 109 h 156"/>
                  <a:gd name="T46" fmla="*/ 37 w 116"/>
                  <a:gd name="T47" fmla="*/ 102 h 156"/>
                  <a:gd name="T48" fmla="*/ 29 w 116"/>
                  <a:gd name="T49" fmla="*/ 104 h 156"/>
                  <a:gd name="T50" fmla="*/ 24 w 116"/>
                  <a:gd name="T51" fmla="*/ 99 h 156"/>
                  <a:gd name="T52" fmla="*/ 19 w 116"/>
                  <a:gd name="T53" fmla="*/ 104 h 156"/>
                  <a:gd name="T54" fmla="*/ 10 w 116"/>
                  <a:gd name="T55" fmla="*/ 110 h 156"/>
                  <a:gd name="T56" fmla="*/ 8 w 116"/>
                  <a:gd name="T57" fmla="*/ 117 h 156"/>
                  <a:gd name="T58" fmla="*/ 10 w 116"/>
                  <a:gd name="T59" fmla="*/ 125 h 156"/>
                  <a:gd name="T60" fmla="*/ 10 w 116"/>
                  <a:gd name="T61" fmla="*/ 128 h 156"/>
                  <a:gd name="T62" fmla="*/ 3 w 116"/>
                  <a:gd name="T63" fmla="*/ 128 h 156"/>
                  <a:gd name="T64" fmla="*/ 0 w 116"/>
                  <a:gd name="T65" fmla="*/ 136 h 156"/>
                  <a:gd name="T66" fmla="*/ 3 w 116"/>
                  <a:gd name="T67" fmla="*/ 138 h 156"/>
                  <a:gd name="T68" fmla="*/ 10 w 116"/>
                  <a:gd name="T69" fmla="*/ 144 h 156"/>
                  <a:gd name="T70" fmla="*/ 15 w 116"/>
                  <a:gd name="T71" fmla="*/ 156 h 156"/>
                  <a:gd name="T72" fmla="*/ 21 w 116"/>
                  <a:gd name="T73" fmla="*/ 149 h 156"/>
                  <a:gd name="T74" fmla="*/ 22 w 116"/>
                  <a:gd name="T75" fmla="*/ 144 h 156"/>
                  <a:gd name="T76" fmla="*/ 26 w 116"/>
                  <a:gd name="T77" fmla="*/ 143 h 156"/>
                  <a:gd name="T78" fmla="*/ 29 w 116"/>
                  <a:gd name="T79" fmla="*/ 144 h 156"/>
                  <a:gd name="T80" fmla="*/ 30 w 116"/>
                  <a:gd name="T81" fmla="*/ 147 h 156"/>
                  <a:gd name="T82" fmla="*/ 34 w 116"/>
                  <a:gd name="T83" fmla="*/ 151 h 156"/>
                  <a:gd name="T84" fmla="*/ 38 w 116"/>
                  <a:gd name="T85" fmla="*/ 151 h 156"/>
                  <a:gd name="T86" fmla="*/ 42 w 116"/>
                  <a:gd name="T87" fmla="*/ 144 h 156"/>
                  <a:gd name="T88" fmla="*/ 49 w 116"/>
                  <a:gd name="T89" fmla="*/ 143 h 156"/>
                  <a:gd name="T90" fmla="*/ 49 w 116"/>
                  <a:gd name="T91" fmla="*/ 149 h 156"/>
                  <a:gd name="T92" fmla="*/ 53 w 116"/>
                  <a:gd name="T93" fmla="*/ 151 h 156"/>
                  <a:gd name="T94" fmla="*/ 59 w 116"/>
                  <a:gd name="T95" fmla="*/ 147 h 156"/>
                  <a:gd name="T96" fmla="*/ 73 w 116"/>
                  <a:gd name="T97" fmla="*/ 135 h 156"/>
                  <a:gd name="T98" fmla="*/ 78 w 116"/>
                  <a:gd name="T99" fmla="*/ 122 h 156"/>
                  <a:gd name="T100" fmla="*/ 80 w 116"/>
                  <a:gd name="T101" fmla="*/ 109 h 156"/>
                  <a:gd name="T102" fmla="*/ 81 w 116"/>
                  <a:gd name="T103" fmla="*/ 102 h 156"/>
                  <a:gd name="T104" fmla="*/ 88 w 116"/>
                  <a:gd name="T105" fmla="*/ 91 h 156"/>
                  <a:gd name="T106" fmla="*/ 103 w 116"/>
                  <a:gd name="T107" fmla="*/ 77 h 156"/>
                  <a:gd name="T108" fmla="*/ 107 w 116"/>
                  <a:gd name="T109" fmla="*/ 32 h 156"/>
                  <a:gd name="T110" fmla="*/ 116 w 116"/>
                  <a:gd name="T111" fmla="*/ 12 h 156"/>
                  <a:gd name="T112" fmla="*/ 116 w 116"/>
                  <a:gd name="T113"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156">
                    <a:moveTo>
                      <a:pt x="116" y="0"/>
                    </a:moveTo>
                    <a:lnTo>
                      <a:pt x="107" y="6"/>
                    </a:lnTo>
                    <a:lnTo>
                      <a:pt x="97" y="0"/>
                    </a:lnTo>
                    <a:lnTo>
                      <a:pt x="91" y="1"/>
                    </a:lnTo>
                    <a:lnTo>
                      <a:pt x="84" y="6"/>
                    </a:lnTo>
                    <a:lnTo>
                      <a:pt x="78" y="16"/>
                    </a:lnTo>
                    <a:lnTo>
                      <a:pt x="78" y="33"/>
                    </a:lnTo>
                    <a:lnTo>
                      <a:pt x="75" y="37"/>
                    </a:lnTo>
                    <a:lnTo>
                      <a:pt x="69" y="32"/>
                    </a:lnTo>
                    <a:lnTo>
                      <a:pt x="54" y="27"/>
                    </a:lnTo>
                    <a:lnTo>
                      <a:pt x="34" y="27"/>
                    </a:lnTo>
                    <a:lnTo>
                      <a:pt x="32" y="32"/>
                    </a:lnTo>
                    <a:lnTo>
                      <a:pt x="32" y="45"/>
                    </a:lnTo>
                    <a:lnTo>
                      <a:pt x="35" y="46"/>
                    </a:lnTo>
                    <a:lnTo>
                      <a:pt x="38" y="38"/>
                    </a:lnTo>
                    <a:lnTo>
                      <a:pt x="48" y="40"/>
                    </a:lnTo>
                    <a:lnTo>
                      <a:pt x="49" y="45"/>
                    </a:lnTo>
                    <a:lnTo>
                      <a:pt x="49" y="51"/>
                    </a:lnTo>
                    <a:lnTo>
                      <a:pt x="45" y="61"/>
                    </a:lnTo>
                    <a:lnTo>
                      <a:pt x="45" y="65"/>
                    </a:lnTo>
                    <a:lnTo>
                      <a:pt x="49" y="80"/>
                    </a:lnTo>
                    <a:lnTo>
                      <a:pt x="46" y="106"/>
                    </a:lnTo>
                    <a:lnTo>
                      <a:pt x="42" y="109"/>
                    </a:lnTo>
                    <a:lnTo>
                      <a:pt x="37" y="102"/>
                    </a:lnTo>
                    <a:lnTo>
                      <a:pt x="29" y="104"/>
                    </a:lnTo>
                    <a:lnTo>
                      <a:pt x="24" y="99"/>
                    </a:lnTo>
                    <a:lnTo>
                      <a:pt x="19" y="104"/>
                    </a:lnTo>
                    <a:lnTo>
                      <a:pt x="10" y="110"/>
                    </a:lnTo>
                    <a:lnTo>
                      <a:pt x="8" y="117"/>
                    </a:lnTo>
                    <a:lnTo>
                      <a:pt x="10" y="125"/>
                    </a:lnTo>
                    <a:lnTo>
                      <a:pt x="10" y="128"/>
                    </a:lnTo>
                    <a:lnTo>
                      <a:pt x="3" y="128"/>
                    </a:lnTo>
                    <a:lnTo>
                      <a:pt x="0" y="136"/>
                    </a:lnTo>
                    <a:lnTo>
                      <a:pt x="3" y="138"/>
                    </a:lnTo>
                    <a:lnTo>
                      <a:pt x="10" y="144"/>
                    </a:lnTo>
                    <a:lnTo>
                      <a:pt x="15" y="156"/>
                    </a:lnTo>
                    <a:lnTo>
                      <a:pt x="21" y="149"/>
                    </a:lnTo>
                    <a:lnTo>
                      <a:pt x="22" y="144"/>
                    </a:lnTo>
                    <a:lnTo>
                      <a:pt x="26" y="143"/>
                    </a:lnTo>
                    <a:lnTo>
                      <a:pt x="29" y="144"/>
                    </a:lnTo>
                    <a:lnTo>
                      <a:pt x="30" y="147"/>
                    </a:lnTo>
                    <a:lnTo>
                      <a:pt x="34" y="151"/>
                    </a:lnTo>
                    <a:lnTo>
                      <a:pt x="38" y="151"/>
                    </a:lnTo>
                    <a:lnTo>
                      <a:pt x="42" y="144"/>
                    </a:lnTo>
                    <a:lnTo>
                      <a:pt x="49" y="143"/>
                    </a:lnTo>
                    <a:lnTo>
                      <a:pt x="49" y="149"/>
                    </a:lnTo>
                    <a:lnTo>
                      <a:pt x="53" y="151"/>
                    </a:lnTo>
                    <a:lnTo>
                      <a:pt x="59" y="147"/>
                    </a:lnTo>
                    <a:lnTo>
                      <a:pt x="73" y="135"/>
                    </a:lnTo>
                    <a:lnTo>
                      <a:pt x="78" y="122"/>
                    </a:lnTo>
                    <a:lnTo>
                      <a:pt x="80" y="109"/>
                    </a:lnTo>
                    <a:lnTo>
                      <a:pt x="81" y="102"/>
                    </a:lnTo>
                    <a:lnTo>
                      <a:pt x="88" y="91"/>
                    </a:lnTo>
                    <a:lnTo>
                      <a:pt x="103" y="77"/>
                    </a:lnTo>
                    <a:lnTo>
                      <a:pt x="107" y="32"/>
                    </a:lnTo>
                    <a:lnTo>
                      <a:pt x="116" y="12"/>
                    </a:lnTo>
                    <a:lnTo>
                      <a:pt x="11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5" name="Freeform 172"/>
              <p:cNvSpPr>
                <a:spLocks/>
              </p:cNvSpPr>
              <p:nvPr/>
            </p:nvSpPr>
            <p:spPr bwMode="auto">
              <a:xfrm>
                <a:off x="3010" y="1958"/>
                <a:ext cx="26" cy="37"/>
              </a:xfrm>
              <a:custGeom>
                <a:avLst/>
                <a:gdLst>
                  <a:gd name="T0" fmla="*/ 7 w 26"/>
                  <a:gd name="T1" fmla="*/ 37 h 37"/>
                  <a:gd name="T2" fmla="*/ 3 w 26"/>
                  <a:gd name="T3" fmla="*/ 27 h 37"/>
                  <a:gd name="T4" fmla="*/ 3 w 26"/>
                  <a:gd name="T5" fmla="*/ 19 h 37"/>
                  <a:gd name="T6" fmla="*/ 2 w 26"/>
                  <a:gd name="T7" fmla="*/ 11 h 37"/>
                  <a:gd name="T8" fmla="*/ 0 w 26"/>
                  <a:gd name="T9" fmla="*/ 6 h 37"/>
                  <a:gd name="T10" fmla="*/ 2 w 26"/>
                  <a:gd name="T11" fmla="*/ 3 h 37"/>
                  <a:gd name="T12" fmla="*/ 3 w 26"/>
                  <a:gd name="T13" fmla="*/ 3 h 37"/>
                  <a:gd name="T14" fmla="*/ 7 w 26"/>
                  <a:gd name="T15" fmla="*/ 8 h 37"/>
                  <a:gd name="T16" fmla="*/ 11 w 26"/>
                  <a:gd name="T17" fmla="*/ 6 h 37"/>
                  <a:gd name="T18" fmla="*/ 14 w 26"/>
                  <a:gd name="T19" fmla="*/ 1 h 37"/>
                  <a:gd name="T20" fmla="*/ 21 w 26"/>
                  <a:gd name="T21" fmla="*/ 0 h 37"/>
                  <a:gd name="T22" fmla="*/ 24 w 26"/>
                  <a:gd name="T23" fmla="*/ 1 h 37"/>
                  <a:gd name="T24" fmla="*/ 21 w 26"/>
                  <a:gd name="T25" fmla="*/ 6 h 37"/>
                  <a:gd name="T26" fmla="*/ 26 w 26"/>
                  <a:gd name="T27" fmla="*/ 11 h 37"/>
                  <a:gd name="T28" fmla="*/ 26 w 26"/>
                  <a:gd name="T29" fmla="*/ 16 h 37"/>
                  <a:gd name="T30" fmla="*/ 16 w 26"/>
                  <a:gd name="T31" fmla="*/ 33 h 37"/>
                  <a:gd name="T32" fmla="*/ 8 w 26"/>
                  <a:gd name="T33" fmla="*/ 37 h 37"/>
                  <a:gd name="T34" fmla="*/ 7 w 26"/>
                  <a:gd name="T3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6" h="37">
                    <a:moveTo>
                      <a:pt x="7" y="37"/>
                    </a:moveTo>
                    <a:lnTo>
                      <a:pt x="3" y="27"/>
                    </a:lnTo>
                    <a:lnTo>
                      <a:pt x="3" y="19"/>
                    </a:lnTo>
                    <a:lnTo>
                      <a:pt x="2" y="11"/>
                    </a:lnTo>
                    <a:lnTo>
                      <a:pt x="0" y="6"/>
                    </a:lnTo>
                    <a:lnTo>
                      <a:pt x="2" y="3"/>
                    </a:lnTo>
                    <a:lnTo>
                      <a:pt x="3" y="3"/>
                    </a:lnTo>
                    <a:lnTo>
                      <a:pt x="7" y="8"/>
                    </a:lnTo>
                    <a:lnTo>
                      <a:pt x="11" y="6"/>
                    </a:lnTo>
                    <a:lnTo>
                      <a:pt x="14" y="1"/>
                    </a:lnTo>
                    <a:lnTo>
                      <a:pt x="21" y="0"/>
                    </a:lnTo>
                    <a:lnTo>
                      <a:pt x="24" y="1"/>
                    </a:lnTo>
                    <a:lnTo>
                      <a:pt x="21" y="6"/>
                    </a:lnTo>
                    <a:lnTo>
                      <a:pt x="26" y="11"/>
                    </a:lnTo>
                    <a:lnTo>
                      <a:pt x="26" y="16"/>
                    </a:lnTo>
                    <a:lnTo>
                      <a:pt x="16" y="33"/>
                    </a:lnTo>
                    <a:lnTo>
                      <a:pt x="8" y="37"/>
                    </a:lnTo>
                    <a:lnTo>
                      <a:pt x="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6" name="Freeform 173"/>
              <p:cNvSpPr>
                <a:spLocks/>
              </p:cNvSpPr>
              <p:nvPr/>
            </p:nvSpPr>
            <p:spPr bwMode="auto">
              <a:xfrm>
                <a:off x="2747" y="1995"/>
                <a:ext cx="15" cy="25"/>
              </a:xfrm>
              <a:custGeom>
                <a:avLst/>
                <a:gdLst>
                  <a:gd name="T0" fmla="*/ 4 w 15"/>
                  <a:gd name="T1" fmla="*/ 25 h 25"/>
                  <a:gd name="T2" fmla="*/ 1 w 15"/>
                  <a:gd name="T3" fmla="*/ 24 h 25"/>
                  <a:gd name="T4" fmla="*/ 1 w 15"/>
                  <a:gd name="T5" fmla="*/ 14 h 25"/>
                  <a:gd name="T6" fmla="*/ 0 w 15"/>
                  <a:gd name="T7" fmla="*/ 13 h 25"/>
                  <a:gd name="T8" fmla="*/ 6 w 15"/>
                  <a:gd name="T9" fmla="*/ 6 h 25"/>
                  <a:gd name="T10" fmla="*/ 7 w 15"/>
                  <a:gd name="T11" fmla="*/ 1 h 25"/>
                  <a:gd name="T12" fmla="*/ 11 w 15"/>
                  <a:gd name="T13" fmla="*/ 0 h 25"/>
                  <a:gd name="T14" fmla="*/ 14 w 15"/>
                  <a:gd name="T15" fmla="*/ 1 h 25"/>
                  <a:gd name="T16" fmla="*/ 15 w 15"/>
                  <a:gd name="T17" fmla="*/ 4 h 25"/>
                  <a:gd name="T18" fmla="*/ 9 w 15"/>
                  <a:gd name="T19" fmla="*/ 11 h 25"/>
                  <a:gd name="T20" fmla="*/ 6 w 15"/>
                  <a:gd name="T21" fmla="*/ 24 h 25"/>
                  <a:gd name="T22" fmla="*/ 4 w 15"/>
                  <a:gd name="T23" fmla="*/ 25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5">
                    <a:moveTo>
                      <a:pt x="4" y="25"/>
                    </a:moveTo>
                    <a:lnTo>
                      <a:pt x="1" y="24"/>
                    </a:lnTo>
                    <a:lnTo>
                      <a:pt x="1" y="14"/>
                    </a:lnTo>
                    <a:lnTo>
                      <a:pt x="0" y="13"/>
                    </a:lnTo>
                    <a:lnTo>
                      <a:pt x="6" y="6"/>
                    </a:lnTo>
                    <a:lnTo>
                      <a:pt x="7" y="1"/>
                    </a:lnTo>
                    <a:lnTo>
                      <a:pt x="11" y="0"/>
                    </a:lnTo>
                    <a:lnTo>
                      <a:pt x="14" y="1"/>
                    </a:lnTo>
                    <a:lnTo>
                      <a:pt x="15" y="4"/>
                    </a:lnTo>
                    <a:lnTo>
                      <a:pt x="9" y="11"/>
                    </a:lnTo>
                    <a:lnTo>
                      <a:pt x="6" y="24"/>
                    </a:lnTo>
                    <a:lnTo>
                      <a:pt x="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7" name="Freeform 174"/>
              <p:cNvSpPr>
                <a:spLocks/>
              </p:cNvSpPr>
              <p:nvPr/>
            </p:nvSpPr>
            <p:spPr bwMode="auto">
              <a:xfrm>
                <a:off x="2963" y="2419"/>
                <a:ext cx="34" cy="36"/>
              </a:xfrm>
              <a:custGeom>
                <a:avLst/>
                <a:gdLst>
                  <a:gd name="T0" fmla="*/ 33 w 34"/>
                  <a:gd name="T1" fmla="*/ 15 h 36"/>
                  <a:gd name="T2" fmla="*/ 34 w 34"/>
                  <a:gd name="T3" fmla="*/ 16 h 36"/>
                  <a:gd name="T4" fmla="*/ 27 w 34"/>
                  <a:gd name="T5" fmla="*/ 28 h 36"/>
                  <a:gd name="T6" fmla="*/ 19 w 34"/>
                  <a:gd name="T7" fmla="*/ 31 h 36"/>
                  <a:gd name="T8" fmla="*/ 14 w 34"/>
                  <a:gd name="T9" fmla="*/ 36 h 36"/>
                  <a:gd name="T10" fmla="*/ 9 w 34"/>
                  <a:gd name="T11" fmla="*/ 36 h 36"/>
                  <a:gd name="T12" fmla="*/ 4 w 34"/>
                  <a:gd name="T13" fmla="*/ 31 h 36"/>
                  <a:gd name="T14" fmla="*/ 0 w 34"/>
                  <a:gd name="T15" fmla="*/ 19 h 36"/>
                  <a:gd name="T16" fmla="*/ 7 w 34"/>
                  <a:gd name="T17" fmla="*/ 7 h 36"/>
                  <a:gd name="T18" fmla="*/ 20 w 34"/>
                  <a:gd name="T19" fmla="*/ 0 h 36"/>
                  <a:gd name="T20" fmla="*/ 23 w 34"/>
                  <a:gd name="T21" fmla="*/ 0 h 36"/>
                  <a:gd name="T22" fmla="*/ 27 w 34"/>
                  <a:gd name="T23" fmla="*/ 2 h 36"/>
                  <a:gd name="T24" fmla="*/ 33 w 34"/>
                  <a:gd name="T25"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36">
                    <a:moveTo>
                      <a:pt x="33" y="15"/>
                    </a:moveTo>
                    <a:lnTo>
                      <a:pt x="34" y="16"/>
                    </a:lnTo>
                    <a:lnTo>
                      <a:pt x="27" y="28"/>
                    </a:lnTo>
                    <a:lnTo>
                      <a:pt x="19" y="31"/>
                    </a:lnTo>
                    <a:lnTo>
                      <a:pt x="14" y="36"/>
                    </a:lnTo>
                    <a:lnTo>
                      <a:pt x="9" y="36"/>
                    </a:lnTo>
                    <a:lnTo>
                      <a:pt x="4" y="31"/>
                    </a:lnTo>
                    <a:lnTo>
                      <a:pt x="0" y="19"/>
                    </a:lnTo>
                    <a:lnTo>
                      <a:pt x="7" y="7"/>
                    </a:lnTo>
                    <a:lnTo>
                      <a:pt x="20" y="0"/>
                    </a:lnTo>
                    <a:lnTo>
                      <a:pt x="23" y="0"/>
                    </a:lnTo>
                    <a:lnTo>
                      <a:pt x="27" y="2"/>
                    </a:lnTo>
                    <a:lnTo>
                      <a:pt x="33"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8" name="Freeform 175"/>
              <p:cNvSpPr>
                <a:spLocks/>
              </p:cNvSpPr>
              <p:nvPr/>
            </p:nvSpPr>
            <p:spPr bwMode="auto">
              <a:xfrm>
                <a:off x="3021" y="2369"/>
                <a:ext cx="18" cy="26"/>
              </a:xfrm>
              <a:custGeom>
                <a:avLst/>
                <a:gdLst>
                  <a:gd name="T0" fmla="*/ 18 w 18"/>
                  <a:gd name="T1" fmla="*/ 18 h 26"/>
                  <a:gd name="T2" fmla="*/ 18 w 18"/>
                  <a:gd name="T3" fmla="*/ 2 h 26"/>
                  <a:gd name="T4" fmla="*/ 16 w 18"/>
                  <a:gd name="T5" fmla="*/ 5 h 26"/>
                  <a:gd name="T6" fmla="*/ 10 w 18"/>
                  <a:gd name="T7" fmla="*/ 0 h 26"/>
                  <a:gd name="T8" fmla="*/ 7 w 18"/>
                  <a:gd name="T9" fmla="*/ 4 h 26"/>
                  <a:gd name="T10" fmla="*/ 0 w 18"/>
                  <a:gd name="T11" fmla="*/ 16 h 26"/>
                  <a:gd name="T12" fmla="*/ 3 w 18"/>
                  <a:gd name="T13" fmla="*/ 26 h 26"/>
                  <a:gd name="T14" fmla="*/ 10 w 18"/>
                  <a:gd name="T15" fmla="*/ 26 h 26"/>
                  <a:gd name="T16" fmla="*/ 13 w 18"/>
                  <a:gd name="T17" fmla="*/ 26 h 26"/>
                  <a:gd name="T18" fmla="*/ 18 w 18"/>
                  <a:gd name="T19" fmla="*/ 18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 h="26">
                    <a:moveTo>
                      <a:pt x="18" y="18"/>
                    </a:moveTo>
                    <a:lnTo>
                      <a:pt x="18" y="2"/>
                    </a:lnTo>
                    <a:lnTo>
                      <a:pt x="16" y="5"/>
                    </a:lnTo>
                    <a:lnTo>
                      <a:pt x="10" y="0"/>
                    </a:lnTo>
                    <a:lnTo>
                      <a:pt x="7" y="4"/>
                    </a:lnTo>
                    <a:lnTo>
                      <a:pt x="0" y="16"/>
                    </a:lnTo>
                    <a:lnTo>
                      <a:pt x="3" y="26"/>
                    </a:lnTo>
                    <a:lnTo>
                      <a:pt x="10" y="26"/>
                    </a:lnTo>
                    <a:lnTo>
                      <a:pt x="13" y="26"/>
                    </a:lnTo>
                    <a:lnTo>
                      <a:pt x="18"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9" name="Freeform 176"/>
              <p:cNvSpPr>
                <a:spLocks/>
              </p:cNvSpPr>
              <p:nvPr/>
            </p:nvSpPr>
            <p:spPr bwMode="auto">
              <a:xfrm>
                <a:off x="2432" y="1728"/>
                <a:ext cx="94" cy="114"/>
              </a:xfrm>
              <a:custGeom>
                <a:avLst/>
                <a:gdLst>
                  <a:gd name="T0" fmla="*/ 6 w 94"/>
                  <a:gd name="T1" fmla="*/ 14 h 114"/>
                  <a:gd name="T2" fmla="*/ 11 w 94"/>
                  <a:gd name="T3" fmla="*/ 24 h 114"/>
                  <a:gd name="T4" fmla="*/ 13 w 94"/>
                  <a:gd name="T5" fmla="*/ 30 h 114"/>
                  <a:gd name="T6" fmla="*/ 13 w 94"/>
                  <a:gd name="T7" fmla="*/ 35 h 114"/>
                  <a:gd name="T8" fmla="*/ 10 w 94"/>
                  <a:gd name="T9" fmla="*/ 40 h 114"/>
                  <a:gd name="T10" fmla="*/ 5 w 94"/>
                  <a:gd name="T11" fmla="*/ 45 h 114"/>
                  <a:gd name="T12" fmla="*/ 10 w 94"/>
                  <a:gd name="T13" fmla="*/ 48 h 114"/>
                  <a:gd name="T14" fmla="*/ 2 w 94"/>
                  <a:gd name="T15" fmla="*/ 58 h 114"/>
                  <a:gd name="T16" fmla="*/ 5 w 94"/>
                  <a:gd name="T17" fmla="*/ 64 h 114"/>
                  <a:gd name="T18" fmla="*/ 0 w 94"/>
                  <a:gd name="T19" fmla="*/ 75 h 114"/>
                  <a:gd name="T20" fmla="*/ 13 w 94"/>
                  <a:gd name="T21" fmla="*/ 85 h 114"/>
                  <a:gd name="T22" fmla="*/ 18 w 94"/>
                  <a:gd name="T23" fmla="*/ 96 h 114"/>
                  <a:gd name="T24" fmla="*/ 16 w 94"/>
                  <a:gd name="T25" fmla="*/ 112 h 114"/>
                  <a:gd name="T26" fmla="*/ 38 w 94"/>
                  <a:gd name="T27" fmla="*/ 104 h 114"/>
                  <a:gd name="T28" fmla="*/ 72 w 94"/>
                  <a:gd name="T29" fmla="*/ 98 h 114"/>
                  <a:gd name="T30" fmla="*/ 86 w 94"/>
                  <a:gd name="T31" fmla="*/ 98 h 114"/>
                  <a:gd name="T32" fmla="*/ 89 w 94"/>
                  <a:gd name="T33" fmla="*/ 90 h 114"/>
                  <a:gd name="T34" fmla="*/ 83 w 94"/>
                  <a:gd name="T35" fmla="*/ 74 h 114"/>
                  <a:gd name="T36" fmla="*/ 86 w 94"/>
                  <a:gd name="T37" fmla="*/ 62 h 114"/>
                  <a:gd name="T38" fmla="*/ 94 w 94"/>
                  <a:gd name="T39" fmla="*/ 43 h 114"/>
                  <a:gd name="T40" fmla="*/ 89 w 94"/>
                  <a:gd name="T41" fmla="*/ 29 h 114"/>
                  <a:gd name="T42" fmla="*/ 91 w 94"/>
                  <a:gd name="T43" fmla="*/ 22 h 114"/>
                  <a:gd name="T44" fmla="*/ 83 w 94"/>
                  <a:gd name="T45" fmla="*/ 14 h 114"/>
                  <a:gd name="T46" fmla="*/ 76 w 94"/>
                  <a:gd name="T47" fmla="*/ 14 h 114"/>
                  <a:gd name="T48" fmla="*/ 64 w 94"/>
                  <a:gd name="T49" fmla="*/ 19 h 114"/>
                  <a:gd name="T50" fmla="*/ 59 w 94"/>
                  <a:gd name="T51" fmla="*/ 19 h 114"/>
                  <a:gd name="T52" fmla="*/ 51 w 94"/>
                  <a:gd name="T53" fmla="*/ 8 h 114"/>
                  <a:gd name="T54" fmla="*/ 46 w 94"/>
                  <a:gd name="T55" fmla="*/ 5 h 114"/>
                  <a:gd name="T56" fmla="*/ 40 w 94"/>
                  <a:gd name="T57" fmla="*/ 9 h 114"/>
                  <a:gd name="T58" fmla="*/ 35 w 94"/>
                  <a:gd name="T59" fmla="*/ 0 h 114"/>
                  <a:gd name="T60" fmla="*/ 32 w 94"/>
                  <a:gd name="T61" fmla="*/ 3 h 114"/>
                  <a:gd name="T62" fmla="*/ 29 w 94"/>
                  <a:gd name="T63" fmla="*/ 6 h 114"/>
                  <a:gd name="T64" fmla="*/ 24 w 94"/>
                  <a:gd name="T65" fmla="*/ 11 h 114"/>
                  <a:gd name="T66" fmla="*/ 19 w 94"/>
                  <a:gd name="T67" fmla="*/ 9 h 114"/>
                  <a:gd name="T68" fmla="*/ 10 w 94"/>
                  <a:gd name="T69" fmla="*/ 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4" h="114">
                    <a:moveTo>
                      <a:pt x="10" y="9"/>
                    </a:moveTo>
                    <a:lnTo>
                      <a:pt x="6" y="14"/>
                    </a:lnTo>
                    <a:lnTo>
                      <a:pt x="6" y="22"/>
                    </a:lnTo>
                    <a:lnTo>
                      <a:pt x="11" y="24"/>
                    </a:lnTo>
                    <a:lnTo>
                      <a:pt x="11" y="29"/>
                    </a:lnTo>
                    <a:lnTo>
                      <a:pt x="13" y="30"/>
                    </a:lnTo>
                    <a:lnTo>
                      <a:pt x="10" y="35"/>
                    </a:lnTo>
                    <a:lnTo>
                      <a:pt x="13" y="35"/>
                    </a:lnTo>
                    <a:lnTo>
                      <a:pt x="13" y="43"/>
                    </a:lnTo>
                    <a:lnTo>
                      <a:pt x="10" y="40"/>
                    </a:lnTo>
                    <a:lnTo>
                      <a:pt x="5" y="40"/>
                    </a:lnTo>
                    <a:lnTo>
                      <a:pt x="5" y="45"/>
                    </a:lnTo>
                    <a:lnTo>
                      <a:pt x="8" y="45"/>
                    </a:lnTo>
                    <a:lnTo>
                      <a:pt x="10" y="48"/>
                    </a:lnTo>
                    <a:lnTo>
                      <a:pt x="6" y="56"/>
                    </a:lnTo>
                    <a:lnTo>
                      <a:pt x="2" y="58"/>
                    </a:lnTo>
                    <a:lnTo>
                      <a:pt x="2" y="61"/>
                    </a:lnTo>
                    <a:lnTo>
                      <a:pt x="5" y="64"/>
                    </a:lnTo>
                    <a:lnTo>
                      <a:pt x="3" y="69"/>
                    </a:lnTo>
                    <a:lnTo>
                      <a:pt x="0" y="75"/>
                    </a:lnTo>
                    <a:lnTo>
                      <a:pt x="10" y="79"/>
                    </a:lnTo>
                    <a:lnTo>
                      <a:pt x="13" y="85"/>
                    </a:lnTo>
                    <a:lnTo>
                      <a:pt x="18" y="87"/>
                    </a:lnTo>
                    <a:lnTo>
                      <a:pt x="18" y="96"/>
                    </a:lnTo>
                    <a:lnTo>
                      <a:pt x="16" y="99"/>
                    </a:lnTo>
                    <a:lnTo>
                      <a:pt x="16" y="112"/>
                    </a:lnTo>
                    <a:lnTo>
                      <a:pt x="21" y="114"/>
                    </a:lnTo>
                    <a:lnTo>
                      <a:pt x="38" y="104"/>
                    </a:lnTo>
                    <a:lnTo>
                      <a:pt x="57" y="99"/>
                    </a:lnTo>
                    <a:lnTo>
                      <a:pt x="72" y="98"/>
                    </a:lnTo>
                    <a:lnTo>
                      <a:pt x="84" y="101"/>
                    </a:lnTo>
                    <a:lnTo>
                      <a:pt x="86" y="98"/>
                    </a:lnTo>
                    <a:lnTo>
                      <a:pt x="91" y="99"/>
                    </a:lnTo>
                    <a:lnTo>
                      <a:pt x="89" y="90"/>
                    </a:lnTo>
                    <a:lnTo>
                      <a:pt x="86" y="88"/>
                    </a:lnTo>
                    <a:lnTo>
                      <a:pt x="83" y="74"/>
                    </a:lnTo>
                    <a:lnTo>
                      <a:pt x="83" y="67"/>
                    </a:lnTo>
                    <a:lnTo>
                      <a:pt x="86" y="62"/>
                    </a:lnTo>
                    <a:lnTo>
                      <a:pt x="89" y="48"/>
                    </a:lnTo>
                    <a:lnTo>
                      <a:pt x="94" y="43"/>
                    </a:lnTo>
                    <a:lnTo>
                      <a:pt x="91" y="30"/>
                    </a:lnTo>
                    <a:lnTo>
                      <a:pt x="89" y="29"/>
                    </a:lnTo>
                    <a:lnTo>
                      <a:pt x="91" y="27"/>
                    </a:lnTo>
                    <a:lnTo>
                      <a:pt x="91" y="22"/>
                    </a:lnTo>
                    <a:lnTo>
                      <a:pt x="87" y="22"/>
                    </a:lnTo>
                    <a:lnTo>
                      <a:pt x="83" y="14"/>
                    </a:lnTo>
                    <a:lnTo>
                      <a:pt x="81" y="16"/>
                    </a:lnTo>
                    <a:lnTo>
                      <a:pt x="76" y="14"/>
                    </a:lnTo>
                    <a:lnTo>
                      <a:pt x="65" y="17"/>
                    </a:lnTo>
                    <a:lnTo>
                      <a:pt x="64" y="19"/>
                    </a:lnTo>
                    <a:lnTo>
                      <a:pt x="62" y="17"/>
                    </a:lnTo>
                    <a:lnTo>
                      <a:pt x="59" y="19"/>
                    </a:lnTo>
                    <a:lnTo>
                      <a:pt x="56" y="14"/>
                    </a:lnTo>
                    <a:lnTo>
                      <a:pt x="51" y="8"/>
                    </a:lnTo>
                    <a:lnTo>
                      <a:pt x="48" y="8"/>
                    </a:lnTo>
                    <a:lnTo>
                      <a:pt x="46" y="5"/>
                    </a:lnTo>
                    <a:lnTo>
                      <a:pt x="43" y="5"/>
                    </a:lnTo>
                    <a:lnTo>
                      <a:pt x="40" y="9"/>
                    </a:lnTo>
                    <a:lnTo>
                      <a:pt x="37" y="9"/>
                    </a:lnTo>
                    <a:lnTo>
                      <a:pt x="35" y="0"/>
                    </a:lnTo>
                    <a:lnTo>
                      <a:pt x="33" y="1"/>
                    </a:lnTo>
                    <a:lnTo>
                      <a:pt x="32" y="3"/>
                    </a:lnTo>
                    <a:lnTo>
                      <a:pt x="30" y="1"/>
                    </a:lnTo>
                    <a:lnTo>
                      <a:pt x="29" y="6"/>
                    </a:lnTo>
                    <a:lnTo>
                      <a:pt x="24" y="8"/>
                    </a:lnTo>
                    <a:lnTo>
                      <a:pt x="24" y="11"/>
                    </a:lnTo>
                    <a:lnTo>
                      <a:pt x="21" y="8"/>
                    </a:lnTo>
                    <a:lnTo>
                      <a:pt x="19" y="9"/>
                    </a:lnTo>
                    <a:lnTo>
                      <a:pt x="16" y="5"/>
                    </a:lnTo>
                    <a:lnTo>
                      <a:pt x="1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0" name="Freeform 177"/>
              <p:cNvSpPr>
                <a:spLocks/>
              </p:cNvSpPr>
              <p:nvPr/>
            </p:nvSpPr>
            <p:spPr bwMode="auto">
              <a:xfrm>
                <a:off x="2575" y="1699"/>
                <a:ext cx="46" cy="109"/>
              </a:xfrm>
              <a:custGeom>
                <a:avLst/>
                <a:gdLst>
                  <a:gd name="T0" fmla="*/ 17 w 46"/>
                  <a:gd name="T1" fmla="*/ 109 h 109"/>
                  <a:gd name="T2" fmla="*/ 16 w 46"/>
                  <a:gd name="T3" fmla="*/ 108 h 109"/>
                  <a:gd name="T4" fmla="*/ 14 w 46"/>
                  <a:gd name="T5" fmla="*/ 101 h 109"/>
                  <a:gd name="T6" fmla="*/ 16 w 46"/>
                  <a:gd name="T7" fmla="*/ 91 h 109"/>
                  <a:gd name="T8" fmla="*/ 14 w 46"/>
                  <a:gd name="T9" fmla="*/ 66 h 109"/>
                  <a:gd name="T10" fmla="*/ 8 w 46"/>
                  <a:gd name="T11" fmla="*/ 45 h 109"/>
                  <a:gd name="T12" fmla="*/ 5 w 46"/>
                  <a:gd name="T13" fmla="*/ 40 h 109"/>
                  <a:gd name="T14" fmla="*/ 0 w 46"/>
                  <a:gd name="T15" fmla="*/ 37 h 109"/>
                  <a:gd name="T16" fmla="*/ 2 w 46"/>
                  <a:gd name="T17" fmla="*/ 25 h 109"/>
                  <a:gd name="T18" fmla="*/ 10 w 46"/>
                  <a:gd name="T19" fmla="*/ 16 h 109"/>
                  <a:gd name="T20" fmla="*/ 19 w 46"/>
                  <a:gd name="T21" fmla="*/ 16 h 109"/>
                  <a:gd name="T22" fmla="*/ 24 w 46"/>
                  <a:gd name="T23" fmla="*/ 8 h 109"/>
                  <a:gd name="T24" fmla="*/ 25 w 46"/>
                  <a:gd name="T25" fmla="*/ 6 h 109"/>
                  <a:gd name="T26" fmla="*/ 24 w 46"/>
                  <a:gd name="T27" fmla="*/ 3 h 109"/>
                  <a:gd name="T28" fmla="*/ 30 w 46"/>
                  <a:gd name="T29" fmla="*/ 0 h 109"/>
                  <a:gd name="T30" fmla="*/ 43 w 46"/>
                  <a:gd name="T31" fmla="*/ 13 h 109"/>
                  <a:gd name="T32" fmla="*/ 41 w 46"/>
                  <a:gd name="T33" fmla="*/ 17 h 109"/>
                  <a:gd name="T34" fmla="*/ 44 w 46"/>
                  <a:gd name="T35" fmla="*/ 24 h 109"/>
                  <a:gd name="T36" fmla="*/ 46 w 46"/>
                  <a:gd name="T37" fmla="*/ 34 h 109"/>
                  <a:gd name="T38" fmla="*/ 43 w 46"/>
                  <a:gd name="T39" fmla="*/ 37 h 109"/>
                  <a:gd name="T40" fmla="*/ 44 w 46"/>
                  <a:gd name="T41" fmla="*/ 40 h 109"/>
                  <a:gd name="T42" fmla="*/ 43 w 46"/>
                  <a:gd name="T43" fmla="*/ 43 h 109"/>
                  <a:gd name="T44" fmla="*/ 37 w 46"/>
                  <a:gd name="T45" fmla="*/ 51 h 109"/>
                  <a:gd name="T46" fmla="*/ 35 w 46"/>
                  <a:gd name="T47" fmla="*/ 58 h 109"/>
                  <a:gd name="T48" fmla="*/ 30 w 46"/>
                  <a:gd name="T49" fmla="*/ 69 h 109"/>
                  <a:gd name="T50" fmla="*/ 29 w 46"/>
                  <a:gd name="T51" fmla="*/ 95 h 109"/>
                  <a:gd name="T52" fmla="*/ 30 w 46"/>
                  <a:gd name="T53" fmla="*/ 108 h 109"/>
                  <a:gd name="T54" fmla="*/ 17 w 46"/>
                  <a:gd name="T55" fmla="*/ 109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6" h="109">
                    <a:moveTo>
                      <a:pt x="17" y="109"/>
                    </a:moveTo>
                    <a:lnTo>
                      <a:pt x="16" y="108"/>
                    </a:lnTo>
                    <a:lnTo>
                      <a:pt x="14" y="101"/>
                    </a:lnTo>
                    <a:lnTo>
                      <a:pt x="16" y="91"/>
                    </a:lnTo>
                    <a:lnTo>
                      <a:pt x="14" y="66"/>
                    </a:lnTo>
                    <a:lnTo>
                      <a:pt x="8" y="45"/>
                    </a:lnTo>
                    <a:lnTo>
                      <a:pt x="5" y="40"/>
                    </a:lnTo>
                    <a:lnTo>
                      <a:pt x="0" y="37"/>
                    </a:lnTo>
                    <a:lnTo>
                      <a:pt x="2" y="25"/>
                    </a:lnTo>
                    <a:lnTo>
                      <a:pt x="10" y="16"/>
                    </a:lnTo>
                    <a:lnTo>
                      <a:pt x="19" y="16"/>
                    </a:lnTo>
                    <a:lnTo>
                      <a:pt x="24" y="8"/>
                    </a:lnTo>
                    <a:lnTo>
                      <a:pt x="25" y="6"/>
                    </a:lnTo>
                    <a:lnTo>
                      <a:pt x="24" y="3"/>
                    </a:lnTo>
                    <a:lnTo>
                      <a:pt x="30" y="0"/>
                    </a:lnTo>
                    <a:lnTo>
                      <a:pt x="43" y="13"/>
                    </a:lnTo>
                    <a:lnTo>
                      <a:pt x="41" y="17"/>
                    </a:lnTo>
                    <a:lnTo>
                      <a:pt x="44" y="24"/>
                    </a:lnTo>
                    <a:lnTo>
                      <a:pt x="46" y="34"/>
                    </a:lnTo>
                    <a:lnTo>
                      <a:pt x="43" y="37"/>
                    </a:lnTo>
                    <a:lnTo>
                      <a:pt x="44" y="40"/>
                    </a:lnTo>
                    <a:lnTo>
                      <a:pt x="43" y="43"/>
                    </a:lnTo>
                    <a:lnTo>
                      <a:pt x="37" y="51"/>
                    </a:lnTo>
                    <a:lnTo>
                      <a:pt x="35" y="58"/>
                    </a:lnTo>
                    <a:lnTo>
                      <a:pt x="30" y="69"/>
                    </a:lnTo>
                    <a:lnTo>
                      <a:pt x="29" y="95"/>
                    </a:lnTo>
                    <a:lnTo>
                      <a:pt x="30" y="108"/>
                    </a:lnTo>
                    <a:lnTo>
                      <a:pt x="17"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1" name="Freeform 178"/>
              <p:cNvSpPr>
                <a:spLocks/>
              </p:cNvSpPr>
              <p:nvPr/>
            </p:nvSpPr>
            <p:spPr bwMode="auto">
              <a:xfrm>
                <a:off x="2388" y="1766"/>
                <a:ext cx="62" cy="74"/>
              </a:xfrm>
              <a:custGeom>
                <a:avLst/>
                <a:gdLst>
                  <a:gd name="T0" fmla="*/ 0 w 62"/>
                  <a:gd name="T1" fmla="*/ 28 h 74"/>
                  <a:gd name="T2" fmla="*/ 3 w 62"/>
                  <a:gd name="T3" fmla="*/ 23 h 74"/>
                  <a:gd name="T4" fmla="*/ 14 w 62"/>
                  <a:gd name="T5" fmla="*/ 15 h 74"/>
                  <a:gd name="T6" fmla="*/ 12 w 62"/>
                  <a:gd name="T7" fmla="*/ 10 h 74"/>
                  <a:gd name="T8" fmla="*/ 19 w 62"/>
                  <a:gd name="T9" fmla="*/ 7 h 74"/>
                  <a:gd name="T10" fmla="*/ 17 w 62"/>
                  <a:gd name="T11" fmla="*/ 4 h 74"/>
                  <a:gd name="T12" fmla="*/ 20 w 62"/>
                  <a:gd name="T13" fmla="*/ 0 h 74"/>
                  <a:gd name="T14" fmla="*/ 23 w 62"/>
                  <a:gd name="T15" fmla="*/ 2 h 74"/>
                  <a:gd name="T16" fmla="*/ 27 w 62"/>
                  <a:gd name="T17" fmla="*/ 0 h 74"/>
                  <a:gd name="T18" fmla="*/ 30 w 62"/>
                  <a:gd name="T19" fmla="*/ 5 h 74"/>
                  <a:gd name="T20" fmla="*/ 31 w 62"/>
                  <a:gd name="T21" fmla="*/ 15 h 74"/>
                  <a:gd name="T22" fmla="*/ 30 w 62"/>
                  <a:gd name="T23" fmla="*/ 23 h 74"/>
                  <a:gd name="T24" fmla="*/ 33 w 62"/>
                  <a:gd name="T25" fmla="*/ 21 h 74"/>
                  <a:gd name="T26" fmla="*/ 38 w 62"/>
                  <a:gd name="T27" fmla="*/ 24 h 74"/>
                  <a:gd name="T28" fmla="*/ 39 w 62"/>
                  <a:gd name="T29" fmla="*/ 23 h 74"/>
                  <a:gd name="T30" fmla="*/ 42 w 62"/>
                  <a:gd name="T31" fmla="*/ 16 h 74"/>
                  <a:gd name="T32" fmla="*/ 46 w 62"/>
                  <a:gd name="T33" fmla="*/ 20 h 74"/>
                  <a:gd name="T34" fmla="*/ 46 w 62"/>
                  <a:gd name="T35" fmla="*/ 23 h 74"/>
                  <a:gd name="T36" fmla="*/ 49 w 62"/>
                  <a:gd name="T37" fmla="*/ 26 h 74"/>
                  <a:gd name="T38" fmla="*/ 47 w 62"/>
                  <a:gd name="T39" fmla="*/ 31 h 74"/>
                  <a:gd name="T40" fmla="*/ 44 w 62"/>
                  <a:gd name="T41" fmla="*/ 37 h 74"/>
                  <a:gd name="T42" fmla="*/ 54 w 62"/>
                  <a:gd name="T43" fmla="*/ 41 h 74"/>
                  <a:gd name="T44" fmla="*/ 57 w 62"/>
                  <a:gd name="T45" fmla="*/ 47 h 74"/>
                  <a:gd name="T46" fmla="*/ 62 w 62"/>
                  <a:gd name="T47" fmla="*/ 49 h 74"/>
                  <a:gd name="T48" fmla="*/ 62 w 62"/>
                  <a:gd name="T49" fmla="*/ 58 h 74"/>
                  <a:gd name="T50" fmla="*/ 60 w 62"/>
                  <a:gd name="T51" fmla="*/ 61 h 74"/>
                  <a:gd name="T52" fmla="*/ 60 w 62"/>
                  <a:gd name="T53" fmla="*/ 74 h 74"/>
                  <a:gd name="T54" fmla="*/ 46 w 62"/>
                  <a:gd name="T55" fmla="*/ 69 h 74"/>
                  <a:gd name="T56" fmla="*/ 33 w 62"/>
                  <a:gd name="T57" fmla="*/ 61 h 74"/>
                  <a:gd name="T58" fmla="*/ 17 w 62"/>
                  <a:gd name="T59" fmla="*/ 44 h 74"/>
                  <a:gd name="T60" fmla="*/ 9 w 62"/>
                  <a:gd name="T61" fmla="*/ 41 h 74"/>
                  <a:gd name="T62" fmla="*/ 0 w 62"/>
                  <a:gd name="T63" fmla="*/ 28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2" h="74">
                    <a:moveTo>
                      <a:pt x="0" y="28"/>
                    </a:moveTo>
                    <a:lnTo>
                      <a:pt x="3" y="23"/>
                    </a:lnTo>
                    <a:lnTo>
                      <a:pt x="14" y="15"/>
                    </a:lnTo>
                    <a:lnTo>
                      <a:pt x="12" y="10"/>
                    </a:lnTo>
                    <a:lnTo>
                      <a:pt x="19" y="7"/>
                    </a:lnTo>
                    <a:lnTo>
                      <a:pt x="17" y="4"/>
                    </a:lnTo>
                    <a:lnTo>
                      <a:pt x="20" y="0"/>
                    </a:lnTo>
                    <a:lnTo>
                      <a:pt x="23" y="2"/>
                    </a:lnTo>
                    <a:lnTo>
                      <a:pt x="27" y="0"/>
                    </a:lnTo>
                    <a:lnTo>
                      <a:pt x="30" y="5"/>
                    </a:lnTo>
                    <a:lnTo>
                      <a:pt x="31" y="15"/>
                    </a:lnTo>
                    <a:lnTo>
                      <a:pt x="30" y="23"/>
                    </a:lnTo>
                    <a:lnTo>
                      <a:pt x="33" y="21"/>
                    </a:lnTo>
                    <a:lnTo>
                      <a:pt x="38" y="24"/>
                    </a:lnTo>
                    <a:lnTo>
                      <a:pt x="39" y="23"/>
                    </a:lnTo>
                    <a:lnTo>
                      <a:pt x="42" y="16"/>
                    </a:lnTo>
                    <a:lnTo>
                      <a:pt x="46" y="20"/>
                    </a:lnTo>
                    <a:lnTo>
                      <a:pt x="46" y="23"/>
                    </a:lnTo>
                    <a:lnTo>
                      <a:pt x="49" y="26"/>
                    </a:lnTo>
                    <a:lnTo>
                      <a:pt x="47" y="31"/>
                    </a:lnTo>
                    <a:lnTo>
                      <a:pt x="44" y="37"/>
                    </a:lnTo>
                    <a:lnTo>
                      <a:pt x="54" y="41"/>
                    </a:lnTo>
                    <a:lnTo>
                      <a:pt x="57" y="47"/>
                    </a:lnTo>
                    <a:lnTo>
                      <a:pt x="62" y="49"/>
                    </a:lnTo>
                    <a:lnTo>
                      <a:pt x="62" y="58"/>
                    </a:lnTo>
                    <a:lnTo>
                      <a:pt x="60" y="61"/>
                    </a:lnTo>
                    <a:lnTo>
                      <a:pt x="60" y="74"/>
                    </a:lnTo>
                    <a:lnTo>
                      <a:pt x="46" y="69"/>
                    </a:lnTo>
                    <a:lnTo>
                      <a:pt x="33" y="61"/>
                    </a:lnTo>
                    <a:lnTo>
                      <a:pt x="17" y="44"/>
                    </a:lnTo>
                    <a:lnTo>
                      <a:pt x="9" y="41"/>
                    </a:lnTo>
                    <a:lnTo>
                      <a:pt x="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2" name="Freeform 179"/>
              <p:cNvSpPr>
                <a:spLocks/>
              </p:cNvSpPr>
              <p:nvPr/>
            </p:nvSpPr>
            <p:spPr bwMode="auto">
              <a:xfrm>
                <a:off x="2561" y="1724"/>
                <a:ext cx="31" cy="87"/>
              </a:xfrm>
              <a:custGeom>
                <a:avLst/>
                <a:gdLst>
                  <a:gd name="T0" fmla="*/ 31 w 31"/>
                  <a:gd name="T1" fmla="*/ 84 h 87"/>
                  <a:gd name="T2" fmla="*/ 22 w 31"/>
                  <a:gd name="T3" fmla="*/ 87 h 87"/>
                  <a:gd name="T4" fmla="*/ 16 w 31"/>
                  <a:gd name="T5" fmla="*/ 81 h 87"/>
                  <a:gd name="T6" fmla="*/ 12 w 31"/>
                  <a:gd name="T7" fmla="*/ 74 h 87"/>
                  <a:gd name="T8" fmla="*/ 11 w 31"/>
                  <a:gd name="T9" fmla="*/ 29 h 87"/>
                  <a:gd name="T10" fmla="*/ 8 w 31"/>
                  <a:gd name="T11" fmla="*/ 15 h 87"/>
                  <a:gd name="T12" fmla="*/ 0 w 31"/>
                  <a:gd name="T13" fmla="*/ 5 h 87"/>
                  <a:gd name="T14" fmla="*/ 3 w 31"/>
                  <a:gd name="T15" fmla="*/ 2 h 87"/>
                  <a:gd name="T16" fmla="*/ 0 w 31"/>
                  <a:gd name="T17" fmla="*/ 0 h 87"/>
                  <a:gd name="T18" fmla="*/ 0 w 31"/>
                  <a:gd name="T19" fmla="*/ 0 h 87"/>
                  <a:gd name="T20" fmla="*/ 6 w 31"/>
                  <a:gd name="T21" fmla="*/ 0 h 87"/>
                  <a:gd name="T22" fmla="*/ 9 w 31"/>
                  <a:gd name="T23" fmla="*/ 0 h 87"/>
                  <a:gd name="T24" fmla="*/ 16 w 31"/>
                  <a:gd name="T25" fmla="*/ 0 h 87"/>
                  <a:gd name="T26" fmla="*/ 14 w 31"/>
                  <a:gd name="T27" fmla="*/ 12 h 87"/>
                  <a:gd name="T28" fmla="*/ 19 w 31"/>
                  <a:gd name="T29" fmla="*/ 15 h 87"/>
                  <a:gd name="T30" fmla="*/ 22 w 31"/>
                  <a:gd name="T31" fmla="*/ 20 h 87"/>
                  <a:gd name="T32" fmla="*/ 28 w 31"/>
                  <a:gd name="T33" fmla="*/ 41 h 87"/>
                  <a:gd name="T34" fmla="*/ 30 w 31"/>
                  <a:gd name="T35" fmla="*/ 66 h 87"/>
                  <a:gd name="T36" fmla="*/ 28 w 31"/>
                  <a:gd name="T37" fmla="*/ 76 h 87"/>
                  <a:gd name="T38" fmla="*/ 30 w 31"/>
                  <a:gd name="T39" fmla="*/ 83 h 87"/>
                  <a:gd name="T40" fmla="*/ 31 w 31"/>
                  <a:gd name="T41" fmla="*/ 84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1" h="87">
                    <a:moveTo>
                      <a:pt x="31" y="84"/>
                    </a:moveTo>
                    <a:lnTo>
                      <a:pt x="22" y="87"/>
                    </a:lnTo>
                    <a:lnTo>
                      <a:pt x="16" y="81"/>
                    </a:lnTo>
                    <a:lnTo>
                      <a:pt x="12" y="74"/>
                    </a:lnTo>
                    <a:lnTo>
                      <a:pt x="11" y="29"/>
                    </a:lnTo>
                    <a:lnTo>
                      <a:pt x="8" y="15"/>
                    </a:lnTo>
                    <a:lnTo>
                      <a:pt x="0" y="5"/>
                    </a:lnTo>
                    <a:lnTo>
                      <a:pt x="3" y="2"/>
                    </a:lnTo>
                    <a:lnTo>
                      <a:pt x="0" y="0"/>
                    </a:lnTo>
                    <a:lnTo>
                      <a:pt x="0" y="0"/>
                    </a:lnTo>
                    <a:lnTo>
                      <a:pt x="6" y="0"/>
                    </a:lnTo>
                    <a:lnTo>
                      <a:pt x="9" y="0"/>
                    </a:lnTo>
                    <a:lnTo>
                      <a:pt x="16" y="0"/>
                    </a:lnTo>
                    <a:lnTo>
                      <a:pt x="14" y="12"/>
                    </a:lnTo>
                    <a:lnTo>
                      <a:pt x="19" y="15"/>
                    </a:lnTo>
                    <a:lnTo>
                      <a:pt x="22" y="20"/>
                    </a:lnTo>
                    <a:lnTo>
                      <a:pt x="28" y="41"/>
                    </a:lnTo>
                    <a:lnTo>
                      <a:pt x="30" y="66"/>
                    </a:lnTo>
                    <a:lnTo>
                      <a:pt x="28" y="76"/>
                    </a:lnTo>
                    <a:lnTo>
                      <a:pt x="30" y="83"/>
                    </a:lnTo>
                    <a:lnTo>
                      <a:pt x="31" y="8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3" name="Freeform 180"/>
              <p:cNvSpPr>
                <a:spLocks/>
              </p:cNvSpPr>
              <p:nvPr/>
            </p:nvSpPr>
            <p:spPr bwMode="auto">
              <a:xfrm>
                <a:off x="2334" y="1694"/>
                <a:ext cx="111" cy="96"/>
              </a:xfrm>
              <a:custGeom>
                <a:avLst/>
                <a:gdLst>
                  <a:gd name="T0" fmla="*/ 30 w 111"/>
                  <a:gd name="T1" fmla="*/ 0 h 96"/>
                  <a:gd name="T2" fmla="*/ 33 w 111"/>
                  <a:gd name="T3" fmla="*/ 3 h 96"/>
                  <a:gd name="T4" fmla="*/ 57 w 111"/>
                  <a:gd name="T5" fmla="*/ 5 h 96"/>
                  <a:gd name="T6" fmla="*/ 55 w 111"/>
                  <a:gd name="T7" fmla="*/ 11 h 96"/>
                  <a:gd name="T8" fmla="*/ 63 w 111"/>
                  <a:gd name="T9" fmla="*/ 8 h 96"/>
                  <a:gd name="T10" fmla="*/ 73 w 111"/>
                  <a:gd name="T11" fmla="*/ 8 h 96"/>
                  <a:gd name="T12" fmla="*/ 82 w 111"/>
                  <a:gd name="T13" fmla="*/ 8 h 96"/>
                  <a:gd name="T14" fmla="*/ 87 w 111"/>
                  <a:gd name="T15" fmla="*/ 3 h 96"/>
                  <a:gd name="T16" fmla="*/ 92 w 111"/>
                  <a:gd name="T17" fmla="*/ 8 h 96"/>
                  <a:gd name="T18" fmla="*/ 95 w 111"/>
                  <a:gd name="T19" fmla="*/ 13 h 96"/>
                  <a:gd name="T20" fmla="*/ 96 w 111"/>
                  <a:gd name="T21" fmla="*/ 18 h 96"/>
                  <a:gd name="T22" fmla="*/ 101 w 111"/>
                  <a:gd name="T23" fmla="*/ 22 h 96"/>
                  <a:gd name="T24" fmla="*/ 96 w 111"/>
                  <a:gd name="T25" fmla="*/ 29 h 96"/>
                  <a:gd name="T26" fmla="*/ 100 w 111"/>
                  <a:gd name="T27" fmla="*/ 29 h 96"/>
                  <a:gd name="T28" fmla="*/ 103 w 111"/>
                  <a:gd name="T29" fmla="*/ 37 h 96"/>
                  <a:gd name="T30" fmla="*/ 104 w 111"/>
                  <a:gd name="T31" fmla="*/ 48 h 96"/>
                  <a:gd name="T32" fmla="*/ 109 w 111"/>
                  <a:gd name="T33" fmla="*/ 58 h 96"/>
                  <a:gd name="T34" fmla="*/ 111 w 111"/>
                  <a:gd name="T35" fmla="*/ 64 h 96"/>
                  <a:gd name="T36" fmla="*/ 111 w 111"/>
                  <a:gd name="T37" fmla="*/ 69 h 96"/>
                  <a:gd name="T38" fmla="*/ 108 w 111"/>
                  <a:gd name="T39" fmla="*/ 74 h 96"/>
                  <a:gd name="T40" fmla="*/ 103 w 111"/>
                  <a:gd name="T41" fmla="*/ 79 h 96"/>
                  <a:gd name="T42" fmla="*/ 108 w 111"/>
                  <a:gd name="T43" fmla="*/ 82 h 96"/>
                  <a:gd name="T44" fmla="*/ 100 w 111"/>
                  <a:gd name="T45" fmla="*/ 92 h 96"/>
                  <a:gd name="T46" fmla="*/ 93 w 111"/>
                  <a:gd name="T47" fmla="*/ 95 h 96"/>
                  <a:gd name="T48" fmla="*/ 87 w 111"/>
                  <a:gd name="T49" fmla="*/ 93 h 96"/>
                  <a:gd name="T50" fmla="*/ 85 w 111"/>
                  <a:gd name="T51" fmla="*/ 87 h 96"/>
                  <a:gd name="T52" fmla="*/ 81 w 111"/>
                  <a:gd name="T53" fmla="*/ 72 h 96"/>
                  <a:gd name="T54" fmla="*/ 74 w 111"/>
                  <a:gd name="T55" fmla="*/ 72 h 96"/>
                  <a:gd name="T56" fmla="*/ 71 w 111"/>
                  <a:gd name="T57" fmla="*/ 74 h 96"/>
                  <a:gd name="T58" fmla="*/ 66 w 111"/>
                  <a:gd name="T59" fmla="*/ 71 h 96"/>
                  <a:gd name="T60" fmla="*/ 68 w 111"/>
                  <a:gd name="T61" fmla="*/ 66 h 96"/>
                  <a:gd name="T62" fmla="*/ 66 w 111"/>
                  <a:gd name="T63" fmla="*/ 59 h 96"/>
                  <a:gd name="T64" fmla="*/ 63 w 111"/>
                  <a:gd name="T65" fmla="*/ 53 h 96"/>
                  <a:gd name="T66" fmla="*/ 39 w 111"/>
                  <a:gd name="T67" fmla="*/ 50 h 96"/>
                  <a:gd name="T68" fmla="*/ 31 w 111"/>
                  <a:gd name="T69" fmla="*/ 63 h 96"/>
                  <a:gd name="T70" fmla="*/ 20 w 111"/>
                  <a:gd name="T71" fmla="*/ 56 h 96"/>
                  <a:gd name="T72" fmla="*/ 11 w 111"/>
                  <a:gd name="T73" fmla="*/ 45 h 96"/>
                  <a:gd name="T74" fmla="*/ 4 w 111"/>
                  <a:gd name="T75" fmla="*/ 35 h 96"/>
                  <a:gd name="T76" fmla="*/ 1 w 111"/>
                  <a:gd name="T77" fmla="*/ 34 h 96"/>
                  <a:gd name="T78" fmla="*/ 3 w 111"/>
                  <a:gd name="T79" fmla="*/ 29 h 96"/>
                  <a:gd name="T80" fmla="*/ 20 w 111"/>
                  <a:gd name="T81" fmla="*/ 18 h 96"/>
                  <a:gd name="T82" fmla="*/ 17 w 111"/>
                  <a:gd name="T83" fmla="*/ 10 h 96"/>
                  <a:gd name="T84" fmla="*/ 20 w 111"/>
                  <a:gd name="T85" fmla="*/ 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1" h="96">
                    <a:moveTo>
                      <a:pt x="20" y="0"/>
                    </a:moveTo>
                    <a:lnTo>
                      <a:pt x="30" y="0"/>
                    </a:lnTo>
                    <a:lnTo>
                      <a:pt x="31" y="3"/>
                    </a:lnTo>
                    <a:lnTo>
                      <a:pt x="33" y="3"/>
                    </a:lnTo>
                    <a:lnTo>
                      <a:pt x="41" y="6"/>
                    </a:lnTo>
                    <a:lnTo>
                      <a:pt x="57" y="5"/>
                    </a:lnTo>
                    <a:lnTo>
                      <a:pt x="55" y="10"/>
                    </a:lnTo>
                    <a:lnTo>
                      <a:pt x="55" y="11"/>
                    </a:lnTo>
                    <a:lnTo>
                      <a:pt x="58" y="11"/>
                    </a:lnTo>
                    <a:lnTo>
                      <a:pt x="63" y="8"/>
                    </a:lnTo>
                    <a:lnTo>
                      <a:pt x="68" y="13"/>
                    </a:lnTo>
                    <a:lnTo>
                      <a:pt x="73" y="8"/>
                    </a:lnTo>
                    <a:lnTo>
                      <a:pt x="81" y="11"/>
                    </a:lnTo>
                    <a:lnTo>
                      <a:pt x="82" y="8"/>
                    </a:lnTo>
                    <a:lnTo>
                      <a:pt x="87" y="6"/>
                    </a:lnTo>
                    <a:lnTo>
                      <a:pt x="87" y="3"/>
                    </a:lnTo>
                    <a:lnTo>
                      <a:pt x="92" y="3"/>
                    </a:lnTo>
                    <a:lnTo>
                      <a:pt x="92" y="8"/>
                    </a:lnTo>
                    <a:lnTo>
                      <a:pt x="93" y="8"/>
                    </a:lnTo>
                    <a:lnTo>
                      <a:pt x="95" y="13"/>
                    </a:lnTo>
                    <a:lnTo>
                      <a:pt x="95" y="18"/>
                    </a:lnTo>
                    <a:lnTo>
                      <a:pt x="96" y="18"/>
                    </a:lnTo>
                    <a:lnTo>
                      <a:pt x="98" y="21"/>
                    </a:lnTo>
                    <a:lnTo>
                      <a:pt x="101" y="22"/>
                    </a:lnTo>
                    <a:lnTo>
                      <a:pt x="101" y="24"/>
                    </a:lnTo>
                    <a:lnTo>
                      <a:pt x="96" y="29"/>
                    </a:lnTo>
                    <a:lnTo>
                      <a:pt x="96" y="30"/>
                    </a:lnTo>
                    <a:lnTo>
                      <a:pt x="100" y="29"/>
                    </a:lnTo>
                    <a:lnTo>
                      <a:pt x="101" y="29"/>
                    </a:lnTo>
                    <a:lnTo>
                      <a:pt x="103" y="37"/>
                    </a:lnTo>
                    <a:lnTo>
                      <a:pt x="108" y="43"/>
                    </a:lnTo>
                    <a:lnTo>
                      <a:pt x="104" y="48"/>
                    </a:lnTo>
                    <a:lnTo>
                      <a:pt x="104" y="56"/>
                    </a:lnTo>
                    <a:lnTo>
                      <a:pt x="109" y="58"/>
                    </a:lnTo>
                    <a:lnTo>
                      <a:pt x="109" y="63"/>
                    </a:lnTo>
                    <a:lnTo>
                      <a:pt x="111" y="64"/>
                    </a:lnTo>
                    <a:lnTo>
                      <a:pt x="108" y="69"/>
                    </a:lnTo>
                    <a:lnTo>
                      <a:pt x="111" y="69"/>
                    </a:lnTo>
                    <a:lnTo>
                      <a:pt x="111" y="77"/>
                    </a:lnTo>
                    <a:lnTo>
                      <a:pt x="108" y="74"/>
                    </a:lnTo>
                    <a:lnTo>
                      <a:pt x="103" y="74"/>
                    </a:lnTo>
                    <a:lnTo>
                      <a:pt x="103" y="79"/>
                    </a:lnTo>
                    <a:lnTo>
                      <a:pt x="106" y="79"/>
                    </a:lnTo>
                    <a:lnTo>
                      <a:pt x="108" y="82"/>
                    </a:lnTo>
                    <a:lnTo>
                      <a:pt x="104" y="90"/>
                    </a:lnTo>
                    <a:lnTo>
                      <a:pt x="100" y="92"/>
                    </a:lnTo>
                    <a:lnTo>
                      <a:pt x="96" y="88"/>
                    </a:lnTo>
                    <a:lnTo>
                      <a:pt x="93" y="95"/>
                    </a:lnTo>
                    <a:lnTo>
                      <a:pt x="92" y="96"/>
                    </a:lnTo>
                    <a:lnTo>
                      <a:pt x="87" y="93"/>
                    </a:lnTo>
                    <a:lnTo>
                      <a:pt x="84" y="95"/>
                    </a:lnTo>
                    <a:lnTo>
                      <a:pt x="85" y="87"/>
                    </a:lnTo>
                    <a:lnTo>
                      <a:pt x="84" y="77"/>
                    </a:lnTo>
                    <a:lnTo>
                      <a:pt x="81" y="72"/>
                    </a:lnTo>
                    <a:lnTo>
                      <a:pt x="77" y="74"/>
                    </a:lnTo>
                    <a:lnTo>
                      <a:pt x="74" y="72"/>
                    </a:lnTo>
                    <a:lnTo>
                      <a:pt x="71" y="76"/>
                    </a:lnTo>
                    <a:lnTo>
                      <a:pt x="71" y="74"/>
                    </a:lnTo>
                    <a:lnTo>
                      <a:pt x="65" y="77"/>
                    </a:lnTo>
                    <a:lnTo>
                      <a:pt x="66" y="71"/>
                    </a:lnTo>
                    <a:lnTo>
                      <a:pt x="68" y="69"/>
                    </a:lnTo>
                    <a:lnTo>
                      <a:pt x="68" y="66"/>
                    </a:lnTo>
                    <a:lnTo>
                      <a:pt x="66" y="63"/>
                    </a:lnTo>
                    <a:lnTo>
                      <a:pt x="66" y="59"/>
                    </a:lnTo>
                    <a:lnTo>
                      <a:pt x="63" y="58"/>
                    </a:lnTo>
                    <a:lnTo>
                      <a:pt x="63" y="53"/>
                    </a:lnTo>
                    <a:lnTo>
                      <a:pt x="58" y="48"/>
                    </a:lnTo>
                    <a:lnTo>
                      <a:pt x="39" y="50"/>
                    </a:lnTo>
                    <a:lnTo>
                      <a:pt x="38" y="55"/>
                    </a:lnTo>
                    <a:lnTo>
                      <a:pt x="31" y="63"/>
                    </a:lnTo>
                    <a:lnTo>
                      <a:pt x="27" y="63"/>
                    </a:lnTo>
                    <a:lnTo>
                      <a:pt x="20" y="56"/>
                    </a:lnTo>
                    <a:lnTo>
                      <a:pt x="17" y="50"/>
                    </a:lnTo>
                    <a:lnTo>
                      <a:pt x="11" y="45"/>
                    </a:lnTo>
                    <a:lnTo>
                      <a:pt x="8" y="35"/>
                    </a:lnTo>
                    <a:lnTo>
                      <a:pt x="4" y="35"/>
                    </a:lnTo>
                    <a:lnTo>
                      <a:pt x="4" y="30"/>
                    </a:lnTo>
                    <a:lnTo>
                      <a:pt x="1" y="34"/>
                    </a:lnTo>
                    <a:lnTo>
                      <a:pt x="0" y="30"/>
                    </a:lnTo>
                    <a:lnTo>
                      <a:pt x="3" y="29"/>
                    </a:lnTo>
                    <a:lnTo>
                      <a:pt x="8" y="21"/>
                    </a:lnTo>
                    <a:lnTo>
                      <a:pt x="20" y="18"/>
                    </a:lnTo>
                    <a:lnTo>
                      <a:pt x="20" y="11"/>
                    </a:lnTo>
                    <a:lnTo>
                      <a:pt x="17" y="10"/>
                    </a:lnTo>
                    <a:lnTo>
                      <a:pt x="22" y="5"/>
                    </a:lnTo>
                    <a:lnTo>
                      <a:pt x="2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4" name="Freeform 181"/>
              <p:cNvSpPr>
                <a:spLocks/>
              </p:cNvSpPr>
              <p:nvPr/>
            </p:nvSpPr>
            <p:spPr bwMode="auto">
              <a:xfrm>
                <a:off x="2515" y="1724"/>
                <a:ext cx="68" cy="111"/>
              </a:xfrm>
              <a:custGeom>
                <a:avLst/>
                <a:gdLst>
                  <a:gd name="T0" fmla="*/ 68 w 68"/>
                  <a:gd name="T1" fmla="*/ 87 h 111"/>
                  <a:gd name="T2" fmla="*/ 62 w 68"/>
                  <a:gd name="T3" fmla="*/ 81 h 111"/>
                  <a:gd name="T4" fmla="*/ 58 w 68"/>
                  <a:gd name="T5" fmla="*/ 74 h 111"/>
                  <a:gd name="T6" fmla="*/ 57 w 68"/>
                  <a:gd name="T7" fmla="*/ 29 h 111"/>
                  <a:gd name="T8" fmla="*/ 54 w 68"/>
                  <a:gd name="T9" fmla="*/ 15 h 111"/>
                  <a:gd name="T10" fmla="*/ 46 w 68"/>
                  <a:gd name="T11" fmla="*/ 5 h 111"/>
                  <a:gd name="T12" fmla="*/ 49 w 68"/>
                  <a:gd name="T13" fmla="*/ 2 h 111"/>
                  <a:gd name="T14" fmla="*/ 46 w 68"/>
                  <a:gd name="T15" fmla="*/ 0 h 111"/>
                  <a:gd name="T16" fmla="*/ 46 w 68"/>
                  <a:gd name="T17" fmla="*/ 0 h 111"/>
                  <a:gd name="T18" fmla="*/ 36 w 68"/>
                  <a:gd name="T19" fmla="*/ 0 h 111"/>
                  <a:gd name="T20" fmla="*/ 4 w 68"/>
                  <a:gd name="T21" fmla="*/ 0 h 111"/>
                  <a:gd name="T22" fmla="*/ 3 w 68"/>
                  <a:gd name="T23" fmla="*/ 5 h 111"/>
                  <a:gd name="T24" fmla="*/ 6 w 68"/>
                  <a:gd name="T25" fmla="*/ 12 h 111"/>
                  <a:gd name="T26" fmla="*/ 8 w 68"/>
                  <a:gd name="T27" fmla="*/ 26 h 111"/>
                  <a:gd name="T28" fmla="*/ 8 w 68"/>
                  <a:gd name="T29" fmla="*/ 31 h 111"/>
                  <a:gd name="T30" fmla="*/ 6 w 68"/>
                  <a:gd name="T31" fmla="*/ 33 h 111"/>
                  <a:gd name="T32" fmla="*/ 8 w 68"/>
                  <a:gd name="T33" fmla="*/ 34 h 111"/>
                  <a:gd name="T34" fmla="*/ 11 w 68"/>
                  <a:gd name="T35" fmla="*/ 47 h 111"/>
                  <a:gd name="T36" fmla="*/ 6 w 68"/>
                  <a:gd name="T37" fmla="*/ 52 h 111"/>
                  <a:gd name="T38" fmla="*/ 3 w 68"/>
                  <a:gd name="T39" fmla="*/ 66 h 111"/>
                  <a:gd name="T40" fmla="*/ 0 w 68"/>
                  <a:gd name="T41" fmla="*/ 71 h 111"/>
                  <a:gd name="T42" fmla="*/ 0 w 68"/>
                  <a:gd name="T43" fmla="*/ 78 h 111"/>
                  <a:gd name="T44" fmla="*/ 3 w 68"/>
                  <a:gd name="T45" fmla="*/ 92 h 111"/>
                  <a:gd name="T46" fmla="*/ 6 w 68"/>
                  <a:gd name="T47" fmla="*/ 94 h 111"/>
                  <a:gd name="T48" fmla="*/ 8 w 68"/>
                  <a:gd name="T49" fmla="*/ 103 h 111"/>
                  <a:gd name="T50" fmla="*/ 3 w 68"/>
                  <a:gd name="T51" fmla="*/ 102 h 111"/>
                  <a:gd name="T52" fmla="*/ 1 w 68"/>
                  <a:gd name="T53" fmla="*/ 105 h 111"/>
                  <a:gd name="T54" fmla="*/ 19 w 68"/>
                  <a:gd name="T55" fmla="*/ 111 h 111"/>
                  <a:gd name="T56" fmla="*/ 27 w 68"/>
                  <a:gd name="T57" fmla="*/ 105 h 111"/>
                  <a:gd name="T58" fmla="*/ 38 w 68"/>
                  <a:gd name="T59" fmla="*/ 102 h 111"/>
                  <a:gd name="T60" fmla="*/ 50 w 68"/>
                  <a:gd name="T61" fmla="*/ 94 h 111"/>
                  <a:gd name="T62" fmla="*/ 52 w 68"/>
                  <a:gd name="T63" fmla="*/ 94 h 111"/>
                  <a:gd name="T64" fmla="*/ 63 w 68"/>
                  <a:gd name="T65" fmla="*/ 92 h 111"/>
                  <a:gd name="T66" fmla="*/ 68 w 68"/>
                  <a:gd name="T67" fmla="*/ 87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8" h="111">
                    <a:moveTo>
                      <a:pt x="68" y="87"/>
                    </a:moveTo>
                    <a:lnTo>
                      <a:pt x="62" y="81"/>
                    </a:lnTo>
                    <a:lnTo>
                      <a:pt x="58" y="74"/>
                    </a:lnTo>
                    <a:lnTo>
                      <a:pt x="57" y="29"/>
                    </a:lnTo>
                    <a:lnTo>
                      <a:pt x="54" y="15"/>
                    </a:lnTo>
                    <a:lnTo>
                      <a:pt x="46" y="5"/>
                    </a:lnTo>
                    <a:lnTo>
                      <a:pt x="49" y="2"/>
                    </a:lnTo>
                    <a:lnTo>
                      <a:pt x="46" y="0"/>
                    </a:lnTo>
                    <a:lnTo>
                      <a:pt x="46" y="0"/>
                    </a:lnTo>
                    <a:lnTo>
                      <a:pt x="36" y="0"/>
                    </a:lnTo>
                    <a:lnTo>
                      <a:pt x="4" y="0"/>
                    </a:lnTo>
                    <a:lnTo>
                      <a:pt x="3" y="5"/>
                    </a:lnTo>
                    <a:lnTo>
                      <a:pt x="6" y="12"/>
                    </a:lnTo>
                    <a:lnTo>
                      <a:pt x="8" y="26"/>
                    </a:lnTo>
                    <a:lnTo>
                      <a:pt x="8" y="31"/>
                    </a:lnTo>
                    <a:lnTo>
                      <a:pt x="6" y="33"/>
                    </a:lnTo>
                    <a:lnTo>
                      <a:pt x="8" y="34"/>
                    </a:lnTo>
                    <a:lnTo>
                      <a:pt x="11" y="47"/>
                    </a:lnTo>
                    <a:lnTo>
                      <a:pt x="6" y="52"/>
                    </a:lnTo>
                    <a:lnTo>
                      <a:pt x="3" y="66"/>
                    </a:lnTo>
                    <a:lnTo>
                      <a:pt x="0" y="71"/>
                    </a:lnTo>
                    <a:lnTo>
                      <a:pt x="0" y="78"/>
                    </a:lnTo>
                    <a:lnTo>
                      <a:pt x="3" y="92"/>
                    </a:lnTo>
                    <a:lnTo>
                      <a:pt x="6" y="94"/>
                    </a:lnTo>
                    <a:lnTo>
                      <a:pt x="8" y="103"/>
                    </a:lnTo>
                    <a:lnTo>
                      <a:pt x="3" y="102"/>
                    </a:lnTo>
                    <a:lnTo>
                      <a:pt x="1" y="105"/>
                    </a:lnTo>
                    <a:lnTo>
                      <a:pt x="19" y="111"/>
                    </a:lnTo>
                    <a:lnTo>
                      <a:pt x="27" y="105"/>
                    </a:lnTo>
                    <a:lnTo>
                      <a:pt x="38" y="102"/>
                    </a:lnTo>
                    <a:lnTo>
                      <a:pt x="50" y="94"/>
                    </a:lnTo>
                    <a:lnTo>
                      <a:pt x="52" y="94"/>
                    </a:lnTo>
                    <a:lnTo>
                      <a:pt x="63" y="92"/>
                    </a:lnTo>
                    <a:lnTo>
                      <a:pt x="68" y="8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5" name="Freeform 182"/>
              <p:cNvSpPr>
                <a:spLocks/>
              </p:cNvSpPr>
              <p:nvPr/>
            </p:nvSpPr>
            <p:spPr bwMode="auto">
              <a:xfrm>
                <a:off x="2307" y="1673"/>
                <a:ext cx="47" cy="15"/>
              </a:xfrm>
              <a:custGeom>
                <a:avLst/>
                <a:gdLst>
                  <a:gd name="T0" fmla="*/ 4 w 47"/>
                  <a:gd name="T1" fmla="*/ 5 h 15"/>
                  <a:gd name="T2" fmla="*/ 20 w 47"/>
                  <a:gd name="T3" fmla="*/ 5 h 15"/>
                  <a:gd name="T4" fmla="*/ 22 w 47"/>
                  <a:gd name="T5" fmla="*/ 2 h 15"/>
                  <a:gd name="T6" fmla="*/ 27 w 47"/>
                  <a:gd name="T7" fmla="*/ 0 h 15"/>
                  <a:gd name="T8" fmla="*/ 38 w 47"/>
                  <a:gd name="T9" fmla="*/ 6 h 15"/>
                  <a:gd name="T10" fmla="*/ 46 w 47"/>
                  <a:gd name="T11" fmla="*/ 5 h 15"/>
                  <a:gd name="T12" fmla="*/ 47 w 47"/>
                  <a:gd name="T13" fmla="*/ 8 h 15"/>
                  <a:gd name="T14" fmla="*/ 41 w 47"/>
                  <a:gd name="T15" fmla="*/ 11 h 15"/>
                  <a:gd name="T16" fmla="*/ 27 w 47"/>
                  <a:gd name="T17" fmla="*/ 5 h 15"/>
                  <a:gd name="T18" fmla="*/ 22 w 47"/>
                  <a:gd name="T19" fmla="*/ 8 h 15"/>
                  <a:gd name="T20" fmla="*/ 17 w 47"/>
                  <a:gd name="T21" fmla="*/ 8 h 15"/>
                  <a:gd name="T22" fmla="*/ 15 w 47"/>
                  <a:gd name="T23" fmla="*/ 11 h 15"/>
                  <a:gd name="T24" fmla="*/ 3 w 47"/>
                  <a:gd name="T25" fmla="*/ 13 h 15"/>
                  <a:gd name="T26" fmla="*/ 1 w 47"/>
                  <a:gd name="T27" fmla="*/ 15 h 15"/>
                  <a:gd name="T28" fmla="*/ 0 w 47"/>
                  <a:gd name="T29" fmla="*/ 10 h 15"/>
                  <a:gd name="T30" fmla="*/ 4 w 47"/>
                  <a:gd name="T31" fmla="*/ 6 h 15"/>
                  <a:gd name="T32" fmla="*/ 4 w 47"/>
                  <a:gd name="T3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7" h="15">
                    <a:moveTo>
                      <a:pt x="4" y="5"/>
                    </a:moveTo>
                    <a:lnTo>
                      <a:pt x="20" y="5"/>
                    </a:lnTo>
                    <a:lnTo>
                      <a:pt x="22" y="2"/>
                    </a:lnTo>
                    <a:lnTo>
                      <a:pt x="27" y="0"/>
                    </a:lnTo>
                    <a:lnTo>
                      <a:pt x="38" y="6"/>
                    </a:lnTo>
                    <a:lnTo>
                      <a:pt x="46" y="5"/>
                    </a:lnTo>
                    <a:lnTo>
                      <a:pt x="47" y="8"/>
                    </a:lnTo>
                    <a:lnTo>
                      <a:pt x="41" y="11"/>
                    </a:lnTo>
                    <a:lnTo>
                      <a:pt x="27" y="5"/>
                    </a:lnTo>
                    <a:lnTo>
                      <a:pt x="22" y="8"/>
                    </a:lnTo>
                    <a:lnTo>
                      <a:pt x="17" y="8"/>
                    </a:lnTo>
                    <a:lnTo>
                      <a:pt x="15" y="11"/>
                    </a:lnTo>
                    <a:lnTo>
                      <a:pt x="3" y="13"/>
                    </a:lnTo>
                    <a:lnTo>
                      <a:pt x="1" y="15"/>
                    </a:lnTo>
                    <a:lnTo>
                      <a:pt x="0" y="10"/>
                    </a:lnTo>
                    <a:lnTo>
                      <a:pt x="4" y="6"/>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6" name="Freeform 183"/>
              <p:cNvSpPr>
                <a:spLocks/>
              </p:cNvSpPr>
              <p:nvPr/>
            </p:nvSpPr>
            <p:spPr bwMode="auto">
              <a:xfrm>
                <a:off x="2308" y="1694"/>
                <a:ext cx="48" cy="30"/>
              </a:xfrm>
              <a:custGeom>
                <a:avLst/>
                <a:gdLst>
                  <a:gd name="T0" fmla="*/ 26 w 48"/>
                  <a:gd name="T1" fmla="*/ 30 h 30"/>
                  <a:gd name="T2" fmla="*/ 29 w 48"/>
                  <a:gd name="T3" fmla="*/ 29 h 30"/>
                  <a:gd name="T4" fmla="*/ 34 w 48"/>
                  <a:gd name="T5" fmla="*/ 21 h 30"/>
                  <a:gd name="T6" fmla="*/ 46 w 48"/>
                  <a:gd name="T7" fmla="*/ 18 h 30"/>
                  <a:gd name="T8" fmla="*/ 46 w 48"/>
                  <a:gd name="T9" fmla="*/ 11 h 30"/>
                  <a:gd name="T10" fmla="*/ 43 w 48"/>
                  <a:gd name="T11" fmla="*/ 10 h 30"/>
                  <a:gd name="T12" fmla="*/ 48 w 48"/>
                  <a:gd name="T13" fmla="*/ 5 h 30"/>
                  <a:gd name="T14" fmla="*/ 46 w 48"/>
                  <a:gd name="T15" fmla="*/ 0 h 30"/>
                  <a:gd name="T16" fmla="*/ 26 w 48"/>
                  <a:gd name="T17" fmla="*/ 0 h 30"/>
                  <a:gd name="T18" fmla="*/ 16 w 48"/>
                  <a:gd name="T19" fmla="*/ 3 h 30"/>
                  <a:gd name="T20" fmla="*/ 8 w 48"/>
                  <a:gd name="T21" fmla="*/ 3 h 30"/>
                  <a:gd name="T22" fmla="*/ 3 w 48"/>
                  <a:gd name="T23" fmla="*/ 6 h 30"/>
                  <a:gd name="T24" fmla="*/ 0 w 48"/>
                  <a:gd name="T25" fmla="*/ 5 h 30"/>
                  <a:gd name="T26" fmla="*/ 2 w 48"/>
                  <a:gd name="T27" fmla="*/ 8 h 30"/>
                  <a:gd name="T28" fmla="*/ 7 w 48"/>
                  <a:gd name="T29" fmla="*/ 10 h 30"/>
                  <a:gd name="T30" fmla="*/ 8 w 48"/>
                  <a:gd name="T31" fmla="*/ 14 h 30"/>
                  <a:gd name="T32" fmla="*/ 13 w 48"/>
                  <a:gd name="T33" fmla="*/ 14 h 30"/>
                  <a:gd name="T34" fmla="*/ 13 w 48"/>
                  <a:gd name="T35" fmla="*/ 18 h 30"/>
                  <a:gd name="T36" fmla="*/ 29 w 48"/>
                  <a:gd name="T37" fmla="*/ 14 h 30"/>
                  <a:gd name="T38" fmla="*/ 29 w 48"/>
                  <a:gd name="T39" fmla="*/ 14 h 30"/>
                  <a:gd name="T40" fmla="*/ 19 w 48"/>
                  <a:gd name="T41" fmla="*/ 18 h 30"/>
                  <a:gd name="T42" fmla="*/ 21 w 48"/>
                  <a:gd name="T43" fmla="*/ 27 h 30"/>
                  <a:gd name="T44" fmla="*/ 22 w 48"/>
                  <a:gd name="T45" fmla="*/ 29 h 30"/>
                  <a:gd name="T46" fmla="*/ 26 w 48"/>
                  <a:gd name="T47" fmla="*/ 29 h 30"/>
                  <a:gd name="T48" fmla="*/ 26 w 48"/>
                  <a:gd name="T49"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0">
                    <a:moveTo>
                      <a:pt x="26" y="30"/>
                    </a:moveTo>
                    <a:lnTo>
                      <a:pt x="29" y="29"/>
                    </a:lnTo>
                    <a:lnTo>
                      <a:pt x="34" y="21"/>
                    </a:lnTo>
                    <a:lnTo>
                      <a:pt x="46" y="18"/>
                    </a:lnTo>
                    <a:lnTo>
                      <a:pt x="46" y="11"/>
                    </a:lnTo>
                    <a:lnTo>
                      <a:pt x="43" y="10"/>
                    </a:lnTo>
                    <a:lnTo>
                      <a:pt x="48" y="5"/>
                    </a:lnTo>
                    <a:lnTo>
                      <a:pt x="46" y="0"/>
                    </a:lnTo>
                    <a:lnTo>
                      <a:pt x="26" y="0"/>
                    </a:lnTo>
                    <a:lnTo>
                      <a:pt x="16" y="3"/>
                    </a:lnTo>
                    <a:lnTo>
                      <a:pt x="8" y="3"/>
                    </a:lnTo>
                    <a:lnTo>
                      <a:pt x="3" y="6"/>
                    </a:lnTo>
                    <a:lnTo>
                      <a:pt x="0" y="5"/>
                    </a:lnTo>
                    <a:lnTo>
                      <a:pt x="2" y="8"/>
                    </a:lnTo>
                    <a:lnTo>
                      <a:pt x="7" y="10"/>
                    </a:lnTo>
                    <a:lnTo>
                      <a:pt x="8" y="14"/>
                    </a:lnTo>
                    <a:lnTo>
                      <a:pt x="13" y="14"/>
                    </a:lnTo>
                    <a:lnTo>
                      <a:pt x="13" y="18"/>
                    </a:lnTo>
                    <a:lnTo>
                      <a:pt x="29" y="14"/>
                    </a:lnTo>
                    <a:lnTo>
                      <a:pt x="29" y="14"/>
                    </a:lnTo>
                    <a:lnTo>
                      <a:pt x="19" y="18"/>
                    </a:lnTo>
                    <a:lnTo>
                      <a:pt x="21" y="27"/>
                    </a:lnTo>
                    <a:lnTo>
                      <a:pt x="22" y="29"/>
                    </a:lnTo>
                    <a:lnTo>
                      <a:pt x="26" y="29"/>
                    </a:lnTo>
                    <a:lnTo>
                      <a:pt x="26" y="3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7" name="Freeform 184"/>
              <p:cNvSpPr>
                <a:spLocks/>
              </p:cNvSpPr>
              <p:nvPr/>
            </p:nvSpPr>
            <p:spPr bwMode="auto">
              <a:xfrm>
                <a:off x="2361" y="1742"/>
                <a:ext cx="46" cy="52"/>
              </a:xfrm>
              <a:custGeom>
                <a:avLst/>
                <a:gdLst>
                  <a:gd name="T0" fmla="*/ 27 w 46"/>
                  <a:gd name="T1" fmla="*/ 52 h 52"/>
                  <a:gd name="T2" fmla="*/ 30 w 46"/>
                  <a:gd name="T3" fmla="*/ 47 h 52"/>
                  <a:gd name="T4" fmla="*/ 41 w 46"/>
                  <a:gd name="T5" fmla="*/ 39 h 52"/>
                  <a:gd name="T6" fmla="*/ 39 w 46"/>
                  <a:gd name="T7" fmla="*/ 34 h 52"/>
                  <a:gd name="T8" fmla="*/ 46 w 46"/>
                  <a:gd name="T9" fmla="*/ 31 h 52"/>
                  <a:gd name="T10" fmla="*/ 44 w 46"/>
                  <a:gd name="T11" fmla="*/ 28 h 52"/>
                  <a:gd name="T12" fmla="*/ 44 w 46"/>
                  <a:gd name="T13" fmla="*/ 26 h 52"/>
                  <a:gd name="T14" fmla="*/ 38 w 46"/>
                  <a:gd name="T15" fmla="*/ 29 h 52"/>
                  <a:gd name="T16" fmla="*/ 39 w 46"/>
                  <a:gd name="T17" fmla="*/ 23 h 52"/>
                  <a:gd name="T18" fmla="*/ 41 w 46"/>
                  <a:gd name="T19" fmla="*/ 21 h 52"/>
                  <a:gd name="T20" fmla="*/ 41 w 46"/>
                  <a:gd name="T21" fmla="*/ 18 h 52"/>
                  <a:gd name="T22" fmla="*/ 39 w 46"/>
                  <a:gd name="T23" fmla="*/ 15 h 52"/>
                  <a:gd name="T24" fmla="*/ 39 w 46"/>
                  <a:gd name="T25" fmla="*/ 11 h 52"/>
                  <a:gd name="T26" fmla="*/ 36 w 46"/>
                  <a:gd name="T27" fmla="*/ 10 h 52"/>
                  <a:gd name="T28" fmla="*/ 36 w 46"/>
                  <a:gd name="T29" fmla="*/ 5 h 52"/>
                  <a:gd name="T30" fmla="*/ 31 w 46"/>
                  <a:gd name="T31" fmla="*/ 0 h 52"/>
                  <a:gd name="T32" fmla="*/ 12 w 46"/>
                  <a:gd name="T33" fmla="*/ 2 h 52"/>
                  <a:gd name="T34" fmla="*/ 11 w 46"/>
                  <a:gd name="T35" fmla="*/ 7 h 52"/>
                  <a:gd name="T36" fmla="*/ 4 w 46"/>
                  <a:gd name="T37" fmla="*/ 15 h 52"/>
                  <a:gd name="T38" fmla="*/ 0 w 46"/>
                  <a:gd name="T39" fmla="*/ 15 h 52"/>
                  <a:gd name="T40" fmla="*/ 0 w 46"/>
                  <a:gd name="T41" fmla="*/ 24 h 52"/>
                  <a:gd name="T42" fmla="*/ 3 w 46"/>
                  <a:gd name="T43" fmla="*/ 26 h 52"/>
                  <a:gd name="T44" fmla="*/ 0 w 46"/>
                  <a:gd name="T45" fmla="*/ 26 h 52"/>
                  <a:gd name="T46" fmla="*/ 0 w 46"/>
                  <a:gd name="T47" fmla="*/ 29 h 52"/>
                  <a:gd name="T48" fmla="*/ 4 w 46"/>
                  <a:gd name="T49" fmla="*/ 34 h 52"/>
                  <a:gd name="T50" fmla="*/ 4 w 46"/>
                  <a:gd name="T51" fmla="*/ 37 h 52"/>
                  <a:gd name="T52" fmla="*/ 12 w 46"/>
                  <a:gd name="T53" fmla="*/ 42 h 52"/>
                  <a:gd name="T54" fmla="*/ 12 w 46"/>
                  <a:gd name="T55" fmla="*/ 45 h 52"/>
                  <a:gd name="T56" fmla="*/ 27 w 46"/>
                  <a:gd name="T57"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52">
                    <a:moveTo>
                      <a:pt x="27" y="52"/>
                    </a:moveTo>
                    <a:lnTo>
                      <a:pt x="30" y="47"/>
                    </a:lnTo>
                    <a:lnTo>
                      <a:pt x="41" y="39"/>
                    </a:lnTo>
                    <a:lnTo>
                      <a:pt x="39" y="34"/>
                    </a:lnTo>
                    <a:lnTo>
                      <a:pt x="46" y="31"/>
                    </a:lnTo>
                    <a:lnTo>
                      <a:pt x="44" y="28"/>
                    </a:lnTo>
                    <a:lnTo>
                      <a:pt x="44" y="26"/>
                    </a:lnTo>
                    <a:lnTo>
                      <a:pt x="38" y="29"/>
                    </a:lnTo>
                    <a:lnTo>
                      <a:pt x="39" y="23"/>
                    </a:lnTo>
                    <a:lnTo>
                      <a:pt x="41" y="21"/>
                    </a:lnTo>
                    <a:lnTo>
                      <a:pt x="41" y="18"/>
                    </a:lnTo>
                    <a:lnTo>
                      <a:pt x="39" y="15"/>
                    </a:lnTo>
                    <a:lnTo>
                      <a:pt x="39" y="11"/>
                    </a:lnTo>
                    <a:lnTo>
                      <a:pt x="36" y="10"/>
                    </a:lnTo>
                    <a:lnTo>
                      <a:pt x="36" y="5"/>
                    </a:lnTo>
                    <a:lnTo>
                      <a:pt x="31" y="0"/>
                    </a:lnTo>
                    <a:lnTo>
                      <a:pt x="12" y="2"/>
                    </a:lnTo>
                    <a:lnTo>
                      <a:pt x="11" y="7"/>
                    </a:lnTo>
                    <a:lnTo>
                      <a:pt x="4" y="15"/>
                    </a:lnTo>
                    <a:lnTo>
                      <a:pt x="0" y="15"/>
                    </a:lnTo>
                    <a:lnTo>
                      <a:pt x="0" y="24"/>
                    </a:lnTo>
                    <a:lnTo>
                      <a:pt x="3" y="26"/>
                    </a:lnTo>
                    <a:lnTo>
                      <a:pt x="0" y="26"/>
                    </a:lnTo>
                    <a:lnTo>
                      <a:pt x="0" y="29"/>
                    </a:lnTo>
                    <a:lnTo>
                      <a:pt x="4" y="34"/>
                    </a:lnTo>
                    <a:lnTo>
                      <a:pt x="4" y="37"/>
                    </a:lnTo>
                    <a:lnTo>
                      <a:pt x="12" y="42"/>
                    </a:lnTo>
                    <a:lnTo>
                      <a:pt x="12" y="45"/>
                    </a:lnTo>
                    <a:lnTo>
                      <a:pt x="27"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8" name="Freeform 185"/>
              <p:cNvSpPr>
                <a:spLocks/>
              </p:cNvSpPr>
              <p:nvPr/>
            </p:nvSpPr>
            <p:spPr bwMode="auto">
              <a:xfrm>
                <a:off x="2297" y="1623"/>
                <a:ext cx="94" cy="77"/>
              </a:xfrm>
              <a:custGeom>
                <a:avLst/>
                <a:gdLst>
                  <a:gd name="T0" fmla="*/ 11 w 94"/>
                  <a:gd name="T1" fmla="*/ 76 h 77"/>
                  <a:gd name="T2" fmla="*/ 11 w 94"/>
                  <a:gd name="T3" fmla="*/ 65 h 77"/>
                  <a:gd name="T4" fmla="*/ 13 w 94"/>
                  <a:gd name="T5" fmla="*/ 63 h 77"/>
                  <a:gd name="T6" fmla="*/ 25 w 94"/>
                  <a:gd name="T7" fmla="*/ 61 h 77"/>
                  <a:gd name="T8" fmla="*/ 27 w 94"/>
                  <a:gd name="T9" fmla="*/ 58 h 77"/>
                  <a:gd name="T10" fmla="*/ 32 w 94"/>
                  <a:gd name="T11" fmla="*/ 58 h 77"/>
                  <a:gd name="T12" fmla="*/ 37 w 94"/>
                  <a:gd name="T13" fmla="*/ 55 h 77"/>
                  <a:gd name="T14" fmla="*/ 51 w 94"/>
                  <a:gd name="T15" fmla="*/ 61 h 77"/>
                  <a:gd name="T16" fmla="*/ 57 w 94"/>
                  <a:gd name="T17" fmla="*/ 58 h 77"/>
                  <a:gd name="T18" fmla="*/ 56 w 94"/>
                  <a:gd name="T19" fmla="*/ 55 h 77"/>
                  <a:gd name="T20" fmla="*/ 48 w 94"/>
                  <a:gd name="T21" fmla="*/ 56 h 77"/>
                  <a:gd name="T22" fmla="*/ 37 w 94"/>
                  <a:gd name="T23" fmla="*/ 50 h 77"/>
                  <a:gd name="T24" fmla="*/ 32 w 94"/>
                  <a:gd name="T25" fmla="*/ 52 h 77"/>
                  <a:gd name="T26" fmla="*/ 30 w 94"/>
                  <a:gd name="T27" fmla="*/ 55 h 77"/>
                  <a:gd name="T28" fmla="*/ 14 w 94"/>
                  <a:gd name="T29" fmla="*/ 55 h 77"/>
                  <a:gd name="T30" fmla="*/ 3 w 94"/>
                  <a:gd name="T31" fmla="*/ 36 h 77"/>
                  <a:gd name="T32" fmla="*/ 0 w 94"/>
                  <a:gd name="T33" fmla="*/ 37 h 77"/>
                  <a:gd name="T34" fmla="*/ 0 w 94"/>
                  <a:gd name="T35" fmla="*/ 34 h 77"/>
                  <a:gd name="T36" fmla="*/ 5 w 94"/>
                  <a:gd name="T37" fmla="*/ 32 h 77"/>
                  <a:gd name="T38" fmla="*/ 10 w 94"/>
                  <a:gd name="T39" fmla="*/ 28 h 77"/>
                  <a:gd name="T40" fmla="*/ 14 w 94"/>
                  <a:gd name="T41" fmla="*/ 18 h 77"/>
                  <a:gd name="T42" fmla="*/ 16 w 94"/>
                  <a:gd name="T43" fmla="*/ 10 h 77"/>
                  <a:gd name="T44" fmla="*/ 19 w 94"/>
                  <a:gd name="T45" fmla="*/ 3 h 77"/>
                  <a:gd name="T46" fmla="*/ 29 w 94"/>
                  <a:gd name="T47" fmla="*/ 3 h 77"/>
                  <a:gd name="T48" fmla="*/ 37 w 94"/>
                  <a:gd name="T49" fmla="*/ 0 h 77"/>
                  <a:gd name="T50" fmla="*/ 48 w 94"/>
                  <a:gd name="T51" fmla="*/ 0 h 77"/>
                  <a:gd name="T52" fmla="*/ 56 w 94"/>
                  <a:gd name="T53" fmla="*/ 10 h 77"/>
                  <a:gd name="T54" fmla="*/ 62 w 94"/>
                  <a:gd name="T55" fmla="*/ 10 h 77"/>
                  <a:gd name="T56" fmla="*/ 65 w 94"/>
                  <a:gd name="T57" fmla="*/ 18 h 77"/>
                  <a:gd name="T58" fmla="*/ 70 w 94"/>
                  <a:gd name="T59" fmla="*/ 21 h 77"/>
                  <a:gd name="T60" fmla="*/ 72 w 94"/>
                  <a:gd name="T61" fmla="*/ 24 h 77"/>
                  <a:gd name="T62" fmla="*/ 70 w 94"/>
                  <a:gd name="T63" fmla="*/ 26 h 77"/>
                  <a:gd name="T64" fmla="*/ 81 w 94"/>
                  <a:gd name="T65" fmla="*/ 34 h 77"/>
                  <a:gd name="T66" fmla="*/ 81 w 94"/>
                  <a:gd name="T67" fmla="*/ 40 h 77"/>
                  <a:gd name="T68" fmla="*/ 84 w 94"/>
                  <a:gd name="T69" fmla="*/ 44 h 77"/>
                  <a:gd name="T70" fmla="*/ 86 w 94"/>
                  <a:gd name="T71" fmla="*/ 48 h 77"/>
                  <a:gd name="T72" fmla="*/ 84 w 94"/>
                  <a:gd name="T73" fmla="*/ 53 h 77"/>
                  <a:gd name="T74" fmla="*/ 86 w 94"/>
                  <a:gd name="T75" fmla="*/ 58 h 77"/>
                  <a:gd name="T76" fmla="*/ 91 w 94"/>
                  <a:gd name="T77" fmla="*/ 58 h 77"/>
                  <a:gd name="T78" fmla="*/ 94 w 94"/>
                  <a:gd name="T79" fmla="*/ 66 h 77"/>
                  <a:gd name="T80" fmla="*/ 94 w 94"/>
                  <a:gd name="T81" fmla="*/ 76 h 77"/>
                  <a:gd name="T82" fmla="*/ 78 w 94"/>
                  <a:gd name="T83" fmla="*/ 77 h 77"/>
                  <a:gd name="T84" fmla="*/ 70 w 94"/>
                  <a:gd name="T85" fmla="*/ 74 h 77"/>
                  <a:gd name="T86" fmla="*/ 68 w 94"/>
                  <a:gd name="T87" fmla="*/ 74 h 77"/>
                  <a:gd name="T88" fmla="*/ 67 w 94"/>
                  <a:gd name="T89" fmla="*/ 71 h 77"/>
                  <a:gd name="T90" fmla="*/ 57 w 94"/>
                  <a:gd name="T91" fmla="*/ 71 h 77"/>
                  <a:gd name="T92" fmla="*/ 37 w 94"/>
                  <a:gd name="T93" fmla="*/ 71 h 77"/>
                  <a:gd name="T94" fmla="*/ 27 w 94"/>
                  <a:gd name="T95" fmla="*/ 74 h 77"/>
                  <a:gd name="T96" fmla="*/ 19 w 94"/>
                  <a:gd name="T97" fmla="*/ 74 h 77"/>
                  <a:gd name="T98" fmla="*/ 14 w 94"/>
                  <a:gd name="T99" fmla="*/ 77 h 77"/>
                  <a:gd name="T100" fmla="*/ 11 w 94"/>
                  <a:gd name="T101" fmla="*/ 76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4" h="77">
                    <a:moveTo>
                      <a:pt x="11" y="76"/>
                    </a:moveTo>
                    <a:lnTo>
                      <a:pt x="11" y="65"/>
                    </a:lnTo>
                    <a:lnTo>
                      <a:pt x="13" y="63"/>
                    </a:lnTo>
                    <a:lnTo>
                      <a:pt x="25" y="61"/>
                    </a:lnTo>
                    <a:lnTo>
                      <a:pt x="27" y="58"/>
                    </a:lnTo>
                    <a:lnTo>
                      <a:pt x="32" y="58"/>
                    </a:lnTo>
                    <a:lnTo>
                      <a:pt x="37" y="55"/>
                    </a:lnTo>
                    <a:lnTo>
                      <a:pt x="51" y="61"/>
                    </a:lnTo>
                    <a:lnTo>
                      <a:pt x="57" y="58"/>
                    </a:lnTo>
                    <a:lnTo>
                      <a:pt x="56" y="55"/>
                    </a:lnTo>
                    <a:lnTo>
                      <a:pt x="48" y="56"/>
                    </a:lnTo>
                    <a:lnTo>
                      <a:pt x="37" y="50"/>
                    </a:lnTo>
                    <a:lnTo>
                      <a:pt x="32" y="52"/>
                    </a:lnTo>
                    <a:lnTo>
                      <a:pt x="30" y="55"/>
                    </a:lnTo>
                    <a:lnTo>
                      <a:pt x="14" y="55"/>
                    </a:lnTo>
                    <a:lnTo>
                      <a:pt x="3" y="36"/>
                    </a:lnTo>
                    <a:lnTo>
                      <a:pt x="0" y="37"/>
                    </a:lnTo>
                    <a:lnTo>
                      <a:pt x="0" y="34"/>
                    </a:lnTo>
                    <a:lnTo>
                      <a:pt x="5" y="32"/>
                    </a:lnTo>
                    <a:lnTo>
                      <a:pt x="10" y="28"/>
                    </a:lnTo>
                    <a:lnTo>
                      <a:pt x="14" y="18"/>
                    </a:lnTo>
                    <a:lnTo>
                      <a:pt x="16" y="10"/>
                    </a:lnTo>
                    <a:lnTo>
                      <a:pt x="19" y="3"/>
                    </a:lnTo>
                    <a:lnTo>
                      <a:pt x="29" y="3"/>
                    </a:lnTo>
                    <a:lnTo>
                      <a:pt x="37" y="0"/>
                    </a:lnTo>
                    <a:lnTo>
                      <a:pt x="48" y="0"/>
                    </a:lnTo>
                    <a:lnTo>
                      <a:pt x="56" y="10"/>
                    </a:lnTo>
                    <a:lnTo>
                      <a:pt x="62" y="10"/>
                    </a:lnTo>
                    <a:lnTo>
                      <a:pt x="65" y="18"/>
                    </a:lnTo>
                    <a:lnTo>
                      <a:pt x="70" y="21"/>
                    </a:lnTo>
                    <a:lnTo>
                      <a:pt x="72" y="24"/>
                    </a:lnTo>
                    <a:lnTo>
                      <a:pt x="70" y="26"/>
                    </a:lnTo>
                    <a:lnTo>
                      <a:pt x="81" y="34"/>
                    </a:lnTo>
                    <a:lnTo>
                      <a:pt x="81" y="40"/>
                    </a:lnTo>
                    <a:lnTo>
                      <a:pt x="84" y="44"/>
                    </a:lnTo>
                    <a:lnTo>
                      <a:pt x="86" y="48"/>
                    </a:lnTo>
                    <a:lnTo>
                      <a:pt x="84" y="53"/>
                    </a:lnTo>
                    <a:lnTo>
                      <a:pt x="86" y="58"/>
                    </a:lnTo>
                    <a:lnTo>
                      <a:pt x="91" y="58"/>
                    </a:lnTo>
                    <a:lnTo>
                      <a:pt x="94" y="66"/>
                    </a:lnTo>
                    <a:lnTo>
                      <a:pt x="94" y="76"/>
                    </a:lnTo>
                    <a:lnTo>
                      <a:pt x="78" y="77"/>
                    </a:lnTo>
                    <a:lnTo>
                      <a:pt x="70" y="74"/>
                    </a:lnTo>
                    <a:lnTo>
                      <a:pt x="68" y="74"/>
                    </a:lnTo>
                    <a:lnTo>
                      <a:pt x="67" y="71"/>
                    </a:lnTo>
                    <a:lnTo>
                      <a:pt x="57" y="71"/>
                    </a:lnTo>
                    <a:lnTo>
                      <a:pt x="37" y="71"/>
                    </a:lnTo>
                    <a:lnTo>
                      <a:pt x="27" y="74"/>
                    </a:lnTo>
                    <a:lnTo>
                      <a:pt x="19" y="74"/>
                    </a:lnTo>
                    <a:lnTo>
                      <a:pt x="14" y="77"/>
                    </a:lnTo>
                    <a:lnTo>
                      <a:pt x="1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9" name="Freeform 186"/>
              <p:cNvSpPr>
                <a:spLocks/>
              </p:cNvSpPr>
              <p:nvPr/>
            </p:nvSpPr>
            <p:spPr bwMode="auto">
              <a:xfrm>
                <a:off x="2429" y="954"/>
                <a:ext cx="55" cy="63"/>
              </a:xfrm>
              <a:custGeom>
                <a:avLst/>
                <a:gdLst>
                  <a:gd name="T0" fmla="*/ 55 w 55"/>
                  <a:gd name="T1" fmla="*/ 21 h 63"/>
                  <a:gd name="T2" fmla="*/ 54 w 55"/>
                  <a:gd name="T3" fmla="*/ 16 h 63"/>
                  <a:gd name="T4" fmla="*/ 51 w 55"/>
                  <a:gd name="T5" fmla="*/ 13 h 63"/>
                  <a:gd name="T6" fmla="*/ 43 w 55"/>
                  <a:gd name="T7" fmla="*/ 15 h 63"/>
                  <a:gd name="T8" fmla="*/ 40 w 55"/>
                  <a:gd name="T9" fmla="*/ 18 h 63"/>
                  <a:gd name="T10" fmla="*/ 36 w 55"/>
                  <a:gd name="T11" fmla="*/ 18 h 63"/>
                  <a:gd name="T12" fmla="*/ 35 w 55"/>
                  <a:gd name="T13" fmla="*/ 15 h 63"/>
                  <a:gd name="T14" fmla="*/ 32 w 55"/>
                  <a:gd name="T15" fmla="*/ 13 h 63"/>
                  <a:gd name="T16" fmla="*/ 33 w 55"/>
                  <a:gd name="T17" fmla="*/ 11 h 63"/>
                  <a:gd name="T18" fmla="*/ 33 w 55"/>
                  <a:gd name="T19" fmla="*/ 8 h 63"/>
                  <a:gd name="T20" fmla="*/ 36 w 55"/>
                  <a:gd name="T21" fmla="*/ 8 h 63"/>
                  <a:gd name="T22" fmla="*/ 38 w 55"/>
                  <a:gd name="T23" fmla="*/ 5 h 63"/>
                  <a:gd name="T24" fmla="*/ 38 w 55"/>
                  <a:gd name="T25" fmla="*/ 0 h 63"/>
                  <a:gd name="T26" fmla="*/ 32 w 55"/>
                  <a:gd name="T27" fmla="*/ 2 h 63"/>
                  <a:gd name="T28" fmla="*/ 22 w 55"/>
                  <a:gd name="T29" fmla="*/ 8 h 63"/>
                  <a:gd name="T30" fmla="*/ 30 w 55"/>
                  <a:gd name="T31" fmla="*/ 10 h 63"/>
                  <a:gd name="T32" fmla="*/ 28 w 55"/>
                  <a:gd name="T33" fmla="*/ 13 h 63"/>
                  <a:gd name="T34" fmla="*/ 25 w 55"/>
                  <a:gd name="T35" fmla="*/ 15 h 63"/>
                  <a:gd name="T36" fmla="*/ 25 w 55"/>
                  <a:gd name="T37" fmla="*/ 16 h 63"/>
                  <a:gd name="T38" fmla="*/ 11 w 55"/>
                  <a:gd name="T39" fmla="*/ 15 h 63"/>
                  <a:gd name="T40" fmla="*/ 8 w 55"/>
                  <a:gd name="T41" fmla="*/ 18 h 63"/>
                  <a:gd name="T42" fmla="*/ 8 w 55"/>
                  <a:gd name="T43" fmla="*/ 21 h 63"/>
                  <a:gd name="T44" fmla="*/ 5 w 55"/>
                  <a:gd name="T45" fmla="*/ 21 h 63"/>
                  <a:gd name="T46" fmla="*/ 11 w 55"/>
                  <a:gd name="T47" fmla="*/ 24 h 63"/>
                  <a:gd name="T48" fmla="*/ 5 w 55"/>
                  <a:gd name="T49" fmla="*/ 28 h 63"/>
                  <a:gd name="T50" fmla="*/ 8 w 55"/>
                  <a:gd name="T51" fmla="*/ 32 h 63"/>
                  <a:gd name="T52" fmla="*/ 19 w 55"/>
                  <a:gd name="T53" fmla="*/ 34 h 63"/>
                  <a:gd name="T54" fmla="*/ 13 w 55"/>
                  <a:gd name="T55" fmla="*/ 37 h 63"/>
                  <a:gd name="T56" fmla="*/ 11 w 55"/>
                  <a:gd name="T57" fmla="*/ 42 h 63"/>
                  <a:gd name="T58" fmla="*/ 8 w 55"/>
                  <a:gd name="T59" fmla="*/ 44 h 63"/>
                  <a:gd name="T60" fmla="*/ 16 w 55"/>
                  <a:gd name="T61" fmla="*/ 44 h 63"/>
                  <a:gd name="T62" fmla="*/ 19 w 55"/>
                  <a:gd name="T63" fmla="*/ 40 h 63"/>
                  <a:gd name="T64" fmla="*/ 19 w 55"/>
                  <a:gd name="T65" fmla="*/ 42 h 63"/>
                  <a:gd name="T66" fmla="*/ 22 w 55"/>
                  <a:gd name="T67" fmla="*/ 44 h 63"/>
                  <a:gd name="T68" fmla="*/ 9 w 55"/>
                  <a:gd name="T69" fmla="*/ 45 h 63"/>
                  <a:gd name="T70" fmla="*/ 6 w 55"/>
                  <a:gd name="T71" fmla="*/ 50 h 63"/>
                  <a:gd name="T72" fmla="*/ 0 w 55"/>
                  <a:gd name="T73" fmla="*/ 52 h 63"/>
                  <a:gd name="T74" fmla="*/ 0 w 55"/>
                  <a:gd name="T75" fmla="*/ 53 h 63"/>
                  <a:gd name="T76" fmla="*/ 6 w 55"/>
                  <a:gd name="T77" fmla="*/ 53 h 63"/>
                  <a:gd name="T78" fmla="*/ 0 w 55"/>
                  <a:gd name="T79" fmla="*/ 56 h 63"/>
                  <a:gd name="T80" fmla="*/ 8 w 55"/>
                  <a:gd name="T81" fmla="*/ 56 h 63"/>
                  <a:gd name="T82" fmla="*/ 3 w 55"/>
                  <a:gd name="T83" fmla="*/ 61 h 63"/>
                  <a:gd name="T84" fmla="*/ 9 w 55"/>
                  <a:gd name="T85" fmla="*/ 60 h 63"/>
                  <a:gd name="T86" fmla="*/ 9 w 55"/>
                  <a:gd name="T87" fmla="*/ 61 h 63"/>
                  <a:gd name="T88" fmla="*/ 6 w 55"/>
                  <a:gd name="T89" fmla="*/ 61 h 63"/>
                  <a:gd name="T90" fmla="*/ 8 w 55"/>
                  <a:gd name="T91" fmla="*/ 63 h 63"/>
                  <a:gd name="T92" fmla="*/ 13 w 55"/>
                  <a:gd name="T93" fmla="*/ 63 h 63"/>
                  <a:gd name="T94" fmla="*/ 24 w 55"/>
                  <a:gd name="T95" fmla="*/ 60 h 63"/>
                  <a:gd name="T96" fmla="*/ 25 w 55"/>
                  <a:gd name="T97" fmla="*/ 58 h 63"/>
                  <a:gd name="T98" fmla="*/ 25 w 55"/>
                  <a:gd name="T99" fmla="*/ 56 h 63"/>
                  <a:gd name="T100" fmla="*/ 27 w 55"/>
                  <a:gd name="T101" fmla="*/ 58 h 63"/>
                  <a:gd name="T102" fmla="*/ 33 w 55"/>
                  <a:gd name="T103" fmla="*/ 55 h 63"/>
                  <a:gd name="T104" fmla="*/ 36 w 55"/>
                  <a:gd name="T105" fmla="*/ 52 h 63"/>
                  <a:gd name="T106" fmla="*/ 51 w 55"/>
                  <a:gd name="T107" fmla="*/ 52 h 63"/>
                  <a:gd name="T108" fmla="*/ 51 w 55"/>
                  <a:gd name="T109" fmla="*/ 48 h 63"/>
                  <a:gd name="T110" fmla="*/ 55 w 55"/>
                  <a:gd name="T111" fmla="*/ 39 h 63"/>
                  <a:gd name="T112" fmla="*/ 54 w 55"/>
                  <a:gd name="T113" fmla="*/ 31 h 63"/>
                  <a:gd name="T114" fmla="*/ 55 w 55"/>
                  <a:gd name="T115" fmla="*/ 28 h 63"/>
                  <a:gd name="T116" fmla="*/ 52 w 55"/>
                  <a:gd name="T117" fmla="*/ 23 h 63"/>
                  <a:gd name="T118" fmla="*/ 55 w 55"/>
                  <a:gd name="T119" fmla="*/ 21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 h="63">
                    <a:moveTo>
                      <a:pt x="55" y="21"/>
                    </a:moveTo>
                    <a:lnTo>
                      <a:pt x="54" y="16"/>
                    </a:lnTo>
                    <a:lnTo>
                      <a:pt x="51" y="13"/>
                    </a:lnTo>
                    <a:lnTo>
                      <a:pt x="43" y="15"/>
                    </a:lnTo>
                    <a:lnTo>
                      <a:pt x="40" y="18"/>
                    </a:lnTo>
                    <a:lnTo>
                      <a:pt x="36" y="18"/>
                    </a:lnTo>
                    <a:lnTo>
                      <a:pt x="35" y="15"/>
                    </a:lnTo>
                    <a:lnTo>
                      <a:pt x="32" y="13"/>
                    </a:lnTo>
                    <a:lnTo>
                      <a:pt x="33" y="11"/>
                    </a:lnTo>
                    <a:lnTo>
                      <a:pt x="33" y="8"/>
                    </a:lnTo>
                    <a:lnTo>
                      <a:pt x="36" y="8"/>
                    </a:lnTo>
                    <a:lnTo>
                      <a:pt x="38" y="5"/>
                    </a:lnTo>
                    <a:lnTo>
                      <a:pt x="38" y="0"/>
                    </a:lnTo>
                    <a:lnTo>
                      <a:pt x="32" y="2"/>
                    </a:lnTo>
                    <a:lnTo>
                      <a:pt x="22" y="8"/>
                    </a:lnTo>
                    <a:lnTo>
                      <a:pt x="30" y="10"/>
                    </a:lnTo>
                    <a:lnTo>
                      <a:pt x="28" y="13"/>
                    </a:lnTo>
                    <a:lnTo>
                      <a:pt x="25" y="15"/>
                    </a:lnTo>
                    <a:lnTo>
                      <a:pt x="25" y="16"/>
                    </a:lnTo>
                    <a:lnTo>
                      <a:pt x="11" y="15"/>
                    </a:lnTo>
                    <a:lnTo>
                      <a:pt x="8" y="18"/>
                    </a:lnTo>
                    <a:lnTo>
                      <a:pt x="8" y="21"/>
                    </a:lnTo>
                    <a:lnTo>
                      <a:pt x="5" y="21"/>
                    </a:lnTo>
                    <a:lnTo>
                      <a:pt x="11" y="24"/>
                    </a:lnTo>
                    <a:lnTo>
                      <a:pt x="5" y="28"/>
                    </a:lnTo>
                    <a:lnTo>
                      <a:pt x="8" y="32"/>
                    </a:lnTo>
                    <a:lnTo>
                      <a:pt x="19" y="34"/>
                    </a:lnTo>
                    <a:lnTo>
                      <a:pt x="13" y="37"/>
                    </a:lnTo>
                    <a:lnTo>
                      <a:pt x="11" y="42"/>
                    </a:lnTo>
                    <a:lnTo>
                      <a:pt x="8" y="44"/>
                    </a:lnTo>
                    <a:lnTo>
                      <a:pt x="16" y="44"/>
                    </a:lnTo>
                    <a:lnTo>
                      <a:pt x="19" y="40"/>
                    </a:lnTo>
                    <a:lnTo>
                      <a:pt x="19" y="42"/>
                    </a:lnTo>
                    <a:lnTo>
                      <a:pt x="22" y="44"/>
                    </a:lnTo>
                    <a:lnTo>
                      <a:pt x="9" y="45"/>
                    </a:lnTo>
                    <a:lnTo>
                      <a:pt x="6" y="50"/>
                    </a:lnTo>
                    <a:lnTo>
                      <a:pt x="0" y="52"/>
                    </a:lnTo>
                    <a:lnTo>
                      <a:pt x="0" y="53"/>
                    </a:lnTo>
                    <a:lnTo>
                      <a:pt x="6" y="53"/>
                    </a:lnTo>
                    <a:lnTo>
                      <a:pt x="0" y="56"/>
                    </a:lnTo>
                    <a:lnTo>
                      <a:pt x="8" y="56"/>
                    </a:lnTo>
                    <a:lnTo>
                      <a:pt x="3" y="61"/>
                    </a:lnTo>
                    <a:lnTo>
                      <a:pt x="9" y="60"/>
                    </a:lnTo>
                    <a:lnTo>
                      <a:pt x="9" y="61"/>
                    </a:lnTo>
                    <a:lnTo>
                      <a:pt x="6" y="61"/>
                    </a:lnTo>
                    <a:lnTo>
                      <a:pt x="8" y="63"/>
                    </a:lnTo>
                    <a:lnTo>
                      <a:pt x="13" y="63"/>
                    </a:lnTo>
                    <a:lnTo>
                      <a:pt x="24" y="60"/>
                    </a:lnTo>
                    <a:lnTo>
                      <a:pt x="25" y="58"/>
                    </a:lnTo>
                    <a:lnTo>
                      <a:pt x="25" y="56"/>
                    </a:lnTo>
                    <a:lnTo>
                      <a:pt x="27" y="58"/>
                    </a:lnTo>
                    <a:lnTo>
                      <a:pt x="33" y="55"/>
                    </a:lnTo>
                    <a:lnTo>
                      <a:pt x="36" y="52"/>
                    </a:lnTo>
                    <a:lnTo>
                      <a:pt x="51" y="52"/>
                    </a:lnTo>
                    <a:lnTo>
                      <a:pt x="51" y="48"/>
                    </a:lnTo>
                    <a:lnTo>
                      <a:pt x="55" y="39"/>
                    </a:lnTo>
                    <a:lnTo>
                      <a:pt x="54" y="31"/>
                    </a:lnTo>
                    <a:lnTo>
                      <a:pt x="55" y="28"/>
                    </a:lnTo>
                    <a:lnTo>
                      <a:pt x="52" y="23"/>
                    </a:lnTo>
                    <a:lnTo>
                      <a:pt x="55"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0" name="Freeform 187"/>
              <p:cNvSpPr>
                <a:spLocks/>
              </p:cNvSpPr>
              <p:nvPr/>
            </p:nvSpPr>
            <p:spPr bwMode="auto">
              <a:xfrm>
                <a:off x="1438" y="1567"/>
                <a:ext cx="44" cy="34"/>
              </a:xfrm>
              <a:custGeom>
                <a:avLst/>
                <a:gdLst>
                  <a:gd name="T0" fmla="*/ 40 w 44"/>
                  <a:gd name="T1" fmla="*/ 34 h 34"/>
                  <a:gd name="T2" fmla="*/ 41 w 44"/>
                  <a:gd name="T3" fmla="*/ 29 h 34"/>
                  <a:gd name="T4" fmla="*/ 40 w 44"/>
                  <a:gd name="T5" fmla="*/ 24 h 34"/>
                  <a:gd name="T6" fmla="*/ 43 w 44"/>
                  <a:gd name="T7" fmla="*/ 21 h 34"/>
                  <a:gd name="T8" fmla="*/ 44 w 44"/>
                  <a:gd name="T9" fmla="*/ 13 h 34"/>
                  <a:gd name="T10" fmla="*/ 43 w 44"/>
                  <a:gd name="T11" fmla="*/ 2 h 34"/>
                  <a:gd name="T12" fmla="*/ 33 w 44"/>
                  <a:gd name="T13" fmla="*/ 3 h 34"/>
                  <a:gd name="T14" fmla="*/ 25 w 44"/>
                  <a:gd name="T15" fmla="*/ 0 h 34"/>
                  <a:gd name="T16" fmla="*/ 17 w 44"/>
                  <a:gd name="T17" fmla="*/ 3 h 34"/>
                  <a:gd name="T18" fmla="*/ 19 w 44"/>
                  <a:gd name="T19" fmla="*/ 6 h 34"/>
                  <a:gd name="T20" fmla="*/ 27 w 44"/>
                  <a:gd name="T21" fmla="*/ 6 h 34"/>
                  <a:gd name="T22" fmla="*/ 25 w 44"/>
                  <a:gd name="T23" fmla="*/ 18 h 34"/>
                  <a:gd name="T24" fmla="*/ 32 w 44"/>
                  <a:gd name="T25" fmla="*/ 22 h 34"/>
                  <a:gd name="T26" fmla="*/ 30 w 44"/>
                  <a:gd name="T27" fmla="*/ 24 h 34"/>
                  <a:gd name="T28" fmla="*/ 19 w 44"/>
                  <a:gd name="T29" fmla="*/ 26 h 34"/>
                  <a:gd name="T30" fmla="*/ 1 w 44"/>
                  <a:gd name="T31" fmla="*/ 24 h 34"/>
                  <a:gd name="T32" fmla="*/ 0 w 44"/>
                  <a:gd name="T33" fmla="*/ 26 h 34"/>
                  <a:gd name="T34" fmla="*/ 8 w 44"/>
                  <a:gd name="T35" fmla="*/ 34 h 34"/>
                  <a:gd name="T36" fmla="*/ 13 w 44"/>
                  <a:gd name="T37" fmla="*/ 29 h 34"/>
                  <a:gd name="T38" fmla="*/ 24 w 44"/>
                  <a:gd name="T39" fmla="*/ 32 h 34"/>
                  <a:gd name="T40" fmla="*/ 33 w 44"/>
                  <a:gd name="T41" fmla="*/ 30 h 34"/>
                  <a:gd name="T42" fmla="*/ 40 w 44"/>
                  <a:gd name="T43"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 h="34">
                    <a:moveTo>
                      <a:pt x="40" y="34"/>
                    </a:moveTo>
                    <a:lnTo>
                      <a:pt x="41" y="29"/>
                    </a:lnTo>
                    <a:lnTo>
                      <a:pt x="40" y="24"/>
                    </a:lnTo>
                    <a:lnTo>
                      <a:pt x="43" y="21"/>
                    </a:lnTo>
                    <a:lnTo>
                      <a:pt x="44" y="13"/>
                    </a:lnTo>
                    <a:lnTo>
                      <a:pt x="43" y="2"/>
                    </a:lnTo>
                    <a:lnTo>
                      <a:pt x="33" y="3"/>
                    </a:lnTo>
                    <a:lnTo>
                      <a:pt x="25" y="0"/>
                    </a:lnTo>
                    <a:lnTo>
                      <a:pt x="17" y="3"/>
                    </a:lnTo>
                    <a:lnTo>
                      <a:pt x="19" y="6"/>
                    </a:lnTo>
                    <a:lnTo>
                      <a:pt x="27" y="6"/>
                    </a:lnTo>
                    <a:lnTo>
                      <a:pt x="25" y="18"/>
                    </a:lnTo>
                    <a:lnTo>
                      <a:pt x="32" y="22"/>
                    </a:lnTo>
                    <a:lnTo>
                      <a:pt x="30" y="24"/>
                    </a:lnTo>
                    <a:lnTo>
                      <a:pt x="19" y="26"/>
                    </a:lnTo>
                    <a:lnTo>
                      <a:pt x="1" y="24"/>
                    </a:lnTo>
                    <a:lnTo>
                      <a:pt x="0" y="26"/>
                    </a:lnTo>
                    <a:lnTo>
                      <a:pt x="8" y="34"/>
                    </a:lnTo>
                    <a:lnTo>
                      <a:pt x="13" y="29"/>
                    </a:lnTo>
                    <a:lnTo>
                      <a:pt x="24" y="32"/>
                    </a:lnTo>
                    <a:lnTo>
                      <a:pt x="33" y="30"/>
                    </a:lnTo>
                    <a:lnTo>
                      <a:pt x="4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1" name="Freeform 188"/>
              <p:cNvSpPr>
                <a:spLocks/>
              </p:cNvSpPr>
              <p:nvPr/>
            </p:nvSpPr>
            <p:spPr bwMode="auto">
              <a:xfrm>
                <a:off x="1478" y="1567"/>
                <a:ext cx="52" cy="40"/>
              </a:xfrm>
              <a:custGeom>
                <a:avLst/>
                <a:gdLst>
                  <a:gd name="T0" fmla="*/ 0 w 52"/>
                  <a:gd name="T1" fmla="*/ 34 h 40"/>
                  <a:gd name="T2" fmla="*/ 0 w 52"/>
                  <a:gd name="T3" fmla="*/ 38 h 40"/>
                  <a:gd name="T4" fmla="*/ 3 w 52"/>
                  <a:gd name="T5" fmla="*/ 40 h 40"/>
                  <a:gd name="T6" fmla="*/ 14 w 52"/>
                  <a:gd name="T7" fmla="*/ 27 h 40"/>
                  <a:gd name="T8" fmla="*/ 17 w 52"/>
                  <a:gd name="T9" fmla="*/ 27 h 40"/>
                  <a:gd name="T10" fmla="*/ 19 w 52"/>
                  <a:gd name="T11" fmla="*/ 32 h 40"/>
                  <a:gd name="T12" fmla="*/ 27 w 52"/>
                  <a:gd name="T13" fmla="*/ 27 h 40"/>
                  <a:gd name="T14" fmla="*/ 33 w 52"/>
                  <a:gd name="T15" fmla="*/ 26 h 40"/>
                  <a:gd name="T16" fmla="*/ 47 w 52"/>
                  <a:gd name="T17" fmla="*/ 29 h 40"/>
                  <a:gd name="T18" fmla="*/ 52 w 52"/>
                  <a:gd name="T19" fmla="*/ 22 h 40"/>
                  <a:gd name="T20" fmla="*/ 46 w 52"/>
                  <a:gd name="T21" fmla="*/ 16 h 40"/>
                  <a:gd name="T22" fmla="*/ 34 w 52"/>
                  <a:gd name="T23" fmla="*/ 14 h 40"/>
                  <a:gd name="T24" fmla="*/ 41 w 52"/>
                  <a:gd name="T25" fmla="*/ 13 h 40"/>
                  <a:gd name="T26" fmla="*/ 41 w 52"/>
                  <a:gd name="T27" fmla="*/ 11 h 40"/>
                  <a:gd name="T28" fmla="*/ 31 w 52"/>
                  <a:gd name="T29" fmla="*/ 10 h 40"/>
                  <a:gd name="T30" fmla="*/ 30 w 52"/>
                  <a:gd name="T31" fmla="*/ 5 h 40"/>
                  <a:gd name="T32" fmla="*/ 19 w 52"/>
                  <a:gd name="T33" fmla="*/ 0 h 40"/>
                  <a:gd name="T34" fmla="*/ 4 w 52"/>
                  <a:gd name="T35" fmla="*/ 0 h 40"/>
                  <a:gd name="T36" fmla="*/ 3 w 52"/>
                  <a:gd name="T37" fmla="*/ 2 h 40"/>
                  <a:gd name="T38" fmla="*/ 4 w 52"/>
                  <a:gd name="T39" fmla="*/ 13 h 40"/>
                  <a:gd name="T40" fmla="*/ 3 w 52"/>
                  <a:gd name="T41" fmla="*/ 21 h 40"/>
                  <a:gd name="T42" fmla="*/ 0 w 52"/>
                  <a:gd name="T43" fmla="*/ 24 h 40"/>
                  <a:gd name="T44" fmla="*/ 1 w 52"/>
                  <a:gd name="T45" fmla="*/ 29 h 40"/>
                  <a:gd name="T46" fmla="*/ 0 w 52"/>
                  <a:gd name="T47" fmla="*/ 3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0">
                    <a:moveTo>
                      <a:pt x="0" y="34"/>
                    </a:moveTo>
                    <a:lnTo>
                      <a:pt x="0" y="38"/>
                    </a:lnTo>
                    <a:lnTo>
                      <a:pt x="3" y="40"/>
                    </a:lnTo>
                    <a:lnTo>
                      <a:pt x="14" y="27"/>
                    </a:lnTo>
                    <a:lnTo>
                      <a:pt x="17" y="27"/>
                    </a:lnTo>
                    <a:lnTo>
                      <a:pt x="19" y="32"/>
                    </a:lnTo>
                    <a:lnTo>
                      <a:pt x="27" y="27"/>
                    </a:lnTo>
                    <a:lnTo>
                      <a:pt x="33" y="26"/>
                    </a:lnTo>
                    <a:lnTo>
                      <a:pt x="47" y="29"/>
                    </a:lnTo>
                    <a:lnTo>
                      <a:pt x="52" y="22"/>
                    </a:lnTo>
                    <a:lnTo>
                      <a:pt x="46" y="16"/>
                    </a:lnTo>
                    <a:lnTo>
                      <a:pt x="34" y="14"/>
                    </a:lnTo>
                    <a:lnTo>
                      <a:pt x="41" y="13"/>
                    </a:lnTo>
                    <a:lnTo>
                      <a:pt x="41" y="11"/>
                    </a:lnTo>
                    <a:lnTo>
                      <a:pt x="31" y="10"/>
                    </a:lnTo>
                    <a:lnTo>
                      <a:pt x="30" y="5"/>
                    </a:lnTo>
                    <a:lnTo>
                      <a:pt x="19" y="0"/>
                    </a:lnTo>
                    <a:lnTo>
                      <a:pt x="4" y="0"/>
                    </a:lnTo>
                    <a:lnTo>
                      <a:pt x="3" y="2"/>
                    </a:lnTo>
                    <a:lnTo>
                      <a:pt x="4" y="13"/>
                    </a:lnTo>
                    <a:lnTo>
                      <a:pt x="3" y="21"/>
                    </a:lnTo>
                    <a:lnTo>
                      <a:pt x="0" y="24"/>
                    </a:lnTo>
                    <a:lnTo>
                      <a:pt x="1" y="29"/>
                    </a:lnTo>
                    <a:lnTo>
                      <a:pt x="0" y="3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2" name="Freeform 189"/>
              <p:cNvSpPr>
                <a:spLocks/>
              </p:cNvSpPr>
              <p:nvPr/>
            </p:nvSpPr>
            <p:spPr bwMode="auto">
              <a:xfrm>
                <a:off x="1293" y="1749"/>
                <a:ext cx="89" cy="41"/>
              </a:xfrm>
              <a:custGeom>
                <a:avLst/>
                <a:gdLst>
                  <a:gd name="T0" fmla="*/ 77 w 89"/>
                  <a:gd name="T1" fmla="*/ 40 h 41"/>
                  <a:gd name="T2" fmla="*/ 80 w 89"/>
                  <a:gd name="T3" fmla="*/ 33 h 41"/>
                  <a:gd name="T4" fmla="*/ 83 w 89"/>
                  <a:gd name="T5" fmla="*/ 35 h 41"/>
                  <a:gd name="T6" fmla="*/ 89 w 89"/>
                  <a:gd name="T7" fmla="*/ 29 h 41"/>
                  <a:gd name="T8" fmla="*/ 84 w 89"/>
                  <a:gd name="T9" fmla="*/ 21 h 41"/>
                  <a:gd name="T10" fmla="*/ 86 w 89"/>
                  <a:gd name="T11" fmla="*/ 17 h 41"/>
                  <a:gd name="T12" fmla="*/ 75 w 89"/>
                  <a:gd name="T13" fmla="*/ 6 h 41"/>
                  <a:gd name="T14" fmla="*/ 59 w 89"/>
                  <a:gd name="T15" fmla="*/ 0 h 41"/>
                  <a:gd name="T16" fmla="*/ 51 w 89"/>
                  <a:gd name="T17" fmla="*/ 1 h 41"/>
                  <a:gd name="T18" fmla="*/ 50 w 89"/>
                  <a:gd name="T19" fmla="*/ 8 h 41"/>
                  <a:gd name="T20" fmla="*/ 48 w 89"/>
                  <a:gd name="T21" fmla="*/ 9 h 41"/>
                  <a:gd name="T22" fmla="*/ 46 w 89"/>
                  <a:gd name="T23" fmla="*/ 6 h 41"/>
                  <a:gd name="T24" fmla="*/ 45 w 89"/>
                  <a:gd name="T25" fmla="*/ 6 h 41"/>
                  <a:gd name="T26" fmla="*/ 29 w 89"/>
                  <a:gd name="T27" fmla="*/ 14 h 41"/>
                  <a:gd name="T28" fmla="*/ 21 w 89"/>
                  <a:gd name="T29" fmla="*/ 11 h 41"/>
                  <a:gd name="T30" fmla="*/ 15 w 89"/>
                  <a:gd name="T31" fmla="*/ 11 h 41"/>
                  <a:gd name="T32" fmla="*/ 11 w 89"/>
                  <a:gd name="T33" fmla="*/ 3 h 41"/>
                  <a:gd name="T34" fmla="*/ 8 w 89"/>
                  <a:gd name="T35" fmla="*/ 0 h 41"/>
                  <a:gd name="T36" fmla="*/ 5 w 89"/>
                  <a:gd name="T37" fmla="*/ 0 h 41"/>
                  <a:gd name="T38" fmla="*/ 3 w 89"/>
                  <a:gd name="T39" fmla="*/ 3 h 41"/>
                  <a:gd name="T40" fmla="*/ 2 w 89"/>
                  <a:gd name="T41" fmla="*/ 8 h 41"/>
                  <a:gd name="T42" fmla="*/ 5 w 89"/>
                  <a:gd name="T43" fmla="*/ 9 h 41"/>
                  <a:gd name="T44" fmla="*/ 2 w 89"/>
                  <a:gd name="T45" fmla="*/ 19 h 41"/>
                  <a:gd name="T46" fmla="*/ 0 w 89"/>
                  <a:gd name="T47" fmla="*/ 22 h 41"/>
                  <a:gd name="T48" fmla="*/ 2 w 89"/>
                  <a:gd name="T49" fmla="*/ 25 h 41"/>
                  <a:gd name="T50" fmla="*/ 3 w 89"/>
                  <a:gd name="T51" fmla="*/ 22 h 41"/>
                  <a:gd name="T52" fmla="*/ 19 w 89"/>
                  <a:gd name="T53" fmla="*/ 25 h 41"/>
                  <a:gd name="T54" fmla="*/ 26 w 89"/>
                  <a:gd name="T55" fmla="*/ 35 h 41"/>
                  <a:gd name="T56" fmla="*/ 30 w 89"/>
                  <a:gd name="T57" fmla="*/ 32 h 41"/>
                  <a:gd name="T58" fmla="*/ 32 w 89"/>
                  <a:gd name="T59" fmla="*/ 41 h 41"/>
                  <a:gd name="T60" fmla="*/ 37 w 89"/>
                  <a:gd name="T61" fmla="*/ 41 h 41"/>
                  <a:gd name="T62" fmla="*/ 43 w 89"/>
                  <a:gd name="T63" fmla="*/ 37 h 41"/>
                  <a:gd name="T64" fmla="*/ 38 w 89"/>
                  <a:gd name="T65" fmla="*/ 30 h 41"/>
                  <a:gd name="T66" fmla="*/ 38 w 89"/>
                  <a:gd name="T67" fmla="*/ 25 h 41"/>
                  <a:gd name="T68" fmla="*/ 46 w 89"/>
                  <a:gd name="T69" fmla="*/ 21 h 41"/>
                  <a:gd name="T70" fmla="*/ 54 w 89"/>
                  <a:gd name="T71" fmla="*/ 12 h 41"/>
                  <a:gd name="T72" fmla="*/ 57 w 89"/>
                  <a:gd name="T73" fmla="*/ 11 h 41"/>
                  <a:gd name="T74" fmla="*/ 67 w 89"/>
                  <a:gd name="T75" fmla="*/ 17 h 41"/>
                  <a:gd name="T76" fmla="*/ 70 w 89"/>
                  <a:gd name="T77" fmla="*/ 21 h 41"/>
                  <a:gd name="T78" fmla="*/ 75 w 89"/>
                  <a:gd name="T79" fmla="*/ 19 h 41"/>
                  <a:gd name="T80" fmla="*/ 77 w 89"/>
                  <a:gd name="T81" fmla="*/ 21 h 41"/>
                  <a:gd name="T82" fmla="*/ 72 w 89"/>
                  <a:gd name="T83" fmla="*/ 25 h 41"/>
                  <a:gd name="T84" fmla="*/ 72 w 89"/>
                  <a:gd name="T85" fmla="*/ 29 h 41"/>
                  <a:gd name="T86" fmla="*/ 72 w 89"/>
                  <a:gd name="T87" fmla="*/ 35 h 41"/>
                  <a:gd name="T88" fmla="*/ 77 w 89"/>
                  <a:gd name="T89"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9" h="41">
                    <a:moveTo>
                      <a:pt x="77" y="40"/>
                    </a:moveTo>
                    <a:lnTo>
                      <a:pt x="80" y="33"/>
                    </a:lnTo>
                    <a:lnTo>
                      <a:pt x="83" y="35"/>
                    </a:lnTo>
                    <a:lnTo>
                      <a:pt x="89" y="29"/>
                    </a:lnTo>
                    <a:lnTo>
                      <a:pt x="84" y="21"/>
                    </a:lnTo>
                    <a:lnTo>
                      <a:pt x="86" y="17"/>
                    </a:lnTo>
                    <a:lnTo>
                      <a:pt x="75" y="6"/>
                    </a:lnTo>
                    <a:lnTo>
                      <a:pt x="59" y="0"/>
                    </a:lnTo>
                    <a:lnTo>
                      <a:pt x="51" y="1"/>
                    </a:lnTo>
                    <a:lnTo>
                      <a:pt x="50" y="8"/>
                    </a:lnTo>
                    <a:lnTo>
                      <a:pt x="48" y="9"/>
                    </a:lnTo>
                    <a:lnTo>
                      <a:pt x="46" y="6"/>
                    </a:lnTo>
                    <a:lnTo>
                      <a:pt x="45" y="6"/>
                    </a:lnTo>
                    <a:lnTo>
                      <a:pt x="29" y="14"/>
                    </a:lnTo>
                    <a:lnTo>
                      <a:pt x="21" y="11"/>
                    </a:lnTo>
                    <a:lnTo>
                      <a:pt x="15" y="11"/>
                    </a:lnTo>
                    <a:lnTo>
                      <a:pt x="11" y="3"/>
                    </a:lnTo>
                    <a:lnTo>
                      <a:pt x="8" y="0"/>
                    </a:lnTo>
                    <a:lnTo>
                      <a:pt x="5" y="0"/>
                    </a:lnTo>
                    <a:lnTo>
                      <a:pt x="3" y="3"/>
                    </a:lnTo>
                    <a:lnTo>
                      <a:pt x="2" y="8"/>
                    </a:lnTo>
                    <a:lnTo>
                      <a:pt x="5" y="9"/>
                    </a:lnTo>
                    <a:lnTo>
                      <a:pt x="2" y="19"/>
                    </a:lnTo>
                    <a:lnTo>
                      <a:pt x="0" y="22"/>
                    </a:lnTo>
                    <a:lnTo>
                      <a:pt x="2" y="25"/>
                    </a:lnTo>
                    <a:lnTo>
                      <a:pt x="3" y="22"/>
                    </a:lnTo>
                    <a:lnTo>
                      <a:pt x="19" y="25"/>
                    </a:lnTo>
                    <a:lnTo>
                      <a:pt x="26" y="35"/>
                    </a:lnTo>
                    <a:lnTo>
                      <a:pt x="30" y="32"/>
                    </a:lnTo>
                    <a:lnTo>
                      <a:pt x="32" y="41"/>
                    </a:lnTo>
                    <a:lnTo>
                      <a:pt x="37" y="41"/>
                    </a:lnTo>
                    <a:lnTo>
                      <a:pt x="43" y="37"/>
                    </a:lnTo>
                    <a:lnTo>
                      <a:pt x="38" y="30"/>
                    </a:lnTo>
                    <a:lnTo>
                      <a:pt x="38" y="25"/>
                    </a:lnTo>
                    <a:lnTo>
                      <a:pt x="46" y="21"/>
                    </a:lnTo>
                    <a:lnTo>
                      <a:pt x="54" y="12"/>
                    </a:lnTo>
                    <a:lnTo>
                      <a:pt x="57" y="11"/>
                    </a:lnTo>
                    <a:lnTo>
                      <a:pt x="67" y="17"/>
                    </a:lnTo>
                    <a:lnTo>
                      <a:pt x="70" y="21"/>
                    </a:lnTo>
                    <a:lnTo>
                      <a:pt x="75" y="19"/>
                    </a:lnTo>
                    <a:lnTo>
                      <a:pt x="77" y="21"/>
                    </a:lnTo>
                    <a:lnTo>
                      <a:pt x="72" y="25"/>
                    </a:lnTo>
                    <a:lnTo>
                      <a:pt x="72" y="29"/>
                    </a:lnTo>
                    <a:lnTo>
                      <a:pt x="72" y="35"/>
                    </a:lnTo>
                    <a:lnTo>
                      <a:pt x="77"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3" name="Freeform 190"/>
              <p:cNvSpPr>
                <a:spLocks/>
              </p:cNvSpPr>
              <p:nvPr/>
            </p:nvSpPr>
            <p:spPr bwMode="auto">
              <a:xfrm>
                <a:off x="1192" y="1663"/>
                <a:ext cx="35" cy="23"/>
              </a:xfrm>
              <a:custGeom>
                <a:avLst/>
                <a:gdLst>
                  <a:gd name="T0" fmla="*/ 0 w 35"/>
                  <a:gd name="T1" fmla="*/ 13 h 23"/>
                  <a:gd name="T2" fmla="*/ 3 w 35"/>
                  <a:gd name="T3" fmla="*/ 8 h 23"/>
                  <a:gd name="T4" fmla="*/ 8 w 35"/>
                  <a:gd name="T5" fmla="*/ 5 h 23"/>
                  <a:gd name="T6" fmla="*/ 11 w 35"/>
                  <a:gd name="T7" fmla="*/ 0 h 23"/>
                  <a:gd name="T8" fmla="*/ 15 w 35"/>
                  <a:gd name="T9" fmla="*/ 2 h 23"/>
                  <a:gd name="T10" fmla="*/ 25 w 35"/>
                  <a:gd name="T11" fmla="*/ 10 h 23"/>
                  <a:gd name="T12" fmla="*/ 30 w 35"/>
                  <a:gd name="T13" fmla="*/ 8 h 23"/>
                  <a:gd name="T14" fmla="*/ 33 w 35"/>
                  <a:gd name="T15" fmla="*/ 10 h 23"/>
                  <a:gd name="T16" fmla="*/ 35 w 35"/>
                  <a:gd name="T17" fmla="*/ 13 h 23"/>
                  <a:gd name="T18" fmla="*/ 35 w 35"/>
                  <a:gd name="T19" fmla="*/ 20 h 23"/>
                  <a:gd name="T20" fmla="*/ 28 w 35"/>
                  <a:gd name="T21" fmla="*/ 23 h 23"/>
                  <a:gd name="T22" fmla="*/ 20 w 35"/>
                  <a:gd name="T23" fmla="*/ 23 h 23"/>
                  <a:gd name="T24" fmla="*/ 6 w 35"/>
                  <a:gd name="T25" fmla="*/ 16 h 23"/>
                  <a:gd name="T26" fmla="*/ 0 w 35"/>
                  <a:gd name="T27" fmla="*/ 1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3">
                    <a:moveTo>
                      <a:pt x="0" y="13"/>
                    </a:moveTo>
                    <a:lnTo>
                      <a:pt x="3" y="8"/>
                    </a:lnTo>
                    <a:lnTo>
                      <a:pt x="8" y="5"/>
                    </a:lnTo>
                    <a:lnTo>
                      <a:pt x="11" y="0"/>
                    </a:lnTo>
                    <a:lnTo>
                      <a:pt x="15" y="2"/>
                    </a:lnTo>
                    <a:lnTo>
                      <a:pt x="25" y="10"/>
                    </a:lnTo>
                    <a:lnTo>
                      <a:pt x="30" y="8"/>
                    </a:lnTo>
                    <a:lnTo>
                      <a:pt x="33" y="10"/>
                    </a:lnTo>
                    <a:lnTo>
                      <a:pt x="35" y="13"/>
                    </a:lnTo>
                    <a:lnTo>
                      <a:pt x="35" y="20"/>
                    </a:lnTo>
                    <a:lnTo>
                      <a:pt x="28" y="23"/>
                    </a:lnTo>
                    <a:lnTo>
                      <a:pt x="20" y="23"/>
                    </a:lnTo>
                    <a:lnTo>
                      <a:pt x="6" y="16"/>
                    </a:lnTo>
                    <a:lnTo>
                      <a:pt x="0"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4" name="Freeform 191"/>
              <p:cNvSpPr>
                <a:spLocks/>
              </p:cNvSpPr>
              <p:nvPr/>
            </p:nvSpPr>
            <p:spPr bwMode="auto">
              <a:xfrm>
                <a:off x="1230" y="1654"/>
                <a:ext cx="68" cy="74"/>
              </a:xfrm>
              <a:custGeom>
                <a:avLst/>
                <a:gdLst>
                  <a:gd name="T0" fmla="*/ 24 w 68"/>
                  <a:gd name="T1" fmla="*/ 69 h 74"/>
                  <a:gd name="T2" fmla="*/ 27 w 68"/>
                  <a:gd name="T3" fmla="*/ 67 h 74"/>
                  <a:gd name="T4" fmla="*/ 36 w 68"/>
                  <a:gd name="T5" fmla="*/ 70 h 74"/>
                  <a:gd name="T6" fmla="*/ 43 w 68"/>
                  <a:gd name="T7" fmla="*/ 70 h 74"/>
                  <a:gd name="T8" fmla="*/ 49 w 68"/>
                  <a:gd name="T9" fmla="*/ 74 h 74"/>
                  <a:gd name="T10" fmla="*/ 55 w 68"/>
                  <a:gd name="T11" fmla="*/ 72 h 74"/>
                  <a:gd name="T12" fmla="*/ 54 w 68"/>
                  <a:gd name="T13" fmla="*/ 62 h 74"/>
                  <a:gd name="T14" fmla="*/ 57 w 68"/>
                  <a:gd name="T15" fmla="*/ 56 h 74"/>
                  <a:gd name="T16" fmla="*/ 60 w 68"/>
                  <a:gd name="T17" fmla="*/ 25 h 74"/>
                  <a:gd name="T18" fmla="*/ 65 w 68"/>
                  <a:gd name="T19" fmla="*/ 13 h 74"/>
                  <a:gd name="T20" fmla="*/ 68 w 68"/>
                  <a:gd name="T21" fmla="*/ 0 h 74"/>
                  <a:gd name="T22" fmla="*/ 63 w 68"/>
                  <a:gd name="T23" fmla="*/ 0 h 74"/>
                  <a:gd name="T24" fmla="*/ 52 w 68"/>
                  <a:gd name="T25" fmla="*/ 6 h 74"/>
                  <a:gd name="T26" fmla="*/ 47 w 68"/>
                  <a:gd name="T27" fmla="*/ 6 h 74"/>
                  <a:gd name="T28" fmla="*/ 44 w 68"/>
                  <a:gd name="T29" fmla="*/ 3 h 74"/>
                  <a:gd name="T30" fmla="*/ 38 w 68"/>
                  <a:gd name="T31" fmla="*/ 13 h 74"/>
                  <a:gd name="T32" fmla="*/ 35 w 68"/>
                  <a:gd name="T33" fmla="*/ 13 h 74"/>
                  <a:gd name="T34" fmla="*/ 28 w 68"/>
                  <a:gd name="T35" fmla="*/ 19 h 74"/>
                  <a:gd name="T36" fmla="*/ 22 w 68"/>
                  <a:gd name="T37" fmla="*/ 16 h 74"/>
                  <a:gd name="T38" fmla="*/ 19 w 68"/>
                  <a:gd name="T39" fmla="*/ 22 h 74"/>
                  <a:gd name="T40" fmla="*/ 12 w 68"/>
                  <a:gd name="T41" fmla="*/ 22 h 74"/>
                  <a:gd name="T42" fmla="*/ 12 w 68"/>
                  <a:gd name="T43" fmla="*/ 29 h 74"/>
                  <a:gd name="T44" fmla="*/ 8 w 68"/>
                  <a:gd name="T45" fmla="*/ 34 h 74"/>
                  <a:gd name="T46" fmla="*/ 3 w 68"/>
                  <a:gd name="T47" fmla="*/ 35 h 74"/>
                  <a:gd name="T48" fmla="*/ 0 w 68"/>
                  <a:gd name="T49" fmla="*/ 35 h 74"/>
                  <a:gd name="T50" fmla="*/ 0 w 68"/>
                  <a:gd name="T51" fmla="*/ 37 h 74"/>
                  <a:gd name="T52" fmla="*/ 24 w 68"/>
                  <a:gd name="T53" fmla="*/ 69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8" h="74">
                    <a:moveTo>
                      <a:pt x="24" y="69"/>
                    </a:moveTo>
                    <a:lnTo>
                      <a:pt x="27" y="67"/>
                    </a:lnTo>
                    <a:lnTo>
                      <a:pt x="36" y="70"/>
                    </a:lnTo>
                    <a:lnTo>
                      <a:pt x="43" y="70"/>
                    </a:lnTo>
                    <a:lnTo>
                      <a:pt x="49" y="74"/>
                    </a:lnTo>
                    <a:lnTo>
                      <a:pt x="55" y="72"/>
                    </a:lnTo>
                    <a:lnTo>
                      <a:pt x="54" y="62"/>
                    </a:lnTo>
                    <a:lnTo>
                      <a:pt x="57" y="56"/>
                    </a:lnTo>
                    <a:lnTo>
                      <a:pt x="60" y="25"/>
                    </a:lnTo>
                    <a:lnTo>
                      <a:pt x="65" y="13"/>
                    </a:lnTo>
                    <a:lnTo>
                      <a:pt x="68" y="0"/>
                    </a:lnTo>
                    <a:lnTo>
                      <a:pt x="63" y="0"/>
                    </a:lnTo>
                    <a:lnTo>
                      <a:pt x="52" y="6"/>
                    </a:lnTo>
                    <a:lnTo>
                      <a:pt x="47" y="6"/>
                    </a:lnTo>
                    <a:lnTo>
                      <a:pt x="44" y="3"/>
                    </a:lnTo>
                    <a:lnTo>
                      <a:pt x="38" y="13"/>
                    </a:lnTo>
                    <a:lnTo>
                      <a:pt x="35" y="13"/>
                    </a:lnTo>
                    <a:lnTo>
                      <a:pt x="28" y="19"/>
                    </a:lnTo>
                    <a:lnTo>
                      <a:pt x="22" y="16"/>
                    </a:lnTo>
                    <a:lnTo>
                      <a:pt x="19" y="22"/>
                    </a:lnTo>
                    <a:lnTo>
                      <a:pt x="12" y="22"/>
                    </a:lnTo>
                    <a:lnTo>
                      <a:pt x="12" y="29"/>
                    </a:lnTo>
                    <a:lnTo>
                      <a:pt x="8" y="34"/>
                    </a:lnTo>
                    <a:lnTo>
                      <a:pt x="3" y="35"/>
                    </a:lnTo>
                    <a:lnTo>
                      <a:pt x="0" y="35"/>
                    </a:lnTo>
                    <a:lnTo>
                      <a:pt x="0" y="37"/>
                    </a:lnTo>
                    <a:lnTo>
                      <a:pt x="24"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5" name="Freeform 192"/>
              <p:cNvSpPr>
                <a:spLocks/>
              </p:cNvSpPr>
              <p:nvPr/>
            </p:nvSpPr>
            <p:spPr bwMode="auto">
              <a:xfrm>
                <a:off x="1203" y="1636"/>
                <a:ext cx="95" cy="53"/>
              </a:xfrm>
              <a:custGeom>
                <a:avLst/>
                <a:gdLst>
                  <a:gd name="T0" fmla="*/ 95 w 95"/>
                  <a:gd name="T1" fmla="*/ 18 h 53"/>
                  <a:gd name="T2" fmla="*/ 90 w 95"/>
                  <a:gd name="T3" fmla="*/ 18 h 53"/>
                  <a:gd name="T4" fmla="*/ 79 w 95"/>
                  <a:gd name="T5" fmla="*/ 24 h 53"/>
                  <a:gd name="T6" fmla="*/ 74 w 95"/>
                  <a:gd name="T7" fmla="*/ 24 h 53"/>
                  <a:gd name="T8" fmla="*/ 71 w 95"/>
                  <a:gd name="T9" fmla="*/ 21 h 53"/>
                  <a:gd name="T10" fmla="*/ 65 w 95"/>
                  <a:gd name="T11" fmla="*/ 31 h 53"/>
                  <a:gd name="T12" fmla="*/ 62 w 95"/>
                  <a:gd name="T13" fmla="*/ 31 h 53"/>
                  <a:gd name="T14" fmla="*/ 55 w 95"/>
                  <a:gd name="T15" fmla="*/ 37 h 53"/>
                  <a:gd name="T16" fmla="*/ 49 w 95"/>
                  <a:gd name="T17" fmla="*/ 34 h 53"/>
                  <a:gd name="T18" fmla="*/ 46 w 95"/>
                  <a:gd name="T19" fmla="*/ 40 h 53"/>
                  <a:gd name="T20" fmla="*/ 39 w 95"/>
                  <a:gd name="T21" fmla="*/ 40 h 53"/>
                  <a:gd name="T22" fmla="*/ 39 w 95"/>
                  <a:gd name="T23" fmla="*/ 47 h 53"/>
                  <a:gd name="T24" fmla="*/ 35 w 95"/>
                  <a:gd name="T25" fmla="*/ 52 h 53"/>
                  <a:gd name="T26" fmla="*/ 30 w 95"/>
                  <a:gd name="T27" fmla="*/ 53 h 53"/>
                  <a:gd name="T28" fmla="*/ 27 w 95"/>
                  <a:gd name="T29" fmla="*/ 47 h 53"/>
                  <a:gd name="T30" fmla="*/ 24 w 95"/>
                  <a:gd name="T31" fmla="*/ 47 h 53"/>
                  <a:gd name="T32" fmla="*/ 24 w 95"/>
                  <a:gd name="T33" fmla="*/ 40 h 53"/>
                  <a:gd name="T34" fmla="*/ 22 w 95"/>
                  <a:gd name="T35" fmla="*/ 37 h 53"/>
                  <a:gd name="T36" fmla="*/ 19 w 95"/>
                  <a:gd name="T37" fmla="*/ 35 h 53"/>
                  <a:gd name="T38" fmla="*/ 14 w 95"/>
                  <a:gd name="T39" fmla="*/ 37 h 53"/>
                  <a:gd name="T40" fmla="*/ 4 w 95"/>
                  <a:gd name="T41" fmla="*/ 29 h 53"/>
                  <a:gd name="T42" fmla="*/ 0 w 95"/>
                  <a:gd name="T43" fmla="*/ 27 h 53"/>
                  <a:gd name="T44" fmla="*/ 3 w 95"/>
                  <a:gd name="T45" fmla="*/ 24 h 53"/>
                  <a:gd name="T46" fmla="*/ 4 w 95"/>
                  <a:gd name="T47" fmla="*/ 18 h 53"/>
                  <a:gd name="T48" fmla="*/ 17 w 95"/>
                  <a:gd name="T49" fmla="*/ 8 h 53"/>
                  <a:gd name="T50" fmla="*/ 19 w 95"/>
                  <a:gd name="T51" fmla="*/ 5 h 53"/>
                  <a:gd name="T52" fmla="*/ 28 w 95"/>
                  <a:gd name="T53" fmla="*/ 3 h 53"/>
                  <a:gd name="T54" fmla="*/ 43 w 95"/>
                  <a:gd name="T55" fmla="*/ 5 h 53"/>
                  <a:gd name="T56" fmla="*/ 57 w 95"/>
                  <a:gd name="T57" fmla="*/ 0 h 53"/>
                  <a:gd name="T58" fmla="*/ 60 w 95"/>
                  <a:gd name="T59" fmla="*/ 2 h 53"/>
                  <a:gd name="T60" fmla="*/ 70 w 95"/>
                  <a:gd name="T61" fmla="*/ 2 h 53"/>
                  <a:gd name="T62" fmla="*/ 82 w 95"/>
                  <a:gd name="T63" fmla="*/ 6 h 53"/>
                  <a:gd name="T64" fmla="*/ 92 w 95"/>
                  <a:gd name="T65" fmla="*/ 13 h 53"/>
                  <a:gd name="T66" fmla="*/ 95 w 95"/>
                  <a:gd name="T67" fmla="*/ 18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5" h="53">
                    <a:moveTo>
                      <a:pt x="95" y="18"/>
                    </a:moveTo>
                    <a:lnTo>
                      <a:pt x="90" y="18"/>
                    </a:lnTo>
                    <a:lnTo>
                      <a:pt x="79" y="24"/>
                    </a:lnTo>
                    <a:lnTo>
                      <a:pt x="74" y="24"/>
                    </a:lnTo>
                    <a:lnTo>
                      <a:pt x="71" y="21"/>
                    </a:lnTo>
                    <a:lnTo>
                      <a:pt x="65" y="31"/>
                    </a:lnTo>
                    <a:lnTo>
                      <a:pt x="62" y="31"/>
                    </a:lnTo>
                    <a:lnTo>
                      <a:pt x="55" y="37"/>
                    </a:lnTo>
                    <a:lnTo>
                      <a:pt x="49" y="34"/>
                    </a:lnTo>
                    <a:lnTo>
                      <a:pt x="46" y="40"/>
                    </a:lnTo>
                    <a:lnTo>
                      <a:pt x="39" y="40"/>
                    </a:lnTo>
                    <a:lnTo>
                      <a:pt x="39" y="47"/>
                    </a:lnTo>
                    <a:lnTo>
                      <a:pt x="35" y="52"/>
                    </a:lnTo>
                    <a:lnTo>
                      <a:pt x="30" y="53"/>
                    </a:lnTo>
                    <a:lnTo>
                      <a:pt x="27" y="47"/>
                    </a:lnTo>
                    <a:lnTo>
                      <a:pt x="24" y="47"/>
                    </a:lnTo>
                    <a:lnTo>
                      <a:pt x="24" y="40"/>
                    </a:lnTo>
                    <a:lnTo>
                      <a:pt x="22" y="37"/>
                    </a:lnTo>
                    <a:lnTo>
                      <a:pt x="19" y="35"/>
                    </a:lnTo>
                    <a:lnTo>
                      <a:pt x="14" y="37"/>
                    </a:lnTo>
                    <a:lnTo>
                      <a:pt x="4" y="29"/>
                    </a:lnTo>
                    <a:lnTo>
                      <a:pt x="0" y="27"/>
                    </a:lnTo>
                    <a:lnTo>
                      <a:pt x="3" y="24"/>
                    </a:lnTo>
                    <a:lnTo>
                      <a:pt x="4" y="18"/>
                    </a:lnTo>
                    <a:lnTo>
                      <a:pt x="17" y="8"/>
                    </a:lnTo>
                    <a:lnTo>
                      <a:pt x="19" y="5"/>
                    </a:lnTo>
                    <a:lnTo>
                      <a:pt x="28" y="3"/>
                    </a:lnTo>
                    <a:lnTo>
                      <a:pt x="43" y="5"/>
                    </a:lnTo>
                    <a:lnTo>
                      <a:pt x="57" y="0"/>
                    </a:lnTo>
                    <a:lnTo>
                      <a:pt x="60" y="2"/>
                    </a:lnTo>
                    <a:lnTo>
                      <a:pt x="70" y="2"/>
                    </a:lnTo>
                    <a:lnTo>
                      <a:pt x="82" y="6"/>
                    </a:lnTo>
                    <a:lnTo>
                      <a:pt x="92" y="13"/>
                    </a:lnTo>
                    <a:lnTo>
                      <a:pt x="95"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6" name="Freeform 193"/>
              <p:cNvSpPr>
                <a:spLocks/>
              </p:cNvSpPr>
              <p:nvPr/>
            </p:nvSpPr>
            <p:spPr bwMode="auto">
              <a:xfrm>
                <a:off x="1252" y="1721"/>
                <a:ext cx="49" cy="50"/>
              </a:xfrm>
              <a:custGeom>
                <a:avLst/>
                <a:gdLst>
                  <a:gd name="T0" fmla="*/ 41 w 49"/>
                  <a:gd name="T1" fmla="*/ 50 h 50"/>
                  <a:gd name="T2" fmla="*/ 43 w 49"/>
                  <a:gd name="T3" fmla="*/ 47 h 50"/>
                  <a:gd name="T4" fmla="*/ 46 w 49"/>
                  <a:gd name="T5" fmla="*/ 37 h 50"/>
                  <a:gd name="T6" fmla="*/ 43 w 49"/>
                  <a:gd name="T7" fmla="*/ 36 h 50"/>
                  <a:gd name="T8" fmla="*/ 44 w 49"/>
                  <a:gd name="T9" fmla="*/ 31 h 50"/>
                  <a:gd name="T10" fmla="*/ 46 w 49"/>
                  <a:gd name="T11" fmla="*/ 28 h 50"/>
                  <a:gd name="T12" fmla="*/ 49 w 49"/>
                  <a:gd name="T13" fmla="*/ 28 h 50"/>
                  <a:gd name="T14" fmla="*/ 38 w 49"/>
                  <a:gd name="T15" fmla="*/ 18 h 50"/>
                  <a:gd name="T16" fmla="*/ 33 w 49"/>
                  <a:gd name="T17" fmla="*/ 5 h 50"/>
                  <a:gd name="T18" fmla="*/ 27 w 49"/>
                  <a:gd name="T19" fmla="*/ 7 h 50"/>
                  <a:gd name="T20" fmla="*/ 21 w 49"/>
                  <a:gd name="T21" fmla="*/ 3 h 50"/>
                  <a:gd name="T22" fmla="*/ 14 w 49"/>
                  <a:gd name="T23" fmla="*/ 3 h 50"/>
                  <a:gd name="T24" fmla="*/ 5 w 49"/>
                  <a:gd name="T25" fmla="*/ 0 h 50"/>
                  <a:gd name="T26" fmla="*/ 2 w 49"/>
                  <a:gd name="T27" fmla="*/ 2 h 50"/>
                  <a:gd name="T28" fmla="*/ 0 w 49"/>
                  <a:gd name="T29" fmla="*/ 13 h 50"/>
                  <a:gd name="T30" fmla="*/ 2 w 49"/>
                  <a:gd name="T31" fmla="*/ 21 h 50"/>
                  <a:gd name="T32" fmla="*/ 11 w 49"/>
                  <a:gd name="T33" fmla="*/ 28 h 50"/>
                  <a:gd name="T34" fmla="*/ 13 w 49"/>
                  <a:gd name="T35" fmla="*/ 23 h 50"/>
                  <a:gd name="T36" fmla="*/ 9 w 49"/>
                  <a:gd name="T37" fmla="*/ 20 h 50"/>
                  <a:gd name="T38" fmla="*/ 13 w 49"/>
                  <a:gd name="T39" fmla="*/ 20 h 50"/>
                  <a:gd name="T40" fmla="*/ 19 w 49"/>
                  <a:gd name="T41" fmla="*/ 29 h 50"/>
                  <a:gd name="T42" fmla="*/ 32 w 49"/>
                  <a:gd name="T43" fmla="*/ 37 h 50"/>
                  <a:gd name="T44" fmla="*/ 32 w 49"/>
                  <a:gd name="T45" fmla="*/ 45 h 50"/>
                  <a:gd name="T46" fmla="*/ 37 w 49"/>
                  <a:gd name="T47" fmla="*/ 49 h 50"/>
                  <a:gd name="T48" fmla="*/ 35 w 49"/>
                  <a:gd name="T49" fmla="*/ 44 h 50"/>
                  <a:gd name="T50" fmla="*/ 37 w 49"/>
                  <a:gd name="T51" fmla="*/ 44 h 50"/>
                  <a:gd name="T52" fmla="*/ 41 w 49"/>
                  <a:gd name="T53"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50">
                    <a:moveTo>
                      <a:pt x="41" y="50"/>
                    </a:moveTo>
                    <a:lnTo>
                      <a:pt x="43" y="47"/>
                    </a:lnTo>
                    <a:lnTo>
                      <a:pt x="46" y="37"/>
                    </a:lnTo>
                    <a:lnTo>
                      <a:pt x="43" y="36"/>
                    </a:lnTo>
                    <a:lnTo>
                      <a:pt x="44" y="31"/>
                    </a:lnTo>
                    <a:lnTo>
                      <a:pt x="46" y="28"/>
                    </a:lnTo>
                    <a:lnTo>
                      <a:pt x="49" y="28"/>
                    </a:lnTo>
                    <a:lnTo>
                      <a:pt x="38" y="18"/>
                    </a:lnTo>
                    <a:lnTo>
                      <a:pt x="33" y="5"/>
                    </a:lnTo>
                    <a:lnTo>
                      <a:pt x="27" y="7"/>
                    </a:lnTo>
                    <a:lnTo>
                      <a:pt x="21" y="3"/>
                    </a:lnTo>
                    <a:lnTo>
                      <a:pt x="14" y="3"/>
                    </a:lnTo>
                    <a:lnTo>
                      <a:pt x="5" y="0"/>
                    </a:lnTo>
                    <a:lnTo>
                      <a:pt x="2" y="2"/>
                    </a:lnTo>
                    <a:lnTo>
                      <a:pt x="0" y="13"/>
                    </a:lnTo>
                    <a:lnTo>
                      <a:pt x="2" y="21"/>
                    </a:lnTo>
                    <a:lnTo>
                      <a:pt x="11" y="28"/>
                    </a:lnTo>
                    <a:lnTo>
                      <a:pt x="13" y="23"/>
                    </a:lnTo>
                    <a:lnTo>
                      <a:pt x="9" y="20"/>
                    </a:lnTo>
                    <a:lnTo>
                      <a:pt x="13" y="20"/>
                    </a:lnTo>
                    <a:lnTo>
                      <a:pt x="19" y="29"/>
                    </a:lnTo>
                    <a:lnTo>
                      <a:pt x="32" y="37"/>
                    </a:lnTo>
                    <a:lnTo>
                      <a:pt x="32" y="45"/>
                    </a:lnTo>
                    <a:lnTo>
                      <a:pt x="37" y="49"/>
                    </a:lnTo>
                    <a:lnTo>
                      <a:pt x="35" y="44"/>
                    </a:lnTo>
                    <a:lnTo>
                      <a:pt x="37" y="44"/>
                    </a:lnTo>
                    <a:lnTo>
                      <a:pt x="41"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7" name="Freeform 194"/>
              <p:cNvSpPr>
                <a:spLocks/>
              </p:cNvSpPr>
              <p:nvPr/>
            </p:nvSpPr>
            <p:spPr bwMode="auto">
              <a:xfrm>
                <a:off x="1209" y="1593"/>
                <a:ext cx="21" cy="45"/>
              </a:xfrm>
              <a:custGeom>
                <a:avLst/>
                <a:gdLst>
                  <a:gd name="T0" fmla="*/ 5 w 21"/>
                  <a:gd name="T1" fmla="*/ 45 h 45"/>
                  <a:gd name="T2" fmla="*/ 0 w 21"/>
                  <a:gd name="T3" fmla="*/ 43 h 45"/>
                  <a:gd name="T4" fmla="*/ 5 w 21"/>
                  <a:gd name="T5" fmla="*/ 9 h 45"/>
                  <a:gd name="T6" fmla="*/ 10 w 21"/>
                  <a:gd name="T7" fmla="*/ 9 h 45"/>
                  <a:gd name="T8" fmla="*/ 14 w 21"/>
                  <a:gd name="T9" fmla="*/ 1 h 45"/>
                  <a:gd name="T10" fmla="*/ 18 w 21"/>
                  <a:gd name="T11" fmla="*/ 0 h 45"/>
                  <a:gd name="T12" fmla="*/ 21 w 21"/>
                  <a:gd name="T13" fmla="*/ 3 h 45"/>
                  <a:gd name="T14" fmla="*/ 18 w 21"/>
                  <a:gd name="T15" fmla="*/ 12 h 45"/>
                  <a:gd name="T16" fmla="*/ 16 w 21"/>
                  <a:gd name="T17" fmla="*/ 27 h 45"/>
                  <a:gd name="T18" fmla="*/ 13 w 21"/>
                  <a:gd name="T19" fmla="*/ 33 h 45"/>
                  <a:gd name="T20" fmla="*/ 6 w 21"/>
                  <a:gd name="T21" fmla="*/ 40 h 45"/>
                  <a:gd name="T22" fmla="*/ 5 w 21"/>
                  <a:gd name="T2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45">
                    <a:moveTo>
                      <a:pt x="5" y="45"/>
                    </a:moveTo>
                    <a:lnTo>
                      <a:pt x="0" y="43"/>
                    </a:lnTo>
                    <a:lnTo>
                      <a:pt x="5" y="9"/>
                    </a:lnTo>
                    <a:lnTo>
                      <a:pt x="10" y="9"/>
                    </a:lnTo>
                    <a:lnTo>
                      <a:pt x="14" y="1"/>
                    </a:lnTo>
                    <a:lnTo>
                      <a:pt x="18" y="0"/>
                    </a:lnTo>
                    <a:lnTo>
                      <a:pt x="21" y="3"/>
                    </a:lnTo>
                    <a:lnTo>
                      <a:pt x="18" y="12"/>
                    </a:lnTo>
                    <a:lnTo>
                      <a:pt x="16" y="27"/>
                    </a:lnTo>
                    <a:lnTo>
                      <a:pt x="13" y="33"/>
                    </a:lnTo>
                    <a:lnTo>
                      <a:pt x="6" y="40"/>
                    </a:lnTo>
                    <a:lnTo>
                      <a:pt x="5"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8" name="Freeform 195"/>
              <p:cNvSpPr>
                <a:spLocks/>
              </p:cNvSpPr>
              <p:nvPr/>
            </p:nvSpPr>
            <p:spPr bwMode="auto">
              <a:xfrm>
                <a:off x="1443" y="1704"/>
                <a:ext cx="206" cy="201"/>
              </a:xfrm>
              <a:custGeom>
                <a:avLst/>
                <a:gdLst>
                  <a:gd name="T0" fmla="*/ 23 w 206"/>
                  <a:gd name="T1" fmla="*/ 11 h 201"/>
                  <a:gd name="T2" fmla="*/ 27 w 206"/>
                  <a:gd name="T3" fmla="*/ 29 h 201"/>
                  <a:gd name="T4" fmla="*/ 20 w 206"/>
                  <a:gd name="T5" fmla="*/ 43 h 201"/>
                  <a:gd name="T6" fmla="*/ 27 w 206"/>
                  <a:gd name="T7" fmla="*/ 54 h 201"/>
                  <a:gd name="T8" fmla="*/ 35 w 206"/>
                  <a:gd name="T9" fmla="*/ 49 h 201"/>
                  <a:gd name="T10" fmla="*/ 28 w 206"/>
                  <a:gd name="T11" fmla="*/ 32 h 201"/>
                  <a:gd name="T12" fmla="*/ 39 w 206"/>
                  <a:gd name="T13" fmla="*/ 16 h 201"/>
                  <a:gd name="T14" fmla="*/ 55 w 206"/>
                  <a:gd name="T15" fmla="*/ 9 h 201"/>
                  <a:gd name="T16" fmla="*/ 50 w 206"/>
                  <a:gd name="T17" fmla="*/ 1 h 201"/>
                  <a:gd name="T18" fmla="*/ 55 w 206"/>
                  <a:gd name="T19" fmla="*/ 0 h 201"/>
                  <a:gd name="T20" fmla="*/ 76 w 206"/>
                  <a:gd name="T21" fmla="*/ 16 h 201"/>
                  <a:gd name="T22" fmla="*/ 82 w 206"/>
                  <a:gd name="T23" fmla="*/ 29 h 201"/>
                  <a:gd name="T24" fmla="*/ 117 w 206"/>
                  <a:gd name="T25" fmla="*/ 35 h 201"/>
                  <a:gd name="T26" fmla="*/ 133 w 206"/>
                  <a:gd name="T27" fmla="*/ 33 h 201"/>
                  <a:gd name="T28" fmla="*/ 146 w 206"/>
                  <a:gd name="T29" fmla="*/ 30 h 201"/>
                  <a:gd name="T30" fmla="*/ 139 w 206"/>
                  <a:gd name="T31" fmla="*/ 27 h 201"/>
                  <a:gd name="T32" fmla="*/ 173 w 206"/>
                  <a:gd name="T33" fmla="*/ 27 h 201"/>
                  <a:gd name="T34" fmla="*/ 160 w 206"/>
                  <a:gd name="T35" fmla="*/ 29 h 201"/>
                  <a:gd name="T36" fmla="*/ 165 w 206"/>
                  <a:gd name="T37" fmla="*/ 35 h 201"/>
                  <a:gd name="T38" fmla="*/ 177 w 206"/>
                  <a:gd name="T39" fmla="*/ 41 h 201"/>
                  <a:gd name="T40" fmla="*/ 190 w 206"/>
                  <a:gd name="T41" fmla="*/ 61 h 201"/>
                  <a:gd name="T42" fmla="*/ 187 w 206"/>
                  <a:gd name="T43" fmla="*/ 66 h 201"/>
                  <a:gd name="T44" fmla="*/ 200 w 206"/>
                  <a:gd name="T45" fmla="*/ 62 h 201"/>
                  <a:gd name="T46" fmla="*/ 204 w 206"/>
                  <a:gd name="T47" fmla="*/ 72 h 201"/>
                  <a:gd name="T48" fmla="*/ 190 w 206"/>
                  <a:gd name="T49" fmla="*/ 88 h 201"/>
                  <a:gd name="T50" fmla="*/ 185 w 206"/>
                  <a:gd name="T51" fmla="*/ 96 h 201"/>
                  <a:gd name="T52" fmla="*/ 182 w 206"/>
                  <a:gd name="T53" fmla="*/ 106 h 201"/>
                  <a:gd name="T54" fmla="*/ 192 w 206"/>
                  <a:gd name="T55" fmla="*/ 123 h 201"/>
                  <a:gd name="T56" fmla="*/ 185 w 206"/>
                  <a:gd name="T57" fmla="*/ 133 h 201"/>
                  <a:gd name="T58" fmla="*/ 173 w 206"/>
                  <a:gd name="T59" fmla="*/ 139 h 201"/>
                  <a:gd name="T60" fmla="*/ 154 w 206"/>
                  <a:gd name="T61" fmla="*/ 146 h 201"/>
                  <a:gd name="T62" fmla="*/ 136 w 206"/>
                  <a:gd name="T63" fmla="*/ 139 h 201"/>
                  <a:gd name="T64" fmla="*/ 128 w 206"/>
                  <a:gd name="T65" fmla="*/ 144 h 201"/>
                  <a:gd name="T66" fmla="*/ 133 w 206"/>
                  <a:gd name="T67" fmla="*/ 159 h 201"/>
                  <a:gd name="T68" fmla="*/ 147 w 206"/>
                  <a:gd name="T69" fmla="*/ 172 h 201"/>
                  <a:gd name="T70" fmla="*/ 138 w 206"/>
                  <a:gd name="T71" fmla="*/ 180 h 201"/>
                  <a:gd name="T72" fmla="*/ 117 w 206"/>
                  <a:gd name="T73" fmla="*/ 196 h 201"/>
                  <a:gd name="T74" fmla="*/ 101 w 206"/>
                  <a:gd name="T75" fmla="*/ 201 h 201"/>
                  <a:gd name="T76" fmla="*/ 87 w 206"/>
                  <a:gd name="T77" fmla="*/ 173 h 201"/>
                  <a:gd name="T78" fmla="*/ 89 w 206"/>
                  <a:gd name="T79" fmla="*/ 156 h 201"/>
                  <a:gd name="T80" fmla="*/ 81 w 206"/>
                  <a:gd name="T81" fmla="*/ 143 h 201"/>
                  <a:gd name="T82" fmla="*/ 82 w 206"/>
                  <a:gd name="T83" fmla="*/ 120 h 201"/>
                  <a:gd name="T84" fmla="*/ 87 w 206"/>
                  <a:gd name="T85" fmla="*/ 104 h 201"/>
                  <a:gd name="T86" fmla="*/ 73 w 206"/>
                  <a:gd name="T87" fmla="*/ 107 h 201"/>
                  <a:gd name="T88" fmla="*/ 57 w 206"/>
                  <a:gd name="T89" fmla="*/ 107 h 201"/>
                  <a:gd name="T90" fmla="*/ 39 w 206"/>
                  <a:gd name="T91" fmla="*/ 88 h 201"/>
                  <a:gd name="T92" fmla="*/ 19 w 206"/>
                  <a:gd name="T93" fmla="*/ 88 h 201"/>
                  <a:gd name="T94" fmla="*/ 12 w 206"/>
                  <a:gd name="T95" fmla="*/ 69 h 201"/>
                  <a:gd name="T96" fmla="*/ 6 w 206"/>
                  <a:gd name="T97" fmla="*/ 53 h 201"/>
                  <a:gd name="T98" fmla="*/ 3 w 206"/>
                  <a:gd name="T99" fmla="*/ 43 h 201"/>
                  <a:gd name="T100" fmla="*/ 12 w 206"/>
                  <a:gd name="T101" fmla="*/ 22 h 201"/>
                  <a:gd name="T102" fmla="*/ 31 w 206"/>
                  <a:gd name="T103" fmla="*/ 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6" h="201">
                    <a:moveTo>
                      <a:pt x="31" y="6"/>
                    </a:moveTo>
                    <a:lnTo>
                      <a:pt x="23" y="11"/>
                    </a:lnTo>
                    <a:lnTo>
                      <a:pt x="27" y="25"/>
                    </a:lnTo>
                    <a:lnTo>
                      <a:pt x="27" y="29"/>
                    </a:lnTo>
                    <a:lnTo>
                      <a:pt x="20" y="37"/>
                    </a:lnTo>
                    <a:lnTo>
                      <a:pt x="20" y="43"/>
                    </a:lnTo>
                    <a:lnTo>
                      <a:pt x="23" y="48"/>
                    </a:lnTo>
                    <a:lnTo>
                      <a:pt x="27" y="54"/>
                    </a:lnTo>
                    <a:lnTo>
                      <a:pt x="30" y="54"/>
                    </a:lnTo>
                    <a:lnTo>
                      <a:pt x="35" y="49"/>
                    </a:lnTo>
                    <a:lnTo>
                      <a:pt x="35" y="41"/>
                    </a:lnTo>
                    <a:lnTo>
                      <a:pt x="28" y="32"/>
                    </a:lnTo>
                    <a:lnTo>
                      <a:pt x="30" y="24"/>
                    </a:lnTo>
                    <a:lnTo>
                      <a:pt x="39" y="16"/>
                    </a:lnTo>
                    <a:lnTo>
                      <a:pt x="55" y="12"/>
                    </a:lnTo>
                    <a:lnTo>
                      <a:pt x="55" y="9"/>
                    </a:lnTo>
                    <a:lnTo>
                      <a:pt x="49" y="8"/>
                    </a:lnTo>
                    <a:lnTo>
                      <a:pt x="50" y="1"/>
                    </a:lnTo>
                    <a:lnTo>
                      <a:pt x="54" y="0"/>
                    </a:lnTo>
                    <a:lnTo>
                      <a:pt x="55" y="0"/>
                    </a:lnTo>
                    <a:lnTo>
                      <a:pt x="58" y="12"/>
                    </a:lnTo>
                    <a:lnTo>
                      <a:pt x="76" y="16"/>
                    </a:lnTo>
                    <a:lnTo>
                      <a:pt x="79" y="27"/>
                    </a:lnTo>
                    <a:lnTo>
                      <a:pt x="82" y="29"/>
                    </a:lnTo>
                    <a:lnTo>
                      <a:pt x="111" y="27"/>
                    </a:lnTo>
                    <a:lnTo>
                      <a:pt x="117" y="35"/>
                    </a:lnTo>
                    <a:lnTo>
                      <a:pt x="125" y="35"/>
                    </a:lnTo>
                    <a:lnTo>
                      <a:pt x="133" y="33"/>
                    </a:lnTo>
                    <a:lnTo>
                      <a:pt x="138" y="30"/>
                    </a:lnTo>
                    <a:lnTo>
                      <a:pt x="146" y="30"/>
                    </a:lnTo>
                    <a:lnTo>
                      <a:pt x="147" y="29"/>
                    </a:lnTo>
                    <a:lnTo>
                      <a:pt x="139" y="27"/>
                    </a:lnTo>
                    <a:lnTo>
                      <a:pt x="141" y="25"/>
                    </a:lnTo>
                    <a:lnTo>
                      <a:pt x="173" y="27"/>
                    </a:lnTo>
                    <a:lnTo>
                      <a:pt x="168" y="29"/>
                    </a:lnTo>
                    <a:lnTo>
                      <a:pt x="160" y="29"/>
                    </a:lnTo>
                    <a:lnTo>
                      <a:pt x="158" y="32"/>
                    </a:lnTo>
                    <a:lnTo>
                      <a:pt x="165" y="35"/>
                    </a:lnTo>
                    <a:lnTo>
                      <a:pt x="168" y="41"/>
                    </a:lnTo>
                    <a:lnTo>
                      <a:pt x="177" y="41"/>
                    </a:lnTo>
                    <a:lnTo>
                      <a:pt x="189" y="49"/>
                    </a:lnTo>
                    <a:lnTo>
                      <a:pt x="190" y="61"/>
                    </a:lnTo>
                    <a:lnTo>
                      <a:pt x="187" y="64"/>
                    </a:lnTo>
                    <a:lnTo>
                      <a:pt x="187" y="66"/>
                    </a:lnTo>
                    <a:lnTo>
                      <a:pt x="193" y="66"/>
                    </a:lnTo>
                    <a:lnTo>
                      <a:pt x="200" y="62"/>
                    </a:lnTo>
                    <a:lnTo>
                      <a:pt x="206" y="67"/>
                    </a:lnTo>
                    <a:lnTo>
                      <a:pt x="204" y="72"/>
                    </a:lnTo>
                    <a:lnTo>
                      <a:pt x="190" y="80"/>
                    </a:lnTo>
                    <a:lnTo>
                      <a:pt x="190" y="88"/>
                    </a:lnTo>
                    <a:lnTo>
                      <a:pt x="195" y="90"/>
                    </a:lnTo>
                    <a:lnTo>
                      <a:pt x="185" y="96"/>
                    </a:lnTo>
                    <a:lnTo>
                      <a:pt x="185" y="101"/>
                    </a:lnTo>
                    <a:lnTo>
                      <a:pt x="182" y="106"/>
                    </a:lnTo>
                    <a:lnTo>
                      <a:pt x="182" y="109"/>
                    </a:lnTo>
                    <a:lnTo>
                      <a:pt x="192" y="123"/>
                    </a:lnTo>
                    <a:lnTo>
                      <a:pt x="192" y="127"/>
                    </a:lnTo>
                    <a:lnTo>
                      <a:pt x="185" y="133"/>
                    </a:lnTo>
                    <a:lnTo>
                      <a:pt x="181" y="135"/>
                    </a:lnTo>
                    <a:lnTo>
                      <a:pt x="173" y="139"/>
                    </a:lnTo>
                    <a:lnTo>
                      <a:pt x="160" y="143"/>
                    </a:lnTo>
                    <a:lnTo>
                      <a:pt x="154" y="146"/>
                    </a:lnTo>
                    <a:lnTo>
                      <a:pt x="147" y="146"/>
                    </a:lnTo>
                    <a:lnTo>
                      <a:pt x="136" y="139"/>
                    </a:lnTo>
                    <a:lnTo>
                      <a:pt x="127" y="138"/>
                    </a:lnTo>
                    <a:lnTo>
                      <a:pt x="128" y="144"/>
                    </a:lnTo>
                    <a:lnTo>
                      <a:pt x="135" y="149"/>
                    </a:lnTo>
                    <a:lnTo>
                      <a:pt x="133" y="159"/>
                    </a:lnTo>
                    <a:lnTo>
                      <a:pt x="136" y="172"/>
                    </a:lnTo>
                    <a:lnTo>
                      <a:pt x="147" y="172"/>
                    </a:lnTo>
                    <a:lnTo>
                      <a:pt x="147" y="175"/>
                    </a:lnTo>
                    <a:lnTo>
                      <a:pt x="138" y="180"/>
                    </a:lnTo>
                    <a:lnTo>
                      <a:pt x="133" y="188"/>
                    </a:lnTo>
                    <a:lnTo>
                      <a:pt x="117" y="196"/>
                    </a:lnTo>
                    <a:lnTo>
                      <a:pt x="112" y="199"/>
                    </a:lnTo>
                    <a:lnTo>
                      <a:pt x="101" y="201"/>
                    </a:lnTo>
                    <a:lnTo>
                      <a:pt x="93" y="191"/>
                    </a:lnTo>
                    <a:lnTo>
                      <a:pt x="87" y="173"/>
                    </a:lnTo>
                    <a:lnTo>
                      <a:pt x="81" y="165"/>
                    </a:lnTo>
                    <a:lnTo>
                      <a:pt x="89" y="156"/>
                    </a:lnTo>
                    <a:lnTo>
                      <a:pt x="85" y="148"/>
                    </a:lnTo>
                    <a:lnTo>
                      <a:pt x="81" y="143"/>
                    </a:lnTo>
                    <a:lnTo>
                      <a:pt x="79" y="133"/>
                    </a:lnTo>
                    <a:lnTo>
                      <a:pt x="82" y="120"/>
                    </a:lnTo>
                    <a:lnTo>
                      <a:pt x="87" y="109"/>
                    </a:lnTo>
                    <a:lnTo>
                      <a:pt x="87" y="104"/>
                    </a:lnTo>
                    <a:lnTo>
                      <a:pt x="82" y="104"/>
                    </a:lnTo>
                    <a:lnTo>
                      <a:pt x="73" y="107"/>
                    </a:lnTo>
                    <a:lnTo>
                      <a:pt x="65" y="106"/>
                    </a:lnTo>
                    <a:lnTo>
                      <a:pt x="57" y="107"/>
                    </a:lnTo>
                    <a:lnTo>
                      <a:pt x="47" y="91"/>
                    </a:lnTo>
                    <a:lnTo>
                      <a:pt x="39" y="88"/>
                    </a:lnTo>
                    <a:lnTo>
                      <a:pt x="27" y="91"/>
                    </a:lnTo>
                    <a:lnTo>
                      <a:pt x="19" y="88"/>
                    </a:lnTo>
                    <a:lnTo>
                      <a:pt x="12" y="83"/>
                    </a:lnTo>
                    <a:lnTo>
                      <a:pt x="12" y="69"/>
                    </a:lnTo>
                    <a:lnTo>
                      <a:pt x="8" y="61"/>
                    </a:lnTo>
                    <a:lnTo>
                      <a:pt x="6" y="53"/>
                    </a:lnTo>
                    <a:lnTo>
                      <a:pt x="0" y="53"/>
                    </a:lnTo>
                    <a:lnTo>
                      <a:pt x="3" y="43"/>
                    </a:lnTo>
                    <a:lnTo>
                      <a:pt x="8" y="29"/>
                    </a:lnTo>
                    <a:lnTo>
                      <a:pt x="12" y="22"/>
                    </a:lnTo>
                    <a:lnTo>
                      <a:pt x="23" y="8"/>
                    </a:lnTo>
                    <a:lnTo>
                      <a:pt x="3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9" name="Freeform 196"/>
              <p:cNvSpPr>
                <a:spLocks/>
              </p:cNvSpPr>
              <p:nvPr/>
            </p:nvSpPr>
            <p:spPr bwMode="auto">
              <a:xfrm>
                <a:off x="1673" y="1813"/>
                <a:ext cx="63" cy="72"/>
              </a:xfrm>
              <a:custGeom>
                <a:avLst/>
                <a:gdLst>
                  <a:gd name="T0" fmla="*/ 55 w 63"/>
                  <a:gd name="T1" fmla="*/ 64 h 72"/>
                  <a:gd name="T2" fmla="*/ 48 w 63"/>
                  <a:gd name="T3" fmla="*/ 61 h 72"/>
                  <a:gd name="T4" fmla="*/ 41 w 63"/>
                  <a:gd name="T5" fmla="*/ 63 h 72"/>
                  <a:gd name="T6" fmla="*/ 35 w 63"/>
                  <a:gd name="T7" fmla="*/ 63 h 72"/>
                  <a:gd name="T8" fmla="*/ 33 w 63"/>
                  <a:gd name="T9" fmla="*/ 63 h 72"/>
                  <a:gd name="T10" fmla="*/ 33 w 63"/>
                  <a:gd name="T11" fmla="*/ 72 h 72"/>
                  <a:gd name="T12" fmla="*/ 24 w 63"/>
                  <a:gd name="T13" fmla="*/ 71 h 72"/>
                  <a:gd name="T14" fmla="*/ 17 w 63"/>
                  <a:gd name="T15" fmla="*/ 61 h 72"/>
                  <a:gd name="T16" fmla="*/ 13 w 63"/>
                  <a:gd name="T17" fmla="*/ 47 h 72"/>
                  <a:gd name="T18" fmla="*/ 8 w 63"/>
                  <a:gd name="T19" fmla="*/ 45 h 72"/>
                  <a:gd name="T20" fmla="*/ 0 w 63"/>
                  <a:gd name="T21" fmla="*/ 34 h 72"/>
                  <a:gd name="T22" fmla="*/ 3 w 63"/>
                  <a:gd name="T23" fmla="*/ 19 h 72"/>
                  <a:gd name="T24" fmla="*/ 11 w 63"/>
                  <a:gd name="T25" fmla="*/ 16 h 72"/>
                  <a:gd name="T26" fmla="*/ 13 w 63"/>
                  <a:gd name="T27" fmla="*/ 13 h 72"/>
                  <a:gd name="T28" fmla="*/ 13 w 63"/>
                  <a:gd name="T29" fmla="*/ 10 h 72"/>
                  <a:gd name="T30" fmla="*/ 16 w 63"/>
                  <a:gd name="T31" fmla="*/ 3 h 72"/>
                  <a:gd name="T32" fmla="*/ 19 w 63"/>
                  <a:gd name="T33" fmla="*/ 0 h 72"/>
                  <a:gd name="T34" fmla="*/ 27 w 63"/>
                  <a:gd name="T35" fmla="*/ 3 h 72"/>
                  <a:gd name="T36" fmla="*/ 49 w 63"/>
                  <a:gd name="T37" fmla="*/ 0 h 72"/>
                  <a:gd name="T38" fmla="*/ 63 w 63"/>
                  <a:gd name="T39" fmla="*/ 5 h 72"/>
                  <a:gd name="T40" fmla="*/ 63 w 63"/>
                  <a:gd name="T41" fmla="*/ 8 h 72"/>
                  <a:gd name="T42" fmla="*/ 57 w 63"/>
                  <a:gd name="T43" fmla="*/ 16 h 72"/>
                  <a:gd name="T44" fmla="*/ 57 w 63"/>
                  <a:gd name="T45" fmla="*/ 30 h 72"/>
                  <a:gd name="T46" fmla="*/ 63 w 63"/>
                  <a:gd name="T47" fmla="*/ 42 h 72"/>
                  <a:gd name="T48" fmla="*/ 60 w 63"/>
                  <a:gd name="T49" fmla="*/ 59 h 72"/>
                  <a:gd name="T50" fmla="*/ 55 w 63"/>
                  <a:gd name="T51" fmla="*/ 64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3" h="72">
                    <a:moveTo>
                      <a:pt x="55" y="64"/>
                    </a:moveTo>
                    <a:lnTo>
                      <a:pt x="48" y="61"/>
                    </a:lnTo>
                    <a:lnTo>
                      <a:pt x="41" y="63"/>
                    </a:lnTo>
                    <a:lnTo>
                      <a:pt x="35" y="63"/>
                    </a:lnTo>
                    <a:lnTo>
                      <a:pt x="33" y="63"/>
                    </a:lnTo>
                    <a:lnTo>
                      <a:pt x="33" y="72"/>
                    </a:lnTo>
                    <a:lnTo>
                      <a:pt x="24" y="71"/>
                    </a:lnTo>
                    <a:lnTo>
                      <a:pt x="17" y="61"/>
                    </a:lnTo>
                    <a:lnTo>
                      <a:pt x="13" y="47"/>
                    </a:lnTo>
                    <a:lnTo>
                      <a:pt x="8" y="45"/>
                    </a:lnTo>
                    <a:lnTo>
                      <a:pt x="0" y="34"/>
                    </a:lnTo>
                    <a:lnTo>
                      <a:pt x="3" y="19"/>
                    </a:lnTo>
                    <a:lnTo>
                      <a:pt x="11" y="16"/>
                    </a:lnTo>
                    <a:lnTo>
                      <a:pt x="13" y="13"/>
                    </a:lnTo>
                    <a:lnTo>
                      <a:pt x="13" y="10"/>
                    </a:lnTo>
                    <a:lnTo>
                      <a:pt x="16" y="3"/>
                    </a:lnTo>
                    <a:lnTo>
                      <a:pt x="19" y="0"/>
                    </a:lnTo>
                    <a:lnTo>
                      <a:pt x="27" y="3"/>
                    </a:lnTo>
                    <a:lnTo>
                      <a:pt x="49" y="0"/>
                    </a:lnTo>
                    <a:lnTo>
                      <a:pt x="63" y="5"/>
                    </a:lnTo>
                    <a:lnTo>
                      <a:pt x="63" y="8"/>
                    </a:lnTo>
                    <a:lnTo>
                      <a:pt x="57" y="16"/>
                    </a:lnTo>
                    <a:lnTo>
                      <a:pt x="57" y="30"/>
                    </a:lnTo>
                    <a:lnTo>
                      <a:pt x="63" y="42"/>
                    </a:lnTo>
                    <a:lnTo>
                      <a:pt x="60" y="59"/>
                    </a:lnTo>
                    <a:lnTo>
                      <a:pt x="55"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0" name="Freeform 197"/>
              <p:cNvSpPr>
                <a:spLocks/>
              </p:cNvSpPr>
              <p:nvPr/>
            </p:nvSpPr>
            <p:spPr bwMode="auto">
              <a:xfrm>
                <a:off x="1625" y="1771"/>
                <a:ext cx="72" cy="124"/>
              </a:xfrm>
              <a:custGeom>
                <a:avLst/>
                <a:gdLst>
                  <a:gd name="T0" fmla="*/ 72 w 72"/>
                  <a:gd name="T1" fmla="*/ 113 h 124"/>
                  <a:gd name="T2" fmla="*/ 65 w 72"/>
                  <a:gd name="T3" fmla="*/ 113 h 124"/>
                  <a:gd name="T4" fmla="*/ 61 w 72"/>
                  <a:gd name="T5" fmla="*/ 111 h 124"/>
                  <a:gd name="T6" fmla="*/ 56 w 72"/>
                  <a:gd name="T7" fmla="*/ 118 h 124"/>
                  <a:gd name="T8" fmla="*/ 42 w 72"/>
                  <a:gd name="T9" fmla="*/ 121 h 124"/>
                  <a:gd name="T10" fmla="*/ 38 w 72"/>
                  <a:gd name="T11" fmla="*/ 124 h 124"/>
                  <a:gd name="T12" fmla="*/ 32 w 72"/>
                  <a:gd name="T13" fmla="*/ 124 h 124"/>
                  <a:gd name="T14" fmla="*/ 29 w 72"/>
                  <a:gd name="T15" fmla="*/ 121 h 124"/>
                  <a:gd name="T16" fmla="*/ 24 w 72"/>
                  <a:gd name="T17" fmla="*/ 114 h 124"/>
                  <a:gd name="T18" fmla="*/ 22 w 72"/>
                  <a:gd name="T19" fmla="*/ 108 h 124"/>
                  <a:gd name="T20" fmla="*/ 19 w 72"/>
                  <a:gd name="T21" fmla="*/ 103 h 124"/>
                  <a:gd name="T22" fmla="*/ 22 w 72"/>
                  <a:gd name="T23" fmla="*/ 82 h 124"/>
                  <a:gd name="T24" fmla="*/ 26 w 72"/>
                  <a:gd name="T25" fmla="*/ 77 h 124"/>
                  <a:gd name="T26" fmla="*/ 24 w 72"/>
                  <a:gd name="T27" fmla="*/ 69 h 124"/>
                  <a:gd name="T28" fmla="*/ 18 w 72"/>
                  <a:gd name="T29" fmla="*/ 66 h 124"/>
                  <a:gd name="T30" fmla="*/ 19 w 72"/>
                  <a:gd name="T31" fmla="*/ 60 h 124"/>
                  <a:gd name="T32" fmla="*/ 18 w 72"/>
                  <a:gd name="T33" fmla="*/ 55 h 124"/>
                  <a:gd name="T34" fmla="*/ 10 w 72"/>
                  <a:gd name="T35" fmla="*/ 56 h 124"/>
                  <a:gd name="T36" fmla="*/ 0 w 72"/>
                  <a:gd name="T37" fmla="*/ 42 h 124"/>
                  <a:gd name="T38" fmla="*/ 0 w 72"/>
                  <a:gd name="T39" fmla="*/ 39 h 124"/>
                  <a:gd name="T40" fmla="*/ 3 w 72"/>
                  <a:gd name="T41" fmla="*/ 34 h 124"/>
                  <a:gd name="T42" fmla="*/ 3 w 72"/>
                  <a:gd name="T43" fmla="*/ 29 h 124"/>
                  <a:gd name="T44" fmla="*/ 13 w 72"/>
                  <a:gd name="T45" fmla="*/ 23 h 124"/>
                  <a:gd name="T46" fmla="*/ 8 w 72"/>
                  <a:gd name="T47" fmla="*/ 21 h 124"/>
                  <a:gd name="T48" fmla="*/ 8 w 72"/>
                  <a:gd name="T49" fmla="*/ 13 h 124"/>
                  <a:gd name="T50" fmla="*/ 22 w 72"/>
                  <a:gd name="T51" fmla="*/ 5 h 124"/>
                  <a:gd name="T52" fmla="*/ 24 w 72"/>
                  <a:gd name="T53" fmla="*/ 0 h 124"/>
                  <a:gd name="T54" fmla="*/ 27 w 72"/>
                  <a:gd name="T55" fmla="*/ 0 h 124"/>
                  <a:gd name="T56" fmla="*/ 40 w 72"/>
                  <a:gd name="T57" fmla="*/ 13 h 124"/>
                  <a:gd name="T58" fmla="*/ 42 w 72"/>
                  <a:gd name="T59" fmla="*/ 18 h 124"/>
                  <a:gd name="T60" fmla="*/ 42 w 72"/>
                  <a:gd name="T61" fmla="*/ 27 h 124"/>
                  <a:gd name="T62" fmla="*/ 43 w 72"/>
                  <a:gd name="T63" fmla="*/ 27 h 124"/>
                  <a:gd name="T64" fmla="*/ 49 w 72"/>
                  <a:gd name="T65" fmla="*/ 27 h 124"/>
                  <a:gd name="T66" fmla="*/ 54 w 72"/>
                  <a:gd name="T67" fmla="*/ 31 h 124"/>
                  <a:gd name="T68" fmla="*/ 62 w 72"/>
                  <a:gd name="T69" fmla="*/ 39 h 124"/>
                  <a:gd name="T70" fmla="*/ 64 w 72"/>
                  <a:gd name="T71" fmla="*/ 45 h 124"/>
                  <a:gd name="T72" fmla="*/ 61 w 72"/>
                  <a:gd name="T73" fmla="*/ 52 h 124"/>
                  <a:gd name="T74" fmla="*/ 61 w 72"/>
                  <a:gd name="T75" fmla="*/ 55 h 124"/>
                  <a:gd name="T76" fmla="*/ 59 w 72"/>
                  <a:gd name="T77" fmla="*/ 58 h 124"/>
                  <a:gd name="T78" fmla="*/ 51 w 72"/>
                  <a:gd name="T79" fmla="*/ 61 h 124"/>
                  <a:gd name="T80" fmla="*/ 48 w 72"/>
                  <a:gd name="T81" fmla="*/ 76 h 124"/>
                  <a:gd name="T82" fmla="*/ 56 w 72"/>
                  <a:gd name="T83" fmla="*/ 87 h 124"/>
                  <a:gd name="T84" fmla="*/ 61 w 72"/>
                  <a:gd name="T85" fmla="*/ 89 h 124"/>
                  <a:gd name="T86" fmla="*/ 65 w 72"/>
                  <a:gd name="T87" fmla="*/ 103 h 124"/>
                  <a:gd name="T88" fmla="*/ 72 w 72"/>
                  <a:gd name="T89" fmla="*/ 113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2" h="124">
                    <a:moveTo>
                      <a:pt x="72" y="113"/>
                    </a:moveTo>
                    <a:lnTo>
                      <a:pt x="65" y="113"/>
                    </a:lnTo>
                    <a:lnTo>
                      <a:pt x="61" y="111"/>
                    </a:lnTo>
                    <a:lnTo>
                      <a:pt x="56" y="118"/>
                    </a:lnTo>
                    <a:lnTo>
                      <a:pt x="42" y="121"/>
                    </a:lnTo>
                    <a:lnTo>
                      <a:pt x="38" y="124"/>
                    </a:lnTo>
                    <a:lnTo>
                      <a:pt x="32" y="124"/>
                    </a:lnTo>
                    <a:lnTo>
                      <a:pt x="29" y="121"/>
                    </a:lnTo>
                    <a:lnTo>
                      <a:pt x="24" y="114"/>
                    </a:lnTo>
                    <a:lnTo>
                      <a:pt x="22" y="108"/>
                    </a:lnTo>
                    <a:lnTo>
                      <a:pt x="19" y="103"/>
                    </a:lnTo>
                    <a:lnTo>
                      <a:pt x="22" y="82"/>
                    </a:lnTo>
                    <a:lnTo>
                      <a:pt x="26" y="77"/>
                    </a:lnTo>
                    <a:lnTo>
                      <a:pt x="24" y="69"/>
                    </a:lnTo>
                    <a:lnTo>
                      <a:pt x="18" y="66"/>
                    </a:lnTo>
                    <a:lnTo>
                      <a:pt x="19" y="60"/>
                    </a:lnTo>
                    <a:lnTo>
                      <a:pt x="18" y="55"/>
                    </a:lnTo>
                    <a:lnTo>
                      <a:pt x="10" y="56"/>
                    </a:lnTo>
                    <a:lnTo>
                      <a:pt x="0" y="42"/>
                    </a:lnTo>
                    <a:lnTo>
                      <a:pt x="0" y="39"/>
                    </a:lnTo>
                    <a:lnTo>
                      <a:pt x="3" y="34"/>
                    </a:lnTo>
                    <a:lnTo>
                      <a:pt x="3" y="29"/>
                    </a:lnTo>
                    <a:lnTo>
                      <a:pt x="13" y="23"/>
                    </a:lnTo>
                    <a:lnTo>
                      <a:pt x="8" y="21"/>
                    </a:lnTo>
                    <a:lnTo>
                      <a:pt x="8" y="13"/>
                    </a:lnTo>
                    <a:lnTo>
                      <a:pt x="22" y="5"/>
                    </a:lnTo>
                    <a:lnTo>
                      <a:pt x="24" y="0"/>
                    </a:lnTo>
                    <a:lnTo>
                      <a:pt x="27" y="0"/>
                    </a:lnTo>
                    <a:lnTo>
                      <a:pt x="40" y="13"/>
                    </a:lnTo>
                    <a:lnTo>
                      <a:pt x="42" y="18"/>
                    </a:lnTo>
                    <a:lnTo>
                      <a:pt x="42" y="27"/>
                    </a:lnTo>
                    <a:lnTo>
                      <a:pt x="43" y="27"/>
                    </a:lnTo>
                    <a:lnTo>
                      <a:pt x="49" y="27"/>
                    </a:lnTo>
                    <a:lnTo>
                      <a:pt x="54" y="31"/>
                    </a:lnTo>
                    <a:lnTo>
                      <a:pt x="62" y="39"/>
                    </a:lnTo>
                    <a:lnTo>
                      <a:pt x="64" y="45"/>
                    </a:lnTo>
                    <a:lnTo>
                      <a:pt x="61" y="52"/>
                    </a:lnTo>
                    <a:lnTo>
                      <a:pt x="61" y="55"/>
                    </a:lnTo>
                    <a:lnTo>
                      <a:pt x="59" y="58"/>
                    </a:lnTo>
                    <a:lnTo>
                      <a:pt x="51" y="61"/>
                    </a:lnTo>
                    <a:lnTo>
                      <a:pt x="48" y="76"/>
                    </a:lnTo>
                    <a:lnTo>
                      <a:pt x="56" y="87"/>
                    </a:lnTo>
                    <a:lnTo>
                      <a:pt x="61" y="89"/>
                    </a:lnTo>
                    <a:lnTo>
                      <a:pt x="65" y="103"/>
                    </a:lnTo>
                    <a:lnTo>
                      <a:pt x="72"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1" name="Freeform 198"/>
              <p:cNvSpPr>
                <a:spLocks/>
              </p:cNvSpPr>
              <p:nvPr/>
            </p:nvSpPr>
            <p:spPr bwMode="auto">
              <a:xfrm>
                <a:off x="1317" y="1919"/>
                <a:ext cx="199" cy="318"/>
              </a:xfrm>
              <a:custGeom>
                <a:avLst/>
                <a:gdLst>
                  <a:gd name="T0" fmla="*/ 183 w 199"/>
                  <a:gd name="T1" fmla="*/ 317 h 318"/>
                  <a:gd name="T2" fmla="*/ 192 w 199"/>
                  <a:gd name="T3" fmla="*/ 307 h 318"/>
                  <a:gd name="T4" fmla="*/ 199 w 199"/>
                  <a:gd name="T5" fmla="*/ 290 h 318"/>
                  <a:gd name="T6" fmla="*/ 192 w 199"/>
                  <a:gd name="T7" fmla="*/ 278 h 318"/>
                  <a:gd name="T8" fmla="*/ 195 w 199"/>
                  <a:gd name="T9" fmla="*/ 265 h 318"/>
                  <a:gd name="T10" fmla="*/ 195 w 199"/>
                  <a:gd name="T11" fmla="*/ 253 h 318"/>
                  <a:gd name="T12" fmla="*/ 197 w 199"/>
                  <a:gd name="T13" fmla="*/ 217 h 318"/>
                  <a:gd name="T14" fmla="*/ 173 w 199"/>
                  <a:gd name="T15" fmla="*/ 193 h 318"/>
                  <a:gd name="T16" fmla="*/ 168 w 199"/>
                  <a:gd name="T17" fmla="*/ 162 h 318"/>
                  <a:gd name="T18" fmla="*/ 151 w 199"/>
                  <a:gd name="T19" fmla="*/ 174 h 318"/>
                  <a:gd name="T20" fmla="*/ 140 w 199"/>
                  <a:gd name="T21" fmla="*/ 166 h 318"/>
                  <a:gd name="T22" fmla="*/ 130 w 199"/>
                  <a:gd name="T23" fmla="*/ 156 h 318"/>
                  <a:gd name="T24" fmla="*/ 116 w 199"/>
                  <a:gd name="T25" fmla="*/ 132 h 318"/>
                  <a:gd name="T26" fmla="*/ 127 w 199"/>
                  <a:gd name="T27" fmla="*/ 114 h 318"/>
                  <a:gd name="T28" fmla="*/ 135 w 199"/>
                  <a:gd name="T29" fmla="*/ 89 h 318"/>
                  <a:gd name="T30" fmla="*/ 165 w 199"/>
                  <a:gd name="T31" fmla="*/ 74 h 318"/>
                  <a:gd name="T32" fmla="*/ 173 w 199"/>
                  <a:gd name="T33" fmla="*/ 72 h 318"/>
                  <a:gd name="T34" fmla="*/ 164 w 199"/>
                  <a:gd name="T35" fmla="*/ 66 h 318"/>
                  <a:gd name="T36" fmla="*/ 170 w 199"/>
                  <a:gd name="T37" fmla="*/ 50 h 318"/>
                  <a:gd name="T38" fmla="*/ 156 w 199"/>
                  <a:gd name="T39" fmla="*/ 39 h 318"/>
                  <a:gd name="T40" fmla="*/ 143 w 199"/>
                  <a:gd name="T41" fmla="*/ 39 h 318"/>
                  <a:gd name="T42" fmla="*/ 126 w 199"/>
                  <a:gd name="T43" fmla="*/ 42 h 318"/>
                  <a:gd name="T44" fmla="*/ 122 w 199"/>
                  <a:gd name="T45" fmla="*/ 32 h 318"/>
                  <a:gd name="T46" fmla="*/ 114 w 199"/>
                  <a:gd name="T47" fmla="*/ 21 h 318"/>
                  <a:gd name="T48" fmla="*/ 103 w 199"/>
                  <a:gd name="T49" fmla="*/ 8 h 318"/>
                  <a:gd name="T50" fmla="*/ 91 w 199"/>
                  <a:gd name="T51" fmla="*/ 0 h 318"/>
                  <a:gd name="T52" fmla="*/ 86 w 199"/>
                  <a:gd name="T53" fmla="*/ 3 h 318"/>
                  <a:gd name="T54" fmla="*/ 89 w 199"/>
                  <a:gd name="T55" fmla="*/ 16 h 318"/>
                  <a:gd name="T56" fmla="*/ 70 w 199"/>
                  <a:gd name="T57" fmla="*/ 45 h 318"/>
                  <a:gd name="T58" fmla="*/ 46 w 199"/>
                  <a:gd name="T59" fmla="*/ 61 h 318"/>
                  <a:gd name="T60" fmla="*/ 40 w 199"/>
                  <a:gd name="T61" fmla="*/ 68 h 318"/>
                  <a:gd name="T62" fmla="*/ 33 w 199"/>
                  <a:gd name="T63" fmla="*/ 85 h 318"/>
                  <a:gd name="T64" fmla="*/ 26 w 199"/>
                  <a:gd name="T65" fmla="*/ 79 h 318"/>
                  <a:gd name="T66" fmla="*/ 18 w 199"/>
                  <a:gd name="T67" fmla="*/ 77 h 318"/>
                  <a:gd name="T68" fmla="*/ 10 w 199"/>
                  <a:gd name="T69" fmla="*/ 71 h 318"/>
                  <a:gd name="T70" fmla="*/ 13 w 199"/>
                  <a:gd name="T71" fmla="*/ 60 h 318"/>
                  <a:gd name="T72" fmla="*/ 3 w 199"/>
                  <a:gd name="T73" fmla="*/ 92 h 318"/>
                  <a:gd name="T74" fmla="*/ 3 w 199"/>
                  <a:gd name="T75" fmla="*/ 103 h 318"/>
                  <a:gd name="T76" fmla="*/ 26 w 199"/>
                  <a:gd name="T77" fmla="*/ 126 h 318"/>
                  <a:gd name="T78" fmla="*/ 40 w 199"/>
                  <a:gd name="T79" fmla="*/ 145 h 318"/>
                  <a:gd name="T80" fmla="*/ 57 w 199"/>
                  <a:gd name="T81" fmla="*/ 187 h 318"/>
                  <a:gd name="T82" fmla="*/ 67 w 199"/>
                  <a:gd name="T83" fmla="*/ 204 h 318"/>
                  <a:gd name="T84" fmla="*/ 83 w 199"/>
                  <a:gd name="T85" fmla="*/ 233 h 318"/>
                  <a:gd name="T86" fmla="*/ 83 w 199"/>
                  <a:gd name="T87" fmla="*/ 245 h 318"/>
                  <a:gd name="T88" fmla="*/ 103 w 199"/>
                  <a:gd name="T89" fmla="*/ 269 h 318"/>
                  <a:gd name="T90" fmla="*/ 149 w 199"/>
                  <a:gd name="T91" fmla="*/ 294 h 318"/>
                  <a:gd name="T92" fmla="*/ 170 w 199"/>
                  <a:gd name="T93" fmla="*/ 314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318">
                    <a:moveTo>
                      <a:pt x="180" y="318"/>
                    </a:moveTo>
                    <a:lnTo>
                      <a:pt x="183" y="317"/>
                    </a:lnTo>
                    <a:lnTo>
                      <a:pt x="189" y="315"/>
                    </a:lnTo>
                    <a:lnTo>
                      <a:pt x="192" y="307"/>
                    </a:lnTo>
                    <a:lnTo>
                      <a:pt x="191" y="304"/>
                    </a:lnTo>
                    <a:lnTo>
                      <a:pt x="199" y="290"/>
                    </a:lnTo>
                    <a:lnTo>
                      <a:pt x="199" y="285"/>
                    </a:lnTo>
                    <a:lnTo>
                      <a:pt x="192" y="278"/>
                    </a:lnTo>
                    <a:lnTo>
                      <a:pt x="192" y="272"/>
                    </a:lnTo>
                    <a:lnTo>
                      <a:pt x="195" y="265"/>
                    </a:lnTo>
                    <a:lnTo>
                      <a:pt x="191" y="257"/>
                    </a:lnTo>
                    <a:lnTo>
                      <a:pt x="195" y="253"/>
                    </a:lnTo>
                    <a:lnTo>
                      <a:pt x="194" y="224"/>
                    </a:lnTo>
                    <a:lnTo>
                      <a:pt x="197" y="217"/>
                    </a:lnTo>
                    <a:lnTo>
                      <a:pt x="183" y="190"/>
                    </a:lnTo>
                    <a:lnTo>
                      <a:pt x="173" y="193"/>
                    </a:lnTo>
                    <a:lnTo>
                      <a:pt x="170" y="190"/>
                    </a:lnTo>
                    <a:lnTo>
                      <a:pt x="168" y="162"/>
                    </a:lnTo>
                    <a:lnTo>
                      <a:pt x="159" y="171"/>
                    </a:lnTo>
                    <a:lnTo>
                      <a:pt x="151" y="174"/>
                    </a:lnTo>
                    <a:lnTo>
                      <a:pt x="143" y="172"/>
                    </a:lnTo>
                    <a:lnTo>
                      <a:pt x="140" y="166"/>
                    </a:lnTo>
                    <a:lnTo>
                      <a:pt x="130" y="164"/>
                    </a:lnTo>
                    <a:lnTo>
                      <a:pt x="130" y="156"/>
                    </a:lnTo>
                    <a:lnTo>
                      <a:pt x="121" y="145"/>
                    </a:lnTo>
                    <a:lnTo>
                      <a:pt x="116" y="132"/>
                    </a:lnTo>
                    <a:lnTo>
                      <a:pt x="121" y="117"/>
                    </a:lnTo>
                    <a:lnTo>
                      <a:pt x="127" y="114"/>
                    </a:lnTo>
                    <a:lnTo>
                      <a:pt x="127" y="103"/>
                    </a:lnTo>
                    <a:lnTo>
                      <a:pt x="135" y="89"/>
                    </a:lnTo>
                    <a:lnTo>
                      <a:pt x="148" y="80"/>
                    </a:lnTo>
                    <a:lnTo>
                      <a:pt x="165" y="74"/>
                    </a:lnTo>
                    <a:lnTo>
                      <a:pt x="172" y="74"/>
                    </a:lnTo>
                    <a:lnTo>
                      <a:pt x="173" y="72"/>
                    </a:lnTo>
                    <a:lnTo>
                      <a:pt x="167" y="68"/>
                    </a:lnTo>
                    <a:lnTo>
                      <a:pt x="164" y="66"/>
                    </a:lnTo>
                    <a:lnTo>
                      <a:pt x="164" y="63"/>
                    </a:lnTo>
                    <a:lnTo>
                      <a:pt x="170" y="50"/>
                    </a:lnTo>
                    <a:lnTo>
                      <a:pt x="168" y="45"/>
                    </a:lnTo>
                    <a:lnTo>
                      <a:pt x="156" y="39"/>
                    </a:lnTo>
                    <a:lnTo>
                      <a:pt x="151" y="42"/>
                    </a:lnTo>
                    <a:lnTo>
                      <a:pt x="143" y="39"/>
                    </a:lnTo>
                    <a:lnTo>
                      <a:pt x="137" y="43"/>
                    </a:lnTo>
                    <a:lnTo>
                      <a:pt x="126" y="42"/>
                    </a:lnTo>
                    <a:lnTo>
                      <a:pt x="122" y="39"/>
                    </a:lnTo>
                    <a:lnTo>
                      <a:pt x="122" y="32"/>
                    </a:lnTo>
                    <a:lnTo>
                      <a:pt x="118" y="31"/>
                    </a:lnTo>
                    <a:lnTo>
                      <a:pt x="114" y="21"/>
                    </a:lnTo>
                    <a:lnTo>
                      <a:pt x="108" y="18"/>
                    </a:lnTo>
                    <a:lnTo>
                      <a:pt x="103" y="8"/>
                    </a:lnTo>
                    <a:lnTo>
                      <a:pt x="99" y="3"/>
                    </a:lnTo>
                    <a:lnTo>
                      <a:pt x="91" y="0"/>
                    </a:lnTo>
                    <a:lnTo>
                      <a:pt x="86" y="2"/>
                    </a:lnTo>
                    <a:lnTo>
                      <a:pt x="86" y="3"/>
                    </a:lnTo>
                    <a:lnTo>
                      <a:pt x="92" y="16"/>
                    </a:lnTo>
                    <a:lnTo>
                      <a:pt x="89" y="16"/>
                    </a:lnTo>
                    <a:lnTo>
                      <a:pt x="84" y="29"/>
                    </a:lnTo>
                    <a:lnTo>
                      <a:pt x="70" y="45"/>
                    </a:lnTo>
                    <a:lnTo>
                      <a:pt x="49" y="55"/>
                    </a:lnTo>
                    <a:lnTo>
                      <a:pt x="46" y="61"/>
                    </a:lnTo>
                    <a:lnTo>
                      <a:pt x="43" y="61"/>
                    </a:lnTo>
                    <a:lnTo>
                      <a:pt x="40" y="68"/>
                    </a:lnTo>
                    <a:lnTo>
                      <a:pt x="38" y="82"/>
                    </a:lnTo>
                    <a:lnTo>
                      <a:pt x="33" y="85"/>
                    </a:lnTo>
                    <a:lnTo>
                      <a:pt x="29" y="87"/>
                    </a:lnTo>
                    <a:lnTo>
                      <a:pt x="26" y="79"/>
                    </a:lnTo>
                    <a:lnTo>
                      <a:pt x="21" y="79"/>
                    </a:lnTo>
                    <a:lnTo>
                      <a:pt x="18" y="77"/>
                    </a:lnTo>
                    <a:lnTo>
                      <a:pt x="13" y="79"/>
                    </a:lnTo>
                    <a:lnTo>
                      <a:pt x="10" y="71"/>
                    </a:lnTo>
                    <a:lnTo>
                      <a:pt x="16" y="68"/>
                    </a:lnTo>
                    <a:lnTo>
                      <a:pt x="13" y="60"/>
                    </a:lnTo>
                    <a:lnTo>
                      <a:pt x="0" y="76"/>
                    </a:lnTo>
                    <a:lnTo>
                      <a:pt x="3" y="92"/>
                    </a:lnTo>
                    <a:lnTo>
                      <a:pt x="6" y="97"/>
                    </a:lnTo>
                    <a:lnTo>
                      <a:pt x="3" y="103"/>
                    </a:lnTo>
                    <a:lnTo>
                      <a:pt x="21" y="119"/>
                    </a:lnTo>
                    <a:lnTo>
                      <a:pt x="26" y="126"/>
                    </a:lnTo>
                    <a:lnTo>
                      <a:pt x="30" y="137"/>
                    </a:lnTo>
                    <a:lnTo>
                      <a:pt x="40" y="145"/>
                    </a:lnTo>
                    <a:lnTo>
                      <a:pt x="51" y="177"/>
                    </a:lnTo>
                    <a:lnTo>
                      <a:pt x="57" y="187"/>
                    </a:lnTo>
                    <a:lnTo>
                      <a:pt x="60" y="201"/>
                    </a:lnTo>
                    <a:lnTo>
                      <a:pt x="67" y="204"/>
                    </a:lnTo>
                    <a:lnTo>
                      <a:pt x="78" y="228"/>
                    </a:lnTo>
                    <a:lnTo>
                      <a:pt x="83" y="233"/>
                    </a:lnTo>
                    <a:lnTo>
                      <a:pt x="86" y="241"/>
                    </a:lnTo>
                    <a:lnTo>
                      <a:pt x="83" y="245"/>
                    </a:lnTo>
                    <a:lnTo>
                      <a:pt x="84" y="249"/>
                    </a:lnTo>
                    <a:lnTo>
                      <a:pt x="103" y="269"/>
                    </a:lnTo>
                    <a:lnTo>
                      <a:pt x="127" y="283"/>
                    </a:lnTo>
                    <a:lnTo>
                      <a:pt x="149" y="294"/>
                    </a:lnTo>
                    <a:lnTo>
                      <a:pt x="159" y="301"/>
                    </a:lnTo>
                    <a:lnTo>
                      <a:pt x="170" y="314"/>
                    </a:lnTo>
                    <a:lnTo>
                      <a:pt x="180" y="3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2" name="Freeform 199"/>
              <p:cNvSpPr>
                <a:spLocks/>
              </p:cNvSpPr>
              <p:nvPr/>
            </p:nvSpPr>
            <p:spPr bwMode="auto">
              <a:xfrm>
                <a:off x="1622" y="2257"/>
                <a:ext cx="129" cy="145"/>
              </a:xfrm>
              <a:custGeom>
                <a:avLst/>
                <a:gdLst>
                  <a:gd name="T0" fmla="*/ 0 w 129"/>
                  <a:gd name="T1" fmla="*/ 53 h 145"/>
                  <a:gd name="T2" fmla="*/ 3 w 129"/>
                  <a:gd name="T3" fmla="*/ 37 h 145"/>
                  <a:gd name="T4" fmla="*/ 2 w 129"/>
                  <a:gd name="T5" fmla="*/ 26 h 145"/>
                  <a:gd name="T6" fmla="*/ 6 w 129"/>
                  <a:gd name="T7" fmla="*/ 14 h 145"/>
                  <a:gd name="T8" fmla="*/ 8 w 129"/>
                  <a:gd name="T9" fmla="*/ 8 h 145"/>
                  <a:gd name="T10" fmla="*/ 37 w 129"/>
                  <a:gd name="T11" fmla="*/ 0 h 145"/>
                  <a:gd name="T12" fmla="*/ 49 w 129"/>
                  <a:gd name="T13" fmla="*/ 0 h 145"/>
                  <a:gd name="T14" fmla="*/ 56 w 129"/>
                  <a:gd name="T15" fmla="*/ 3 h 145"/>
                  <a:gd name="T16" fmla="*/ 65 w 129"/>
                  <a:gd name="T17" fmla="*/ 14 h 145"/>
                  <a:gd name="T18" fmla="*/ 65 w 129"/>
                  <a:gd name="T19" fmla="*/ 16 h 145"/>
                  <a:gd name="T20" fmla="*/ 68 w 129"/>
                  <a:gd name="T21" fmla="*/ 21 h 145"/>
                  <a:gd name="T22" fmla="*/ 70 w 129"/>
                  <a:gd name="T23" fmla="*/ 46 h 145"/>
                  <a:gd name="T24" fmla="*/ 72 w 129"/>
                  <a:gd name="T25" fmla="*/ 48 h 145"/>
                  <a:gd name="T26" fmla="*/ 84 w 129"/>
                  <a:gd name="T27" fmla="*/ 53 h 145"/>
                  <a:gd name="T28" fmla="*/ 94 w 129"/>
                  <a:gd name="T29" fmla="*/ 50 h 145"/>
                  <a:gd name="T30" fmla="*/ 103 w 129"/>
                  <a:gd name="T31" fmla="*/ 53 h 145"/>
                  <a:gd name="T32" fmla="*/ 105 w 129"/>
                  <a:gd name="T33" fmla="*/ 58 h 145"/>
                  <a:gd name="T34" fmla="*/ 108 w 129"/>
                  <a:gd name="T35" fmla="*/ 75 h 145"/>
                  <a:gd name="T36" fmla="*/ 111 w 129"/>
                  <a:gd name="T37" fmla="*/ 80 h 145"/>
                  <a:gd name="T38" fmla="*/ 114 w 129"/>
                  <a:gd name="T39" fmla="*/ 82 h 145"/>
                  <a:gd name="T40" fmla="*/ 126 w 129"/>
                  <a:gd name="T41" fmla="*/ 80 h 145"/>
                  <a:gd name="T42" fmla="*/ 126 w 129"/>
                  <a:gd name="T43" fmla="*/ 82 h 145"/>
                  <a:gd name="T44" fmla="*/ 129 w 129"/>
                  <a:gd name="T45" fmla="*/ 91 h 145"/>
                  <a:gd name="T46" fmla="*/ 129 w 129"/>
                  <a:gd name="T47" fmla="*/ 111 h 145"/>
                  <a:gd name="T48" fmla="*/ 127 w 129"/>
                  <a:gd name="T49" fmla="*/ 127 h 145"/>
                  <a:gd name="T50" fmla="*/ 114 w 129"/>
                  <a:gd name="T51" fmla="*/ 141 h 145"/>
                  <a:gd name="T52" fmla="*/ 97 w 129"/>
                  <a:gd name="T53" fmla="*/ 145 h 145"/>
                  <a:gd name="T54" fmla="*/ 87 w 129"/>
                  <a:gd name="T55" fmla="*/ 140 h 145"/>
                  <a:gd name="T56" fmla="*/ 73 w 129"/>
                  <a:gd name="T57" fmla="*/ 138 h 145"/>
                  <a:gd name="T58" fmla="*/ 73 w 129"/>
                  <a:gd name="T59" fmla="*/ 133 h 145"/>
                  <a:gd name="T60" fmla="*/ 73 w 129"/>
                  <a:gd name="T61" fmla="*/ 130 h 145"/>
                  <a:gd name="T62" fmla="*/ 79 w 129"/>
                  <a:gd name="T63" fmla="*/ 112 h 145"/>
                  <a:gd name="T64" fmla="*/ 78 w 129"/>
                  <a:gd name="T65" fmla="*/ 106 h 145"/>
                  <a:gd name="T66" fmla="*/ 67 w 129"/>
                  <a:gd name="T67" fmla="*/ 96 h 145"/>
                  <a:gd name="T68" fmla="*/ 48 w 129"/>
                  <a:gd name="T69" fmla="*/ 87 h 145"/>
                  <a:gd name="T70" fmla="*/ 30 w 129"/>
                  <a:gd name="T71" fmla="*/ 82 h 145"/>
                  <a:gd name="T72" fmla="*/ 25 w 129"/>
                  <a:gd name="T73" fmla="*/ 77 h 145"/>
                  <a:gd name="T74" fmla="*/ 14 w 129"/>
                  <a:gd name="T75" fmla="*/ 67 h 145"/>
                  <a:gd name="T76" fmla="*/ 5 w 129"/>
                  <a:gd name="T77" fmla="*/ 54 h 145"/>
                  <a:gd name="T78" fmla="*/ 0 w 129"/>
                  <a:gd name="T79" fmla="*/ 53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0" y="53"/>
                    </a:moveTo>
                    <a:lnTo>
                      <a:pt x="3" y="37"/>
                    </a:lnTo>
                    <a:lnTo>
                      <a:pt x="2" y="26"/>
                    </a:lnTo>
                    <a:lnTo>
                      <a:pt x="6" y="14"/>
                    </a:lnTo>
                    <a:lnTo>
                      <a:pt x="8" y="8"/>
                    </a:lnTo>
                    <a:lnTo>
                      <a:pt x="37" y="0"/>
                    </a:lnTo>
                    <a:lnTo>
                      <a:pt x="49" y="0"/>
                    </a:lnTo>
                    <a:lnTo>
                      <a:pt x="56" y="3"/>
                    </a:lnTo>
                    <a:lnTo>
                      <a:pt x="65" y="14"/>
                    </a:ln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3" name="Freeform 200"/>
              <p:cNvSpPr>
                <a:spLocks/>
              </p:cNvSpPr>
              <p:nvPr/>
            </p:nvSpPr>
            <p:spPr bwMode="auto">
              <a:xfrm>
                <a:off x="1728" y="1819"/>
                <a:ext cx="45" cy="65"/>
              </a:xfrm>
              <a:custGeom>
                <a:avLst/>
                <a:gdLst>
                  <a:gd name="T0" fmla="*/ 45 w 45"/>
                  <a:gd name="T1" fmla="*/ 28 h 65"/>
                  <a:gd name="T2" fmla="*/ 45 w 45"/>
                  <a:gd name="T3" fmla="*/ 24 h 65"/>
                  <a:gd name="T4" fmla="*/ 42 w 45"/>
                  <a:gd name="T5" fmla="*/ 21 h 65"/>
                  <a:gd name="T6" fmla="*/ 29 w 45"/>
                  <a:gd name="T7" fmla="*/ 8 h 65"/>
                  <a:gd name="T8" fmla="*/ 12 w 45"/>
                  <a:gd name="T9" fmla="*/ 0 h 65"/>
                  <a:gd name="T10" fmla="*/ 8 w 45"/>
                  <a:gd name="T11" fmla="*/ 2 h 65"/>
                  <a:gd name="T12" fmla="*/ 2 w 45"/>
                  <a:gd name="T13" fmla="*/ 10 h 65"/>
                  <a:gd name="T14" fmla="*/ 2 w 45"/>
                  <a:gd name="T15" fmla="*/ 24 h 65"/>
                  <a:gd name="T16" fmla="*/ 8 w 45"/>
                  <a:gd name="T17" fmla="*/ 36 h 65"/>
                  <a:gd name="T18" fmla="*/ 5 w 45"/>
                  <a:gd name="T19" fmla="*/ 53 h 65"/>
                  <a:gd name="T20" fmla="*/ 0 w 45"/>
                  <a:gd name="T21" fmla="*/ 58 h 65"/>
                  <a:gd name="T22" fmla="*/ 7 w 45"/>
                  <a:gd name="T23" fmla="*/ 65 h 65"/>
                  <a:gd name="T24" fmla="*/ 13 w 45"/>
                  <a:gd name="T25" fmla="*/ 61 h 65"/>
                  <a:gd name="T26" fmla="*/ 23 w 45"/>
                  <a:gd name="T27" fmla="*/ 61 h 65"/>
                  <a:gd name="T28" fmla="*/ 31 w 45"/>
                  <a:gd name="T29" fmla="*/ 53 h 65"/>
                  <a:gd name="T30" fmla="*/ 34 w 45"/>
                  <a:gd name="T31" fmla="*/ 44 h 65"/>
                  <a:gd name="T32" fmla="*/ 45 w 45"/>
                  <a:gd name="T33" fmla="*/ 28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65">
                    <a:moveTo>
                      <a:pt x="45" y="28"/>
                    </a:moveTo>
                    <a:lnTo>
                      <a:pt x="45" y="24"/>
                    </a:lnTo>
                    <a:lnTo>
                      <a:pt x="42" y="21"/>
                    </a:lnTo>
                    <a:lnTo>
                      <a:pt x="29" y="8"/>
                    </a:lnTo>
                    <a:lnTo>
                      <a:pt x="12" y="0"/>
                    </a:lnTo>
                    <a:lnTo>
                      <a:pt x="8" y="2"/>
                    </a:lnTo>
                    <a:lnTo>
                      <a:pt x="2" y="10"/>
                    </a:lnTo>
                    <a:lnTo>
                      <a:pt x="2" y="24"/>
                    </a:lnTo>
                    <a:lnTo>
                      <a:pt x="8" y="36"/>
                    </a:lnTo>
                    <a:lnTo>
                      <a:pt x="5" y="53"/>
                    </a:lnTo>
                    <a:lnTo>
                      <a:pt x="0" y="58"/>
                    </a:lnTo>
                    <a:lnTo>
                      <a:pt x="7" y="65"/>
                    </a:lnTo>
                    <a:lnTo>
                      <a:pt x="13" y="61"/>
                    </a:lnTo>
                    <a:lnTo>
                      <a:pt x="23" y="61"/>
                    </a:lnTo>
                    <a:lnTo>
                      <a:pt x="31" y="53"/>
                    </a:lnTo>
                    <a:lnTo>
                      <a:pt x="34" y="44"/>
                    </a:lnTo>
                    <a:lnTo>
                      <a:pt x="4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4" name="Freeform 201"/>
              <p:cNvSpPr>
                <a:spLocks/>
              </p:cNvSpPr>
              <p:nvPr/>
            </p:nvSpPr>
            <p:spPr bwMode="auto">
              <a:xfrm>
                <a:off x="1711" y="2447"/>
                <a:ext cx="76" cy="85"/>
              </a:xfrm>
              <a:custGeom>
                <a:avLst/>
                <a:gdLst>
                  <a:gd name="T0" fmla="*/ 3 w 76"/>
                  <a:gd name="T1" fmla="*/ 3 h 85"/>
                  <a:gd name="T2" fmla="*/ 0 w 76"/>
                  <a:gd name="T3" fmla="*/ 8 h 85"/>
                  <a:gd name="T4" fmla="*/ 3 w 76"/>
                  <a:gd name="T5" fmla="*/ 24 h 85"/>
                  <a:gd name="T6" fmla="*/ 2 w 76"/>
                  <a:gd name="T7" fmla="*/ 33 h 85"/>
                  <a:gd name="T8" fmla="*/ 3 w 76"/>
                  <a:gd name="T9" fmla="*/ 49 h 85"/>
                  <a:gd name="T10" fmla="*/ 2 w 76"/>
                  <a:gd name="T11" fmla="*/ 57 h 85"/>
                  <a:gd name="T12" fmla="*/ 3 w 76"/>
                  <a:gd name="T13" fmla="*/ 69 h 85"/>
                  <a:gd name="T14" fmla="*/ 5 w 76"/>
                  <a:gd name="T15" fmla="*/ 69 h 85"/>
                  <a:gd name="T16" fmla="*/ 11 w 76"/>
                  <a:gd name="T17" fmla="*/ 77 h 85"/>
                  <a:gd name="T18" fmla="*/ 22 w 76"/>
                  <a:gd name="T19" fmla="*/ 77 h 85"/>
                  <a:gd name="T20" fmla="*/ 38 w 76"/>
                  <a:gd name="T21" fmla="*/ 83 h 85"/>
                  <a:gd name="T22" fmla="*/ 48 w 76"/>
                  <a:gd name="T23" fmla="*/ 83 h 85"/>
                  <a:gd name="T24" fmla="*/ 57 w 76"/>
                  <a:gd name="T25" fmla="*/ 85 h 85"/>
                  <a:gd name="T26" fmla="*/ 67 w 76"/>
                  <a:gd name="T27" fmla="*/ 80 h 85"/>
                  <a:gd name="T28" fmla="*/ 75 w 76"/>
                  <a:gd name="T29" fmla="*/ 64 h 85"/>
                  <a:gd name="T30" fmla="*/ 73 w 76"/>
                  <a:gd name="T31" fmla="*/ 62 h 85"/>
                  <a:gd name="T32" fmla="*/ 73 w 76"/>
                  <a:gd name="T33" fmla="*/ 54 h 85"/>
                  <a:gd name="T34" fmla="*/ 76 w 76"/>
                  <a:gd name="T35" fmla="*/ 46 h 85"/>
                  <a:gd name="T36" fmla="*/ 68 w 76"/>
                  <a:gd name="T37" fmla="*/ 41 h 85"/>
                  <a:gd name="T38" fmla="*/ 64 w 76"/>
                  <a:gd name="T39" fmla="*/ 33 h 85"/>
                  <a:gd name="T40" fmla="*/ 56 w 76"/>
                  <a:gd name="T41" fmla="*/ 30 h 85"/>
                  <a:gd name="T42" fmla="*/ 51 w 76"/>
                  <a:gd name="T43" fmla="*/ 24 h 85"/>
                  <a:gd name="T44" fmla="*/ 43 w 76"/>
                  <a:gd name="T45" fmla="*/ 20 h 85"/>
                  <a:gd name="T46" fmla="*/ 35 w 76"/>
                  <a:gd name="T47" fmla="*/ 12 h 85"/>
                  <a:gd name="T48" fmla="*/ 32 w 76"/>
                  <a:gd name="T49" fmla="*/ 16 h 85"/>
                  <a:gd name="T50" fmla="*/ 29 w 76"/>
                  <a:gd name="T51" fmla="*/ 16 h 85"/>
                  <a:gd name="T52" fmla="*/ 25 w 76"/>
                  <a:gd name="T53" fmla="*/ 9 h 85"/>
                  <a:gd name="T54" fmla="*/ 14 w 76"/>
                  <a:gd name="T55" fmla="*/ 1 h 85"/>
                  <a:gd name="T56" fmla="*/ 11 w 76"/>
                  <a:gd name="T57" fmla="*/ 0 h 85"/>
                  <a:gd name="T58" fmla="*/ 8 w 76"/>
                  <a:gd name="T59" fmla="*/ 3 h 85"/>
                  <a:gd name="T60" fmla="*/ 3 w 76"/>
                  <a:gd name="T61" fmla="*/ 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6" h="85">
                    <a:moveTo>
                      <a:pt x="3" y="3"/>
                    </a:moveTo>
                    <a:lnTo>
                      <a:pt x="0" y="8"/>
                    </a:lnTo>
                    <a:lnTo>
                      <a:pt x="3" y="24"/>
                    </a:lnTo>
                    <a:lnTo>
                      <a:pt x="2" y="33"/>
                    </a:lnTo>
                    <a:lnTo>
                      <a:pt x="3" y="49"/>
                    </a:lnTo>
                    <a:lnTo>
                      <a:pt x="2" y="57"/>
                    </a:lnTo>
                    <a:lnTo>
                      <a:pt x="3" y="69"/>
                    </a:lnTo>
                    <a:lnTo>
                      <a:pt x="5" y="69"/>
                    </a:lnTo>
                    <a:lnTo>
                      <a:pt x="11" y="77"/>
                    </a:lnTo>
                    <a:lnTo>
                      <a:pt x="22" y="77"/>
                    </a:lnTo>
                    <a:lnTo>
                      <a:pt x="38" y="83"/>
                    </a:lnTo>
                    <a:lnTo>
                      <a:pt x="48" y="83"/>
                    </a:lnTo>
                    <a:lnTo>
                      <a:pt x="57" y="85"/>
                    </a:lnTo>
                    <a:lnTo>
                      <a:pt x="67" y="80"/>
                    </a:lnTo>
                    <a:lnTo>
                      <a:pt x="75" y="64"/>
                    </a:lnTo>
                    <a:lnTo>
                      <a:pt x="73" y="62"/>
                    </a:lnTo>
                    <a:lnTo>
                      <a:pt x="73" y="54"/>
                    </a:lnTo>
                    <a:lnTo>
                      <a:pt x="76" y="46"/>
                    </a:lnTo>
                    <a:lnTo>
                      <a:pt x="68" y="41"/>
                    </a:lnTo>
                    <a:lnTo>
                      <a:pt x="64" y="33"/>
                    </a:lnTo>
                    <a:lnTo>
                      <a:pt x="56" y="30"/>
                    </a:lnTo>
                    <a:lnTo>
                      <a:pt x="51" y="24"/>
                    </a:lnTo>
                    <a:lnTo>
                      <a:pt x="43" y="20"/>
                    </a:lnTo>
                    <a:lnTo>
                      <a:pt x="35" y="12"/>
                    </a:lnTo>
                    <a:lnTo>
                      <a:pt x="32" y="16"/>
                    </a:lnTo>
                    <a:lnTo>
                      <a:pt x="29" y="16"/>
                    </a:lnTo>
                    <a:lnTo>
                      <a:pt x="25" y="9"/>
                    </a:lnTo>
                    <a:lnTo>
                      <a:pt x="14" y="1"/>
                    </a:lnTo>
                    <a:lnTo>
                      <a:pt x="11" y="0"/>
                    </a:lnTo>
                    <a:lnTo>
                      <a:pt x="8" y="3"/>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5" name="Freeform 202"/>
              <p:cNvSpPr>
                <a:spLocks/>
              </p:cNvSpPr>
              <p:nvPr/>
            </p:nvSpPr>
            <p:spPr bwMode="auto">
              <a:xfrm>
                <a:off x="1500" y="2088"/>
                <a:ext cx="192" cy="233"/>
              </a:xfrm>
              <a:custGeom>
                <a:avLst/>
                <a:gdLst>
                  <a:gd name="T0" fmla="*/ 19 w 192"/>
                  <a:gd name="T1" fmla="*/ 24 h 233"/>
                  <a:gd name="T2" fmla="*/ 44 w 192"/>
                  <a:gd name="T3" fmla="*/ 2 h 233"/>
                  <a:gd name="T4" fmla="*/ 65 w 192"/>
                  <a:gd name="T5" fmla="*/ 3 h 233"/>
                  <a:gd name="T6" fmla="*/ 66 w 192"/>
                  <a:gd name="T7" fmla="*/ 19 h 233"/>
                  <a:gd name="T8" fmla="*/ 70 w 192"/>
                  <a:gd name="T9" fmla="*/ 39 h 233"/>
                  <a:gd name="T10" fmla="*/ 98 w 192"/>
                  <a:gd name="T11" fmla="*/ 50 h 233"/>
                  <a:gd name="T12" fmla="*/ 116 w 192"/>
                  <a:gd name="T13" fmla="*/ 61 h 233"/>
                  <a:gd name="T14" fmla="*/ 132 w 192"/>
                  <a:gd name="T15" fmla="*/ 66 h 233"/>
                  <a:gd name="T16" fmla="*/ 141 w 192"/>
                  <a:gd name="T17" fmla="*/ 74 h 233"/>
                  <a:gd name="T18" fmla="*/ 146 w 192"/>
                  <a:gd name="T19" fmla="*/ 96 h 233"/>
                  <a:gd name="T20" fmla="*/ 151 w 192"/>
                  <a:gd name="T21" fmla="*/ 116 h 233"/>
                  <a:gd name="T22" fmla="*/ 178 w 192"/>
                  <a:gd name="T23" fmla="*/ 127 h 233"/>
                  <a:gd name="T24" fmla="*/ 184 w 192"/>
                  <a:gd name="T25" fmla="*/ 135 h 233"/>
                  <a:gd name="T26" fmla="*/ 192 w 192"/>
                  <a:gd name="T27" fmla="*/ 166 h 233"/>
                  <a:gd name="T28" fmla="*/ 190 w 192"/>
                  <a:gd name="T29" fmla="*/ 182 h 233"/>
                  <a:gd name="T30" fmla="*/ 178 w 192"/>
                  <a:gd name="T31" fmla="*/ 172 h 233"/>
                  <a:gd name="T32" fmla="*/ 159 w 192"/>
                  <a:gd name="T33" fmla="*/ 169 h 233"/>
                  <a:gd name="T34" fmla="*/ 128 w 192"/>
                  <a:gd name="T35" fmla="*/ 183 h 233"/>
                  <a:gd name="T36" fmla="*/ 125 w 192"/>
                  <a:gd name="T37" fmla="*/ 206 h 233"/>
                  <a:gd name="T38" fmla="*/ 114 w 192"/>
                  <a:gd name="T39" fmla="*/ 219 h 233"/>
                  <a:gd name="T40" fmla="*/ 97 w 192"/>
                  <a:gd name="T41" fmla="*/ 228 h 233"/>
                  <a:gd name="T42" fmla="*/ 74 w 192"/>
                  <a:gd name="T43" fmla="*/ 219 h 233"/>
                  <a:gd name="T44" fmla="*/ 55 w 192"/>
                  <a:gd name="T45" fmla="*/ 231 h 233"/>
                  <a:gd name="T46" fmla="*/ 43 w 192"/>
                  <a:gd name="T47" fmla="*/ 231 h 233"/>
                  <a:gd name="T48" fmla="*/ 30 w 192"/>
                  <a:gd name="T49" fmla="*/ 193 h 233"/>
                  <a:gd name="T50" fmla="*/ 25 w 192"/>
                  <a:gd name="T51" fmla="*/ 185 h 233"/>
                  <a:gd name="T52" fmla="*/ 28 w 192"/>
                  <a:gd name="T53" fmla="*/ 178 h 233"/>
                  <a:gd name="T54" fmla="*/ 20 w 192"/>
                  <a:gd name="T55" fmla="*/ 162 h 233"/>
                  <a:gd name="T56" fmla="*/ 9 w 192"/>
                  <a:gd name="T57" fmla="*/ 138 h 233"/>
                  <a:gd name="T58" fmla="*/ 16 w 192"/>
                  <a:gd name="T59" fmla="*/ 121 h 233"/>
                  <a:gd name="T60" fmla="*/ 9 w 192"/>
                  <a:gd name="T61" fmla="*/ 109 h 233"/>
                  <a:gd name="T62" fmla="*/ 12 w 192"/>
                  <a:gd name="T63" fmla="*/ 96 h 233"/>
                  <a:gd name="T64" fmla="*/ 12 w 192"/>
                  <a:gd name="T65" fmla="*/ 84 h 233"/>
                  <a:gd name="T66" fmla="*/ 14 w 192"/>
                  <a:gd name="T67" fmla="*/ 48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2" h="233">
                    <a:moveTo>
                      <a:pt x="0" y="21"/>
                    </a:moveTo>
                    <a:lnTo>
                      <a:pt x="19" y="24"/>
                    </a:lnTo>
                    <a:lnTo>
                      <a:pt x="32" y="18"/>
                    </a:lnTo>
                    <a:lnTo>
                      <a:pt x="44" y="2"/>
                    </a:lnTo>
                    <a:lnTo>
                      <a:pt x="62" y="0"/>
                    </a:lnTo>
                    <a:lnTo>
                      <a:pt x="65" y="3"/>
                    </a:lnTo>
                    <a:lnTo>
                      <a:pt x="66" y="8"/>
                    </a:lnTo>
                    <a:lnTo>
                      <a:pt x="66" y="19"/>
                    </a:lnTo>
                    <a:lnTo>
                      <a:pt x="65" y="27"/>
                    </a:lnTo>
                    <a:lnTo>
                      <a:pt x="70" y="39"/>
                    </a:lnTo>
                    <a:lnTo>
                      <a:pt x="79" y="48"/>
                    </a:lnTo>
                    <a:lnTo>
                      <a:pt x="98" y="50"/>
                    </a:lnTo>
                    <a:lnTo>
                      <a:pt x="103" y="56"/>
                    </a:lnTo>
                    <a:lnTo>
                      <a:pt x="116" y="61"/>
                    </a:lnTo>
                    <a:lnTo>
                      <a:pt x="122" y="66"/>
                    </a:lnTo>
                    <a:lnTo>
                      <a:pt x="132" y="66"/>
                    </a:lnTo>
                    <a:lnTo>
                      <a:pt x="138" y="69"/>
                    </a:lnTo>
                    <a:lnTo>
                      <a:pt x="141" y="74"/>
                    </a:lnTo>
                    <a:lnTo>
                      <a:pt x="146" y="88"/>
                    </a:lnTo>
                    <a:lnTo>
                      <a:pt x="146" y="96"/>
                    </a:lnTo>
                    <a:lnTo>
                      <a:pt x="144" y="98"/>
                    </a:lnTo>
                    <a:lnTo>
                      <a:pt x="151" y="116"/>
                    </a:lnTo>
                    <a:lnTo>
                      <a:pt x="178" y="117"/>
                    </a:lnTo>
                    <a:lnTo>
                      <a:pt x="178" y="127"/>
                    </a:lnTo>
                    <a:lnTo>
                      <a:pt x="179" y="132"/>
                    </a:lnTo>
                    <a:lnTo>
                      <a:pt x="184" y="135"/>
                    </a:lnTo>
                    <a:lnTo>
                      <a:pt x="190" y="148"/>
                    </a:lnTo>
                    <a:lnTo>
                      <a:pt x="192" y="166"/>
                    </a:lnTo>
                    <a:lnTo>
                      <a:pt x="189" y="175"/>
                    </a:lnTo>
                    <a:lnTo>
                      <a:pt x="190" y="182"/>
                    </a:lnTo>
                    <a:lnTo>
                      <a:pt x="187" y="183"/>
                    </a:lnTo>
                    <a:lnTo>
                      <a:pt x="178" y="172"/>
                    </a:lnTo>
                    <a:lnTo>
                      <a:pt x="171" y="169"/>
                    </a:lnTo>
                    <a:lnTo>
                      <a:pt x="159" y="169"/>
                    </a:lnTo>
                    <a:lnTo>
                      <a:pt x="130" y="177"/>
                    </a:lnTo>
                    <a:lnTo>
                      <a:pt x="128" y="183"/>
                    </a:lnTo>
                    <a:lnTo>
                      <a:pt x="124" y="195"/>
                    </a:lnTo>
                    <a:lnTo>
                      <a:pt x="125" y="206"/>
                    </a:lnTo>
                    <a:lnTo>
                      <a:pt x="122" y="222"/>
                    </a:lnTo>
                    <a:lnTo>
                      <a:pt x="114" y="219"/>
                    </a:lnTo>
                    <a:lnTo>
                      <a:pt x="100" y="217"/>
                    </a:lnTo>
                    <a:lnTo>
                      <a:pt x="97" y="228"/>
                    </a:lnTo>
                    <a:lnTo>
                      <a:pt x="90" y="220"/>
                    </a:lnTo>
                    <a:lnTo>
                      <a:pt x="74" y="219"/>
                    </a:lnTo>
                    <a:lnTo>
                      <a:pt x="68" y="212"/>
                    </a:lnTo>
                    <a:lnTo>
                      <a:pt x="55" y="231"/>
                    </a:lnTo>
                    <a:lnTo>
                      <a:pt x="47" y="233"/>
                    </a:lnTo>
                    <a:lnTo>
                      <a:pt x="43" y="231"/>
                    </a:lnTo>
                    <a:lnTo>
                      <a:pt x="35" y="198"/>
                    </a:lnTo>
                    <a:lnTo>
                      <a:pt x="30" y="193"/>
                    </a:lnTo>
                    <a:lnTo>
                      <a:pt x="28" y="188"/>
                    </a:lnTo>
                    <a:lnTo>
                      <a:pt x="25" y="185"/>
                    </a:lnTo>
                    <a:lnTo>
                      <a:pt x="25" y="180"/>
                    </a:lnTo>
                    <a:lnTo>
                      <a:pt x="28" y="178"/>
                    </a:lnTo>
                    <a:lnTo>
                      <a:pt x="28" y="169"/>
                    </a:lnTo>
                    <a:lnTo>
                      <a:pt x="20" y="162"/>
                    </a:lnTo>
                    <a:lnTo>
                      <a:pt x="17" y="146"/>
                    </a:lnTo>
                    <a:lnTo>
                      <a:pt x="9" y="138"/>
                    </a:lnTo>
                    <a:lnTo>
                      <a:pt x="8" y="135"/>
                    </a:lnTo>
                    <a:lnTo>
                      <a:pt x="16" y="121"/>
                    </a:lnTo>
                    <a:lnTo>
                      <a:pt x="16" y="116"/>
                    </a:lnTo>
                    <a:lnTo>
                      <a:pt x="9" y="109"/>
                    </a:lnTo>
                    <a:lnTo>
                      <a:pt x="9" y="103"/>
                    </a:lnTo>
                    <a:lnTo>
                      <a:pt x="12" y="96"/>
                    </a:lnTo>
                    <a:lnTo>
                      <a:pt x="8" y="88"/>
                    </a:lnTo>
                    <a:lnTo>
                      <a:pt x="12" y="84"/>
                    </a:lnTo>
                    <a:lnTo>
                      <a:pt x="11" y="55"/>
                    </a:lnTo>
                    <a:lnTo>
                      <a:pt x="14" y="48"/>
                    </a:lnTo>
                    <a:lnTo>
                      <a:pt x="0"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6" name="Freeform 203"/>
              <p:cNvSpPr>
                <a:spLocks/>
              </p:cNvSpPr>
              <p:nvPr/>
            </p:nvSpPr>
            <p:spPr bwMode="auto">
              <a:xfrm>
                <a:off x="1622" y="2257"/>
                <a:ext cx="129" cy="145"/>
              </a:xfrm>
              <a:custGeom>
                <a:avLst/>
                <a:gdLst>
                  <a:gd name="T0" fmla="*/ 65 w 129"/>
                  <a:gd name="T1" fmla="*/ 14 h 145"/>
                  <a:gd name="T2" fmla="*/ 65 w 129"/>
                  <a:gd name="T3" fmla="*/ 16 h 145"/>
                  <a:gd name="T4" fmla="*/ 68 w 129"/>
                  <a:gd name="T5" fmla="*/ 21 h 145"/>
                  <a:gd name="T6" fmla="*/ 70 w 129"/>
                  <a:gd name="T7" fmla="*/ 46 h 145"/>
                  <a:gd name="T8" fmla="*/ 72 w 129"/>
                  <a:gd name="T9" fmla="*/ 48 h 145"/>
                  <a:gd name="T10" fmla="*/ 84 w 129"/>
                  <a:gd name="T11" fmla="*/ 53 h 145"/>
                  <a:gd name="T12" fmla="*/ 94 w 129"/>
                  <a:gd name="T13" fmla="*/ 50 h 145"/>
                  <a:gd name="T14" fmla="*/ 103 w 129"/>
                  <a:gd name="T15" fmla="*/ 53 h 145"/>
                  <a:gd name="T16" fmla="*/ 105 w 129"/>
                  <a:gd name="T17" fmla="*/ 58 h 145"/>
                  <a:gd name="T18" fmla="*/ 108 w 129"/>
                  <a:gd name="T19" fmla="*/ 75 h 145"/>
                  <a:gd name="T20" fmla="*/ 111 w 129"/>
                  <a:gd name="T21" fmla="*/ 80 h 145"/>
                  <a:gd name="T22" fmla="*/ 114 w 129"/>
                  <a:gd name="T23" fmla="*/ 82 h 145"/>
                  <a:gd name="T24" fmla="*/ 126 w 129"/>
                  <a:gd name="T25" fmla="*/ 80 h 145"/>
                  <a:gd name="T26" fmla="*/ 126 w 129"/>
                  <a:gd name="T27" fmla="*/ 82 h 145"/>
                  <a:gd name="T28" fmla="*/ 129 w 129"/>
                  <a:gd name="T29" fmla="*/ 91 h 145"/>
                  <a:gd name="T30" fmla="*/ 129 w 129"/>
                  <a:gd name="T31" fmla="*/ 111 h 145"/>
                  <a:gd name="T32" fmla="*/ 127 w 129"/>
                  <a:gd name="T33" fmla="*/ 127 h 145"/>
                  <a:gd name="T34" fmla="*/ 114 w 129"/>
                  <a:gd name="T35" fmla="*/ 141 h 145"/>
                  <a:gd name="T36" fmla="*/ 97 w 129"/>
                  <a:gd name="T37" fmla="*/ 145 h 145"/>
                  <a:gd name="T38" fmla="*/ 87 w 129"/>
                  <a:gd name="T39" fmla="*/ 140 h 145"/>
                  <a:gd name="T40" fmla="*/ 73 w 129"/>
                  <a:gd name="T41" fmla="*/ 138 h 145"/>
                  <a:gd name="T42" fmla="*/ 73 w 129"/>
                  <a:gd name="T43" fmla="*/ 133 h 145"/>
                  <a:gd name="T44" fmla="*/ 73 w 129"/>
                  <a:gd name="T45" fmla="*/ 130 h 145"/>
                  <a:gd name="T46" fmla="*/ 79 w 129"/>
                  <a:gd name="T47" fmla="*/ 112 h 145"/>
                  <a:gd name="T48" fmla="*/ 78 w 129"/>
                  <a:gd name="T49" fmla="*/ 106 h 145"/>
                  <a:gd name="T50" fmla="*/ 67 w 129"/>
                  <a:gd name="T51" fmla="*/ 96 h 145"/>
                  <a:gd name="T52" fmla="*/ 48 w 129"/>
                  <a:gd name="T53" fmla="*/ 87 h 145"/>
                  <a:gd name="T54" fmla="*/ 30 w 129"/>
                  <a:gd name="T55" fmla="*/ 82 h 145"/>
                  <a:gd name="T56" fmla="*/ 25 w 129"/>
                  <a:gd name="T57" fmla="*/ 77 h 145"/>
                  <a:gd name="T58" fmla="*/ 14 w 129"/>
                  <a:gd name="T59" fmla="*/ 67 h 145"/>
                  <a:gd name="T60" fmla="*/ 5 w 129"/>
                  <a:gd name="T61" fmla="*/ 54 h 145"/>
                  <a:gd name="T62" fmla="*/ 0 w 129"/>
                  <a:gd name="T63" fmla="*/ 53 h 145"/>
                  <a:gd name="T64" fmla="*/ 3 w 129"/>
                  <a:gd name="T65" fmla="*/ 37 h 145"/>
                  <a:gd name="T66" fmla="*/ 2 w 129"/>
                  <a:gd name="T67" fmla="*/ 26 h 145"/>
                  <a:gd name="T68" fmla="*/ 6 w 129"/>
                  <a:gd name="T69" fmla="*/ 14 h 145"/>
                  <a:gd name="T70" fmla="*/ 8 w 129"/>
                  <a:gd name="T71" fmla="*/ 8 h 145"/>
                  <a:gd name="T72" fmla="*/ 37 w 129"/>
                  <a:gd name="T73" fmla="*/ 0 h 145"/>
                  <a:gd name="T74" fmla="*/ 49 w 129"/>
                  <a:gd name="T75" fmla="*/ 0 h 145"/>
                  <a:gd name="T76" fmla="*/ 56 w 129"/>
                  <a:gd name="T77" fmla="*/ 3 h 145"/>
                  <a:gd name="T78" fmla="*/ 65 w 129"/>
                  <a:gd name="T79" fmla="*/ 14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45">
                    <a:moveTo>
                      <a:pt x="65" y="14"/>
                    </a:moveTo>
                    <a:lnTo>
                      <a:pt x="65" y="16"/>
                    </a:lnTo>
                    <a:lnTo>
                      <a:pt x="68" y="21"/>
                    </a:lnTo>
                    <a:lnTo>
                      <a:pt x="70" y="46"/>
                    </a:lnTo>
                    <a:lnTo>
                      <a:pt x="72" y="48"/>
                    </a:lnTo>
                    <a:lnTo>
                      <a:pt x="84" y="53"/>
                    </a:lnTo>
                    <a:lnTo>
                      <a:pt x="94" y="50"/>
                    </a:lnTo>
                    <a:lnTo>
                      <a:pt x="103" y="53"/>
                    </a:lnTo>
                    <a:lnTo>
                      <a:pt x="105" y="58"/>
                    </a:lnTo>
                    <a:lnTo>
                      <a:pt x="108" y="75"/>
                    </a:lnTo>
                    <a:lnTo>
                      <a:pt x="111" y="80"/>
                    </a:lnTo>
                    <a:lnTo>
                      <a:pt x="114" y="82"/>
                    </a:lnTo>
                    <a:lnTo>
                      <a:pt x="126" y="80"/>
                    </a:lnTo>
                    <a:lnTo>
                      <a:pt x="126" y="82"/>
                    </a:lnTo>
                    <a:lnTo>
                      <a:pt x="129" y="91"/>
                    </a:lnTo>
                    <a:lnTo>
                      <a:pt x="129" y="111"/>
                    </a:lnTo>
                    <a:lnTo>
                      <a:pt x="127" y="127"/>
                    </a:lnTo>
                    <a:lnTo>
                      <a:pt x="114" y="141"/>
                    </a:lnTo>
                    <a:lnTo>
                      <a:pt x="97" y="145"/>
                    </a:lnTo>
                    <a:lnTo>
                      <a:pt x="87" y="140"/>
                    </a:lnTo>
                    <a:lnTo>
                      <a:pt x="73" y="138"/>
                    </a:lnTo>
                    <a:lnTo>
                      <a:pt x="73" y="133"/>
                    </a:lnTo>
                    <a:lnTo>
                      <a:pt x="73" y="130"/>
                    </a:lnTo>
                    <a:lnTo>
                      <a:pt x="79" y="112"/>
                    </a:lnTo>
                    <a:lnTo>
                      <a:pt x="78" y="106"/>
                    </a:lnTo>
                    <a:lnTo>
                      <a:pt x="67" y="96"/>
                    </a:lnTo>
                    <a:lnTo>
                      <a:pt x="48" y="87"/>
                    </a:lnTo>
                    <a:lnTo>
                      <a:pt x="30" y="82"/>
                    </a:lnTo>
                    <a:lnTo>
                      <a:pt x="25" y="77"/>
                    </a:lnTo>
                    <a:lnTo>
                      <a:pt x="14" y="67"/>
                    </a:lnTo>
                    <a:lnTo>
                      <a:pt x="5" y="54"/>
                    </a:lnTo>
                    <a:lnTo>
                      <a:pt x="0" y="53"/>
                    </a:lnTo>
                    <a:lnTo>
                      <a:pt x="3" y="37"/>
                    </a:lnTo>
                    <a:lnTo>
                      <a:pt x="2" y="26"/>
                    </a:lnTo>
                    <a:lnTo>
                      <a:pt x="6" y="14"/>
                    </a:lnTo>
                    <a:lnTo>
                      <a:pt x="8" y="8"/>
                    </a:lnTo>
                    <a:lnTo>
                      <a:pt x="37" y="0"/>
                    </a:lnTo>
                    <a:lnTo>
                      <a:pt x="49" y="0"/>
                    </a:lnTo>
                    <a:lnTo>
                      <a:pt x="56" y="3"/>
                    </a:lnTo>
                    <a:lnTo>
                      <a:pt x="65"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7" name="Freeform 204"/>
              <p:cNvSpPr>
                <a:spLocks/>
              </p:cNvSpPr>
              <p:nvPr/>
            </p:nvSpPr>
            <p:spPr bwMode="auto">
              <a:xfrm>
                <a:off x="1667" y="2839"/>
                <a:ext cx="60" cy="40"/>
              </a:xfrm>
              <a:custGeom>
                <a:avLst/>
                <a:gdLst>
                  <a:gd name="T0" fmla="*/ 17 w 60"/>
                  <a:gd name="T1" fmla="*/ 37 h 40"/>
                  <a:gd name="T2" fmla="*/ 0 w 60"/>
                  <a:gd name="T3" fmla="*/ 0 h 40"/>
                  <a:gd name="T4" fmla="*/ 9 w 60"/>
                  <a:gd name="T5" fmla="*/ 8 h 40"/>
                  <a:gd name="T6" fmla="*/ 6 w 60"/>
                  <a:gd name="T7" fmla="*/ 6 h 40"/>
                  <a:gd name="T8" fmla="*/ 6 w 60"/>
                  <a:gd name="T9" fmla="*/ 8 h 40"/>
                  <a:gd name="T10" fmla="*/ 17 w 60"/>
                  <a:gd name="T11" fmla="*/ 18 h 40"/>
                  <a:gd name="T12" fmla="*/ 46 w 60"/>
                  <a:gd name="T13" fmla="*/ 32 h 40"/>
                  <a:gd name="T14" fmla="*/ 60 w 60"/>
                  <a:gd name="T15" fmla="*/ 35 h 40"/>
                  <a:gd name="T16" fmla="*/ 60 w 60"/>
                  <a:gd name="T17" fmla="*/ 37 h 40"/>
                  <a:gd name="T18" fmla="*/ 57 w 60"/>
                  <a:gd name="T19" fmla="*/ 39 h 40"/>
                  <a:gd name="T20" fmla="*/ 52 w 60"/>
                  <a:gd name="T21" fmla="*/ 37 h 40"/>
                  <a:gd name="T22" fmla="*/ 46 w 60"/>
                  <a:gd name="T23" fmla="*/ 40 h 40"/>
                  <a:gd name="T24" fmla="*/ 22 w 60"/>
                  <a:gd name="T25" fmla="*/ 35 h 40"/>
                  <a:gd name="T26" fmla="*/ 17 w 60"/>
                  <a:gd name="T27"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0" h="40">
                    <a:moveTo>
                      <a:pt x="17" y="37"/>
                    </a:moveTo>
                    <a:lnTo>
                      <a:pt x="0" y="0"/>
                    </a:lnTo>
                    <a:lnTo>
                      <a:pt x="9" y="8"/>
                    </a:lnTo>
                    <a:lnTo>
                      <a:pt x="6" y="6"/>
                    </a:lnTo>
                    <a:lnTo>
                      <a:pt x="6" y="8"/>
                    </a:lnTo>
                    <a:lnTo>
                      <a:pt x="17" y="18"/>
                    </a:lnTo>
                    <a:lnTo>
                      <a:pt x="46" y="32"/>
                    </a:lnTo>
                    <a:lnTo>
                      <a:pt x="60" y="35"/>
                    </a:lnTo>
                    <a:lnTo>
                      <a:pt x="60" y="37"/>
                    </a:lnTo>
                    <a:lnTo>
                      <a:pt x="57" y="39"/>
                    </a:lnTo>
                    <a:lnTo>
                      <a:pt x="52" y="37"/>
                    </a:lnTo>
                    <a:lnTo>
                      <a:pt x="46" y="40"/>
                    </a:lnTo>
                    <a:lnTo>
                      <a:pt x="22" y="35"/>
                    </a:lnTo>
                    <a:lnTo>
                      <a:pt x="17"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2" name="Group 406"/>
            <p:cNvGrpSpPr>
              <a:grpSpLocks/>
            </p:cNvGrpSpPr>
            <p:nvPr/>
          </p:nvGrpSpPr>
          <p:grpSpPr bwMode="auto">
            <a:xfrm>
              <a:off x="1497" y="565"/>
              <a:ext cx="3794" cy="2313"/>
              <a:chOff x="1497" y="565"/>
              <a:chExt cx="3794" cy="2313"/>
            </a:xfrm>
            <a:grpFill/>
          </p:grpSpPr>
          <p:sp>
            <p:nvSpPr>
              <p:cNvPr id="228" name="Freeform 206"/>
              <p:cNvSpPr>
                <a:spLocks/>
              </p:cNvSpPr>
              <p:nvPr/>
            </p:nvSpPr>
            <p:spPr bwMode="auto">
              <a:xfrm>
                <a:off x="1497" y="2226"/>
                <a:ext cx="171" cy="632"/>
              </a:xfrm>
              <a:custGeom>
                <a:avLst/>
                <a:gdLst>
                  <a:gd name="T0" fmla="*/ 31 w 171"/>
                  <a:gd name="T1" fmla="*/ 31 h 632"/>
                  <a:gd name="T2" fmla="*/ 31 w 171"/>
                  <a:gd name="T3" fmla="*/ 50 h 632"/>
                  <a:gd name="T4" fmla="*/ 50 w 171"/>
                  <a:gd name="T5" fmla="*/ 95 h 632"/>
                  <a:gd name="T6" fmla="*/ 42 w 171"/>
                  <a:gd name="T7" fmla="*/ 122 h 632"/>
                  <a:gd name="T8" fmla="*/ 50 w 171"/>
                  <a:gd name="T9" fmla="*/ 164 h 632"/>
                  <a:gd name="T10" fmla="*/ 33 w 171"/>
                  <a:gd name="T11" fmla="*/ 208 h 632"/>
                  <a:gd name="T12" fmla="*/ 35 w 171"/>
                  <a:gd name="T13" fmla="*/ 253 h 632"/>
                  <a:gd name="T14" fmla="*/ 47 w 171"/>
                  <a:gd name="T15" fmla="*/ 278 h 632"/>
                  <a:gd name="T16" fmla="*/ 46 w 171"/>
                  <a:gd name="T17" fmla="*/ 312 h 632"/>
                  <a:gd name="T18" fmla="*/ 49 w 171"/>
                  <a:gd name="T19" fmla="*/ 357 h 632"/>
                  <a:gd name="T20" fmla="*/ 55 w 171"/>
                  <a:gd name="T21" fmla="*/ 418 h 632"/>
                  <a:gd name="T22" fmla="*/ 63 w 171"/>
                  <a:gd name="T23" fmla="*/ 447 h 632"/>
                  <a:gd name="T24" fmla="*/ 74 w 171"/>
                  <a:gd name="T25" fmla="*/ 471 h 632"/>
                  <a:gd name="T26" fmla="*/ 74 w 171"/>
                  <a:gd name="T27" fmla="*/ 478 h 632"/>
                  <a:gd name="T28" fmla="*/ 90 w 171"/>
                  <a:gd name="T29" fmla="*/ 510 h 632"/>
                  <a:gd name="T30" fmla="*/ 92 w 171"/>
                  <a:gd name="T31" fmla="*/ 549 h 632"/>
                  <a:gd name="T32" fmla="*/ 100 w 171"/>
                  <a:gd name="T33" fmla="*/ 579 h 632"/>
                  <a:gd name="T34" fmla="*/ 150 w 171"/>
                  <a:gd name="T35" fmla="*/ 603 h 632"/>
                  <a:gd name="T36" fmla="*/ 157 w 171"/>
                  <a:gd name="T37" fmla="*/ 606 h 632"/>
                  <a:gd name="T38" fmla="*/ 138 w 171"/>
                  <a:gd name="T39" fmla="*/ 632 h 632"/>
                  <a:gd name="T40" fmla="*/ 130 w 171"/>
                  <a:gd name="T41" fmla="*/ 626 h 632"/>
                  <a:gd name="T42" fmla="*/ 123 w 171"/>
                  <a:gd name="T43" fmla="*/ 611 h 632"/>
                  <a:gd name="T44" fmla="*/ 117 w 171"/>
                  <a:gd name="T45" fmla="*/ 606 h 632"/>
                  <a:gd name="T46" fmla="*/ 111 w 171"/>
                  <a:gd name="T47" fmla="*/ 597 h 632"/>
                  <a:gd name="T48" fmla="*/ 106 w 171"/>
                  <a:gd name="T49" fmla="*/ 602 h 632"/>
                  <a:gd name="T50" fmla="*/ 98 w 171"/>
                  <a:gd name="T51" fmla="*/ 595 h 632"/>
                  <a:gd name="T52" fmla="*/ 90 w 171"/>
                  <a:gd name="T53" fmla="*/ 582 h 632"/>
                  <a:gd name="T54" fmla="*/ 85 w 171"/>
                  <a:gd name="T55" fmla="*/ 576 h 632"/>
                  <a:gd name="T56" fmla="*/ 76 w 171"/>
                  <a:gd name="T57" fmla="*/ 563 h 632"/>
                  <a:gd name="T58" fmla="*/ 74 w 171"/>
                  <a:gd name="T59" fmla="*/ 555 h 632"/>
                  <a:gd name="T60" fmla="*/ 69 w 171"/>
                  <a:gd name="T61" fmla="*/ 547 h 632"/>
                  <a:gd name="T62" fmla="*/ 71 w 171"/>
                  <a:gd name="T63" fmla="*/ 541 h 632"/>
                  <a:gd name="T64" fmla="*/ 66 w 171"/>
                  <a:gd name="T65" fmla="*/ 537 h 632"/>
                  <a:gd name="T66" fmla="*/ 68 w 171"/>
                  <a:gd name="T67" fmla="*/ 529 h 632"/>
                  <a:gd name="T68" fmla="*/ 57 w 171"/>
                  <a:gd name="T69" fmla="*/ 524 h 632"/>
                  <a:gd name="T70" fmla="*/ 57 w 171"/>
                  <a:gd name="T71" fmla="*/ 513 h 632"/>
                  <a:gd name="T72" fmla="*/ 39 w 171"/>
                  <a:gd name="T73" fmla="*/ 512 h 632"/>
                  <a:gd name="T74" fmla="*/ 38 w 171"/>
                  <a:gd name="T75" fmla="*/ 513 h 632"/>
                  <a:gd name="T76" fmla="*/ 41 w 171"/>
                  <a:gd name="T77" fmla="*/ 500 h 632"/>
                  <a:gd name="T78" fmla="*/ 54 w 171"/>
                  <a:gd name="T79" fmla="*/ 505 h 632"/>
                  <a:gd name="T80" fmla="*/ 65 w 171"/>
                  <a:gd name="T81" fmla="*/ 504 h 632"/>
                  <a:gd name="T82" fmla="*/ 62 w 171"/>
                  <a:gd name="T83" fmla="*/ 494 h 632"/>
                  <a:gd name="T84" fmla="*/ 60 w 171"/>
                  <a:gd name="T85" fmla="*/ 487 h 632"/>
                  <a:gd name="T86" fmla="*/ 66 w 171"/>
                  <a:gd name="T87" fmla="*/ 489 h 632"/>
                  <a:gd name="T88" fmla="*/ 65 w 171"/>
                  <a:gd name="T89" fmla="*/ 478 h 632"/>
                  <a:gd name="T90" fmla="*/ 52 w 171"/>
                  <a:gd name="T91" fmla="*/ 455 h 632"/>
                  <a:gd name="T92" fmla="*/ 54 w 171"/>
                  <a:gd name="T93" fmla="*/ 441 h 632"/>
                  <a:gd name="T94" fmla="*/ 55 w 171"/>
                  <a:gd name="T95" fmla="*/ 438 h 632"/>
                  <a:gd name="T96" fmla="*/ 52 w 171"/>
                  <a:gd name="T97" fmla="*/ 423 h 632"/>
                  <a:gd name="T98" fmla="*/ 38 w 171"/>
                  <a:gd name="T99" fmla="*/ 426 h 632"/>
                  <a:gd name="T100" fmla="*/ 25 w 171"/>
                  <a:gd name="T101" fmla="*/ 393 h 632"/>
                  <a:gd name="T102" fmla="*/ 17 w 171"/>
                  <a:gd name="T103" fmla="*/ 364 h 632"/>
                  <a:gd name="T104" fmla="*/ 17 w 171"/>
                  <a:gd name="T105" fmla="*/ 346 h 632"/>
                  <a:gd name="T106" fmla="*/ 22 w 171"/>
                  <a:gd name="T107" fmla="*/ 309 h 632"/>
                  <a:gd name="T108" fmla="*/ 22 w 171"/>
                  <a:gd name="T109" fmla="*/ 270 h 632"/>
                  <a:gd name="T110" fmla="*/ 14 w 171"/>
                  <a:gd name="T111" fmla="*/ 222 h 632"/>
                  <a:gd name="T112" fmla="*/ 11 w 171"/>
                  <a:gd name="T113" fmla="*/ 196 h 632"/>
                  <a:gd name="T114" fmla="*/ 14 w 171"/>
                  <a:gd name="T115" fmla="*/ 164 h 632"/>
                  <a:gd name="T116" fmla="*/ 8 w 171"/>
                  <a:gd name="T117" fmla="*/ 102 h 632"/>
                  <a:gd name="T118" fmla="*/ 8 w 171"/>
                  <a:gd name="T119" fmla="*/ 44 h 632"/>
                  <a:gd name="T120" fmla="*/ 12 w 171"/>
                  <a:gd name="T121" fmla="*/ 0 h 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71" h="632">
                    <a:moveTo>
                      <a:pt x="12" y="0"/>
                    </a:moveTo>
                    <a:lnTo>
                      <a:pt x="20" y="8"/>
                    </a:lnTo>
                    <a:lnTo>
                      <a:pt x="23" y="24"/>
                    </a:lnTo>
                    <a:lnTo>
                      <a:pt x="31" y="31"/>
                    </a:lnTo>
                    <a:lnTo>
                      <a:pt x="31" y="40"/>
                    </a:lnTo>
                    <a:lnTo>
                      <a:pt x="28" y="42"/>
                    </a:lnTo>
                    <a:lnTo>
                      <a:pt x="28" y="47"/>
                    </a:lnTo>
                    <a:lnTo>
                      <a:pt x="31" y="50"/>
                    </a:lnTo>
                    <a:lnTo>
                      <a:pt x="33" y="55"/>
                    </a:lnTo>
                    <a:lnTo>
                      <a:pt x="38" y="60"/>
                    </a:lnTo>
                    <a:lnTo>
                      <a:pt x="46" y="93"/>
                    </a:lnTo>
                    <a:lnTo>
                      <a:pt x="50" y="95"/>
                    </a:lnTo>
                    <a:lnTo>
                      <a:pt x="58" y="93"/>
                    </a:lnTo>
                    <a:lnTo>
                      <a:pt x="60" y="100"/>
                    </a:lnTo>
                    <a:lnTo>
                      <a:pt x="60" y="114"/>
                    </a:lnTo>
                    <a:lnTo>
                      <a:pt x="42" y="122"/>
                    </a:lnTo>
                    <a:lnTo>
                      <a:pt x="44" y="132"/>
                    </a:lnTo>
                    <a:lnTo>
                      <a:pt x="42" y="135"/>
                    </a:lnTo>
                    <a:lnTo>
                      <a:pt x="42" y="140"/>
                    </a:lnTo>
                    <a:lnTo>
                      <a:pt x="50" y="164"/>
                    </a:lnTo>
                    <a:lnTo>
                      <a:pt x="42" y="171"/>
                    </a:lnTo>
                    <a:lnTo>
                      <a:pt x="41" y="179"/>
                    </a:lnTo>
                    <a:lnTo>
                      <a:pt x="36" y="187"/>
                    </a:lnTo>
                    <a:lnTo>
                      <a:pt x="33" y="208"/>
                    </a:lnTo>
                    <a:lnTo>
                      <a:pt x="36" y="224"/>
                    </a:lnTo>
                    <a:lnTo>
                      <a:pt x="31" y="241"/>
                    </a:lnTo>
                    <a:lnTo>
                      <a:pt x="33" y="249"/>
                    </a:lnTo>
                    <a:lnTo>
                      <a:pt x="35" y="253"/>
                    </a:lnTo>
                    <a:lnTo>
                      <a:pt x="36" y="261"/>
                    </a:lnTo>
                    <a:lnTo>
                      <a:pt x="42" y="269"/>
                    </a:lnTo>
                    <a:lnTo>
                      <a:pt x="44" y="275"/>
                    </a:lnTo>
                    <a:lnTo>
                      <a:pt x="47" y="278"/>
                    </a:lnTo>
                    <a:lnTo>
                      <a:pt x="52" y="293"/>
                    </a:lnTo>
                    <a:lnTo>
                      <a:pt x="49" y="301"/>
                    </a:lnTo>
                    <a:lnTo>
                      <a:pt x="49" y="309"/>
                    </a:lnTo>
                    <a:lnTo>
                      <a:pt x="46" y="312"/>
                    </a:lnTo>
                    <a:lnTo>
                      <a:pt x="50" y="327"/>
                    </a:lnTo>
                    <a:lnTo>
                      <a:pt x="44" y="335"/>
                    </a:lnTo>
                    <a:lnTo>
                      <a:pt x="44" y="338"/>
                    </a:lnTo>
                    <a:lnTo>
                      <a:pt x="49" y="357"/>
                    </a:lnTo>
                    <a:lnTo>
                      <a:pt x="54" y="370"/>
                    </a:lnTo>
                    <a:lnTo>
                      <a:pt x="50" y="378"/>
                    </a:lnTo>
                    <a:lnTo>
                      <a:pt x="52" y="396"/>
                    </a:lnTo>
                    <a:lnTo>
                      <a:pt x="55" y="418"/>
                    </a:lnTo>
                    <a:lnTo>
                      <a:pt x="60" y="425"/>
                    </a:lnTo>
                    <a:lnTo>
                      <a:pt x="62" y="428"/>
                    </a:lnTo>
                    <a:lnTo>
                      <a:pt x="60" y="439"/>
                    </a:lnTo>
                    <a:lnTo>
                      <a:pt x="63" y="447"/>
                    </a:lnTo>
                    <a:lnTo>
                      <a:pt x="65" y="449"/>
                    </a:lnTo>
                    <a:lnTo>
                      <a:pt x="68" y="459"/>
                    </a:lnTo>
                    <a:lnTo>
                      <a:pt x="73" y="463"/>
                    </a:lnTo>
                    <a:lnTo>
                      <a:pt x="74" y="471"/>
                    </a:lnTo>
                    <a:lnTo>
                      <a:pt x="79" y="473"/>
                    </a:lnTo>
                    <a:lnTo>
                      <a:pt x="82" y="476"/>
                    </a:lnTo>
                    <a:lnTo>
                      <a:pt x="84" y="478"/>
                    </a:lnTo>
                    <a:lnTo>
                      <a:pt x="74" y="478"/>
                    </a:lnTo>
                    <a:lnTo>
                      <a:pt x="76" y="481"/>
                    </a:lnTo>
                    <a:lnTo>
                      <a:pt x="84" y="484"/>
                    </a:lnTo>
                    <a:lnTo>
                      <a:pt x="84" y="491"/>
                    </a:lnTo>
                    <a:lnTo>
                      <a:pt x="90" y="510"/>
                    </a:lnTo>
                    <a:lnTo>
                      <a:pt x="90" y="520"/>
                    </a:lnTo>
                    <a:lnTo>
                      <a:pt x="87" y="529"/>
                    </a:lnTo>
                    <a:lnTo>
                      <a:pt x="92" y="541"/>
                    </a:lnTo>
                    <a:lnTo>
                      <a:pt x="92" y="549"/>
                    </a:lnTo>
                    <a:lnTo>
                      <a:pt x="89" y="561"/>
                    </a:lnTo>
                    <a:lnTo>
                      <a:pt x="90" y="571"/>
                    </a:lnTo>
                    <a:lnTo>
                      <a:pt x="96" y="582"/>
                    </a:lnTo>
                    <a:lnTo>
                      <a:pt x="100" y="579"/>
                    </a:lnTo>
                    <a:lnTo>
                      <a:pt x="108" y="579"/>
                    </a:lnTo>
                    <a:lnTo>
                      <a:pt x="116" y="597"/>
                    </a:lnTo>
                    <a:lnTo>
                      <a:pt x="120" y="602"/>
                    </a:lnTo>
                    <a:lnTo>
                      <a:pt x="150" y="603"/>
                    </a:lnTo>
                    <a:lnTo>
                      <a:pt x="171" y="606"/>
                    </a:lnTo>
                    <a:lnTo>
                      <a:pt x="170" y="608"/>
                    </a:lnTo>
                    <a:lnTo>
                      <a:pt x="160" y="608"/>
                    </a:lnTo>
                    <a:lnTo>
                      <a:pt x="157" y="606"/>
                    </a:lnTo>
                    <a:lnTo>
                      <a:pt x="155" y="610"/>
                    </a:lnTo>
                    <a:lnTo>
                      <a:pt x="141" y="615"/>
                    </a:lnTo>
                    <a:lnTo>
                      <a:pt x="146" y="632"/>
                    </a:lnTo>
                    <a:lnTo>
                      <a:pt x="138" y="632"/>
                    </a:lnTo>
                    <a:lnTo>
                      <a:pt x="130" y="627"/>
                    </a:lnTo>
                    <a:lnTo>
                      <a:pt x="127" y="624"/>
                    </a:lnTo>
                    <a:lnTo>
                      <a:pt x="128" y="624"/>
                    </a:lnTo>
                    <a:lnTo>
                      <a:pt x="130" y="626"/>
                    </a:lnTo>
                    <a:lnTo>
                      <a:pt x="138" y="621"/>
                    </a:lnTo>
                    <a:lnTo>
                      <a:pt x="139" y="616"/>
                    </a:lnTo>
                    <a:lnTo>
                      <a:pt x="131" y="611"/>
                    </a:lnTo>
                    <a:lnTo>
                      <a:pt x="123" y="611"/>
                    </a:lnTo>
                    <a:lnTo>
                      <a:pt x="120" y="613"/>
                    </a:lnTo>
                    <a:lnTo>
                      <a:pt x="119" y="611"/>
                    </a:lnTo>
                    <a:lnTo>
                      <a:pt x="116" y="611"/>
                    </a:lnTo>
                    <a:lnTo>
                      <a:pt x="117" y="606"/>
                    </a:lnTo>
                    <a:lnTo>
                      <a:pt x="112" y="602"/>
                    </a:lnTo>
                    <a:lnTo>
                      <a:pt x="114" y="602"/>
                    </a:lnTo>
                    <a:lnTo>
                      <a:pt x="112" y="598"/>
                    </a:lnTo>
                    <a:lnTo>
                      <a:pt x="111" y="597"/>
                    </a:lnTo>
                    <a:lnTo>
                      <a:pt x="111" y="598"/>
                    </a:lnTo>
                    <a:lnTo>
                      <a:pt x="104" y="597"/>
                    </a:lnTo>
                    <a:lnTo>
                      <a:pt x="108" y="600"/>
                    </a:lnTo>
                    <a:lnTo>
                      <a:pt x="106" y="602"/>
                    </a:lnTo>
                    <a:lnTo>
                      <a:pt x="100" y="595"/>
                    </a:lnTo>
                    <a:lnTo>
                      <a:pt x="104" y="603"/>
                    </a:lnTo>
                    <a:lnTo>
                      <a:pt x="101" y="602"/>
                    </a:lnTo>
                    <a:lnTo>
                      <a:pt x="98" y="595"/>
                    </a:lnTo>
                    <a:lnTo>
                      <a:pt x="95" y="592"/>
                    </a:lnTo>
                    <a:lnTo>
                      <a:pt x="87" y="587"/>
                    </a:lnTo>
                    <a:lnTo>
                      <a:pt x="85" y="582"/>
                    </a:lnTo>
                    <a:lnTo>
                      <a:pt x="90" y="582"/>
                    </a:lnTo>
                    <a:lnTo>
                      <a:pt x="89" y="581"/>
                    </a:lnTo>
                    <a:lnTo>
                      <a:pt x="85" y="579"/>
                    </a:lnTo>
                    <a:lnTo>
                      <a:pt x="82" y="578"/>
                    </a:lnTo>
                    <a:lnTo>
                      <a:pt x="85" y="576"/>
                    </a:lnTo>
                    <a:lnTo>
                      <a:pt x="79" y="574"/>
                    </a:lnTo>
                    <a:lnTo>
                      <a:pt x="74" y="571"/>
                    </a:lnTo>
                    <a:lnTo>
                      <a:pt x="76" y="568"/>
                    </a:lnTo>
                    <a:lnTo>
                      <a:pt x="76" y="563"/>
                    </a:lnTo>
                    <a:lnTo>
                      <a:pt x="81" y="561"/>
                    </a:lnTo>
                    <a:lnTo>
                      <a:pt x="77" y="558"/>
                    </a:lnTo>
                    <a:lnTo>
                      <a:pt x="77" y="553"/>
                    </a:lnTo>
                    <a:lnTo>
                      <a:pt x="74" y="555"/>
                    </a:lnTo>
                    <a:lnTo>
                      <a:pt x="74" y="558"/>
                    </a:lnTo>
                    <a:lnTo>
                      <a:pt x="73" y="558"/>
                    </a:lnTo>
                    <a:lnTo>
                      <a:pt x="68" y="547"/>
                    </a:lnTo>
                    <a:lnTo>
                      <a:pt x="69" y="547"/>
                    </a:lnTo>
                    <a:lnTo>
                      <a:pt x="68" y="545"/>
                    </a:lnTo>
                    <a:lnTo>
                      <a:pt x="68" y="542"/>
                    </a:lnTo>
                    <a:lnTo>
                      <a:pt x="74" y="544"/>
                    </a:lnTo>
                    <a:lnTo>
                      <a:pt x="71" y="541"/>
                    </a:lnTo>
                    <a:lnTo>
                      <a:pt x="65" y="541"/>
                    </a:lnTo>
                    <a:lnTo>
                      <a:pt x="60" y="533"/>
                    </a:lnTo>
                    <a:lnTo>
                      <a:pt x="63" y="534"/>
                    </a:lnTo>
                    <a:lnTo>
                      <a:pt x="66" y="537"/>
                    </a:lnTo>
                    <a:lnTo>
                      <a:pt x="65" y="534"/>
                    </a:lnTo>
                    <a:lnTo>
                      <a:pt x="74" y="536"/>
                    </a:lnTo>
                    <a:lnTo>
                      <a:pt x="69" y="531"/>
                    </a:lnTo>
                    <a:lnTo>
                      <a:pt x="68" y="529"/>
                    </a:lnTo>
                    <a:lnTo>
                      <a:pt x="65" y="529"/>
                    </a:lnTo>
                    <a:lnTo>
                      <a:pt x="63" y="528"/>
                    </a:lnTo>
                    <a:lnTo>
                      <a:pt x="65" y="526"/>
                    </a:lnTo>
                    <a:lnTo>
                      <a:pt x="57" y="524"/>
                    </a:lnTo>
                    <a:lnTo>
                      <a:pt x="62" y="520"/>
                    </a:lnTo>
                    <a:lnTo>
                      <a:pt x="60" y="518"/>
                    </a:lnTo>
                    <a:lnTo>
                      <a:pt x="62" y="516"/>
                    </a:lnTo>
                    <a:lnTo>
                      <a:pt x="57" y="513"/>
                    </a:lnTo>
                    <a:lnTo>
                      <a:pt x="52" y="512"/>
                    </a:lnTo>
                    <a:lnTo>
                      <a:pt x="50" y="513"/>
                    </a:lnTo>
                    <a:lnTo>
                      <a:pt x="42" y="510"/>
                    </a:lnTo>
                    <a:lnTo>
                      <a:pt x="39" y="512"/>
                    </a:lnTo>
                    <a:lnTo>
                      <a:pt x="42" y="513"/>
                    </a:lnTo>
                    <a:lnTo>
                      <a:pt x="42" y="516"/>
                    </a:lnTo>
                    <a:lnTo>
                      <a:pt x="39" y="515"/>
                    </a:lnTo>
                    <a:lnTo>
                      <a:pt x="38" y="513"/>
                    </a:lnTo>
                    <a:lnTo>
                      <a:pt x="38" y="508"/>
                    </a:lnTo>
                    <a:lnTo>
                      <a:pt x="46" y="504"/>
                    </a:lnTo>
                    <a:lnTo>
                      <a:pt x="46" y="502"/>
                    </a:lnTo>
                    <a:lnTo>
                      <a:pt x="41" y="500"/>
                    </a:lnTo>
                    <a:lnTo>
                      <a:pt x="39" y="497"/>
                    </a:lnTo>
                    <a:lnTo>
                      <a:pt x="50" y="499"/>
                    </a:lnTo>
                    <a:lnTo>
                      <a:pt x="55" y="502"/>
                    </a:lnTo>
                    <a:lnTo>
                      <a:pt x="54" y="505"/>
                    </a:lnTo>
                    <a:lnTo>
                      <a:pt x="57" y="507"/>
                    </a:lnTo>
                    <a:lnTo>
                      <a:pt x="58" y="504"/>
                    </a:lnTo>
                    <a:lnTo>
                      <a:pt x="60" y="508"/>
                    </a:lnTo>
                    <a:lnTo>
                      <a:pt x="65" y="504"/>
                    </a:lnTo>
                    <a:lnTo>
                      <a:pt x="62" y="504"/>
                    </a:lnTo>
                    <a:lnTo>
                      <a:pt x="60" y="497"/>
                    </a:lnTo>
                    <a:lnTo>
                      <a:pt x="63" y="496"/>
                    </a:lnTo>
                    <a:lnTo>
                      <a:pt x="62" y="494"/>
                    </a:lnTo>
                    <a:lnTo>
                      <a:pt x="63" y="492"/>
                    </a:lnTo>
                    <a:lnTo>
                      <a:pt x="58" y="492"/>
                    </a:lnTo>
                    <a:lnTo>
                      <a:pt x="58" y="491"/>
                    </a:lnTo>
                    <a:lnTo>
                      <a:pt x="60" y="487"/>
                    </a:lnTo>
                    <a:lnTo>
                      <a:pt x="63" y="489"/>
                    </a:lnTo>
                    <a:lnTo>
                      <a:pt x="66" y="491"/>
                    </a:lnTo>
                    <a:lnTo>
                      <a:pt x="68" y="491"/>
                    </a:lnTo>
                    <a:lnTo>
                      <a:pt x="66" y="489"/>
                    </a:lnTo>
                    <a:lnTo>
                      <a:pt x="58" y="487"/>
                    </a:lnTo>
                    <a:lnTo>
                      <a:pt x="58" y="483"/>
                    </a:lnTo>
                    <a:lnTo>
                      <a:pt x="63" y="483"/>
                    </a:lnTo>
                    <a:lnTo>
                      <a:pt x="65" y="478"/>
                    </a:lnTo>
                    <a:lnTo>
                      <a:pt x="62" y="473"/>
                    </a:lnTo>
                    <a:lnTo>
                      <a:pt x="54" y="468"/>
                    </a:lnTo>
                    <a:lnTo>
                      <a:pt x="57" y="460"/>
                    </a:lnTo>
                    <a:lnTo>
                      <a:pt x="52" y="455"/>
                    </a:lnTo>
                    <a:lnTo>
                      <a:pt x="54" y="447"/>
                    </a:lnTo>
                    <a:lnTo>
                      <a:pt x="50" y="442"/>
                    </a:lnTo>
                    <a:lnTo>
                      <a:pt x="52" y="441"/>
                    </a:lnTo>
                    <a:lnTo>
                      <a:pt x="54" y="441"/>
                    </a:lnTo>
                    <a:lnTo>
                      <a:pt x="50" y="438"/>
                    </a:lnTo>
                    <a:lnTo>
                      <a:pt x="50" y="434"/>
                    </a:lnTo>
                    <a:lnTo>
                      <a:pt x="52" y="434"/>
                    </a:lnTo>
                    <a:lnTo>
                      <a:pt x="55" y="438"/>
                    </a:lnTo>
                    <a:lnTo>
                      <a:pt x="52" y="431"/>
                    </a:lnTo>
                    <a:lnTo>
                      <a:pt x="47" y="430"/>
                    </a:lnTo>
                    <a:lnTo>
                      <a:pt x="47" y="428"/>
                    </a:lnTo>
                    <a:lnTo>
                      <a:pt x="52" y="423"/>
                    </a:lnTo>
                    <a:lnTo>
                      <a:pt x="49" y="425"/>
                    </a:lnTo>
                    <a:lnTo>
                      <a:pt x="42" y="422"/>
                    </a:lnTo>
                    <a:lnTo>
                      <a:pt x="41" y="425"/>
                    </a:lnTo>
                    <a:lnTo>
                      <a:pt x="38" y="426"/>
                    </a:lnTo>
                    <a:lnTo>
                      <a:pt x="33" y="425"/>
                    </a:lnTo>
                    <a:lnTo>
                      <a:pt x="30" y="420"/>
                    </a:lnTo>
                    <a:lnTo>
                      <a:pt x="23" y="393"/>
                    </a:lnTo>
                    <a:lnTo>
                      <a:pt x="25" y="393"/>
                    </a:lnTo>
                    <a:lnTo>
                      <a:pt x="27" y="386"/>
                    </a:lnTo>
                    <a:lnTo>
                      <a:pt x="23" y="380"/>
                    </a:lnTo>
                    <a:lnTo>
                      <a:pt x="19" y="370"/>
                    </a:lnTo>
                    <a:lnTo>
                      <a:pt x="17" y="364"/>
                    </a:lnTo>
                    <a:lnTo>
                      <a:pt x="14" y="357"/>
                    </a:lnTo>
                    <a:lnTo>
                      <a:pt x="11" y="348"/>
                    </a:lnTo>
                    <a:lnTo>
                      <a:pt x="12" y="346"/>
                    </a:lnTo>
                    <a:lnTo>
                      <a:pt x="17" y="346"/>
                    </a:lnTo>
                    <a:lnTo>
                      <a:pt x="14" y="336"/>
                    </a:lnTo>
                    <a:lnTo>
                      <a:pt x="17" y="336"/>
                    </a:lnTo>
                    <a:lnTo>
                      <a:pt x="19" y="317"/>
                    </a:lnTo>
                    <a:lnTo>
                      <a:pt x="22" y="309"/>
                    </a:lnTo>
                    <a:lnTo>
                      <a:pt x="22" y="288"/>
                    </a:lnTo>
                    <a:lnTo>
                      <a:pt x="23" y="285"/>
                    </a:lnTo>
                    <a:lnTo>
                      <a:pt x="20" y="275"/>
                    </a:lnTo>
                    <a:lnTo>
                      <a:pt x="22" y="270"/>
                    </a:lnTo>
                    <a:lnTo>
                      <a:pt x="20" y="262"/>
                    </a:lnTo>
                    <a:lnTo>
                      <a:pt x="11" y="232"/>
                    </a:lnTo>
                    <a:lnTo>
                      <a:pt x="11" y="225"/>
                    </a:lnTo>
                    <a:lnTo>
                      <a:pt x="14" y="222"/>
                    </a:lnTo>
                    <a:lnTo>
                      <a:pt x="14" y="217"/>
                    </a:lnTo>
                    <a:lnTo>
                      <a:pt x="9" y="206"/>
                    </a:lnTo>
                    <a:lnTo>
                      <a:pt x="9" y="201"/>
                    </a:lnTo>
                    <a:lnTo>
                      <a:pt x="11" y="196"/>
                    </a:lnTo>
                    <a:lnTo>
                      <a:pt x="11" y="180"/>
                    </a:lnTo>
                    <a:lnTo>
                      <a:pt x="12" y="176"/>
                    </a:lnTo>
                    <a:lnTo>
                      <a:pt x="11" y="171"/>
                    </a:lnTo>
                    <a:lnTo>
                      <a:pt x="14" y="164"/>
                    </a:lnTo>
                    <a:lnTo>
                      <a:pt x="11" y="145"/>
                    </a:lnTo>
                    <a:lnTo>
                      <a:pt x="14" y="135"/>
                    </a:lnTo>
                    <a:lnTo>
                      <a:pt x="11" y="106"/>
                    </a:lnTo>
                    <a:lnTo>
                      <a:pt x="8" y="102"/>
                    </a:lnTo>
                    <a:lnTo>
                      <a:pt x="11" y="93"/>
                    </a:lnTo>
                    <a:lnTo>
                      <a:pt x="11" y="71"/>
                    </a:lnTo>
                    <a:lnTo>
                      <a:pt x="9" y="60"/>
                    </a:lnTo>
                    <a:lnTo>
                      <a:pt x="8" y="44"/>
                    </a:lnTo>
                    <a:lnTo>
                      <a:pt x="0" y="11"/>
                    </a:lnTo>
                    <a:lnTo>
                      <a:pt x="3" y="10"/>
                    </a:lnTo>
                    <a:lnTo>
                      <a:pt x="9" y="8"/>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9" name="Freeform 207"/>
              <p:cNvSpPr>
                <a:spLocks/>
              </p:cNvSpPr>
              <p:nvPr/>
            </p:nvSpPr>
            <p:spPr bwMode="auto">
              <a:xfrm>
                <a:off x="1644" y="2836"/>
                <a:ext cx="40" cy="42"/>
              </a:xfrm>
              <a:custGeom>
                <a:avLst/>
                <a:gdLst>
                  <a:gd name="T0" fmla="*/ 40 w 40"/>
                  <a:gd name="T1" fmla="*/ 40 h 42"/>
                  <a:gd name="T2" fmla="*/ 34 w 40"/>
                  <a:gd name="T3" fmla="*/ 42 h 42"/>
                  <a:gd name="T4" fmla="*/ 27 w 40"/>
                  <a:gd name="T5" fmla="*/ 40 h 42"/>
                  <a:gd name="T6" fmla="*/ 10 w 40"/>
                  <a:gd name="T7" fmla="*/ 38 h 42"/>
                  <a:gd name="T8" fmla="*/ 8 w 40"/>
                  <a:gd name="T9" fmla="*/ 38 h 42"/>
                  <a:gd name="T10" fmla="*/ 10 w 40"/>
                  <a:gd name="T11" fmla="*/ 37 h 42"/>
                  <a:gd name="T12" fmla="*/ 2 w 40"/>
                  <a:gd name="T13" fmla="*/ 37 h 42"/>
                  <a:gd name="T14" fmla="*/ 0 w 40"/>
                  <a:gd name="T15" fmla="*/ 33 h 42"/>
                  <a:gd name="T16" fmla="*/ 8 w 40"/>
                  <a:gd name="T17" fmla="*/ 32 h 42"/>
                  <a:gd name="T18" fmla="*/ 3 w 40"/>
                  <a:gd name="T19" fmla="*/ 27 h 42"/>
                  <a:gd name="T20" fmla="*/ 16 w 40"/>
                  <a:gd name="T21" fmla="*/ 33 h 42"/>
                  <a:gd name="T22" fmla="*/ 18 w 40"/>
                  <a:gd name="T23" fmla="*/ 32 h 42"/>
                  <a:gd name="T24" fmla="*/ 15 w 40"/>
                  <a:gd name="T25" fmla="*/ 30 h 42"/>
                  <a:gd name="T26" fmla="*/ 15 w 40"/>
                  <a:gd name="T27" fmla="*/ 29 h 42"/>
                  <a:gd name="T28" fmla="*/ 19 w 40"/>
                  <a:gd name="T29" fmla="*/ 32 h 42"/>
                  <a:gd name="T30" fmla="*/ 18 w 40"/>
                  <a:gd name="T31" fmla="*/ 30 h 42"/>
                  <a:gd name="T32" fmla="*/ 23 w 40"/>
                  <a:gd name="T33" fmla="*/ 32 h 42"/>
                  <a:gd name="T34" fmla="*/ 26 w 40"/>
                  <a:gd name="T35" fmla="*/ 32 h 42"/>
                  <a:gd name="T36" fmla="*/ 16 w 40"/>
                  <a:gd name="T37" fmla="*/ 27 h 42"/>
                  <a:gd name="T38" fmla="*/ 11 w 40"/>
                  <a:gd name="T39" fmla="*/ 21 h 42"/>
                  <a:gd name="T40" fmla="*/ 19 w 40"/>
                  <a:gd name="T41" fmla="*/ 17 h 42"/>
                  <a:gd name="T42" fmla="*/ 19 w 40"/>
                  <a:gd name="T43" fmla="*/ 16 h 42"/>
                  <a:gd name="T44" fmla="*/ 15 w 40"/>
                  <a:gd name="T45" fmla="*/ 14 h 42"/>
                  <a:gd name="T46" fmla="*/ 8 w 40"/>
                  <a:gd name="T47" fmla="*/ 16 h 42"/>
                  <a:gd name="T48" fmla="*/ 3 w 40"/>
                  <a:gd name="T49" fmla="*/ 14 h 42"/>
                  <a:gd name="T50" fmla="*/ 2 w 40"/>
                  <a:gd name="T51" fmla="*/ 8 h 42"/>
                  <a:gd name="T52" fmla="*/ 5 w 40"/>
                  <a:gd name="T53" fmla="*/ 9 h 42"/>
                  <a:gd name="T54" fmla="*/ 5 w 40"/>
                  <a:gd name="T55" fmla="*/ 8 h 42"/>
                  <a:gd name="T56" fmla="*/ 3 w 40"/>
                  <a:gd name="T57" fmla="*/ 6 h 42"/>
                  <a:gd name="T58" fmla="*/ 0 w 40"/>
                  <a:gd name="T59" fmla="*/ 5 h 42"/>
                  <a:gd name="T60" fmla="*/ 8 w 40"/>
                  <a:gd name="T61" fmla="*/ 5 h 42"/>
                  <a:gd name="T62" fmla="*/ 8 w 40"/>
                  <a:gd name="T63" fmla="*/ 0 h 42"/>
                  <a:gd name="T64" fmla="*/ 11 w 40"/>
                  <a:gd name="T65" fmla="*/ 0 h 42"/>
                  <a:gd name="T66" fmla="*/ 15 w 40"/>
                  <a:gd name="T67" fmla="*/ 3 h 42"/>
                  <a:gd name="T68" fmla="*/ 21 w 40"/>
                  <a:gd name="T69" fmla="*/ 1 h 42"/>
                  <a:gd name="T70" fmla="*/ 23 w 40"/>
                  <a:gd name="T71" fmla="*/ 3 h 42"/>
                  <a:gd name="T72" fmla="*/ 40 w 40"/>
                  <a:gd name="T7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42">
                    <a:moveTo>
                      <a:pt x="40" y="40"/>
                    </a:moveTo>
                    <a:lnTo>
                      <a:pt x="34" y="42"/>
                    </a:lnTo>
                    <a:lnTo>
                      <a:pt x="27" y="40"/>
                    </a:lnTo>
                    <a:lnTo>
                      <a:pt x="10" y="38"/>
                    </a:lnTo>
                    <a:lnTo>
                      <a:pt x="8" y="38"/>
                    </a:lnTo>
                    <a:lnTo>
                      <a:pt x="10" y="37"/>
                    </a:lnTo>
                    <a:lnTo>
                      <a:pt x="2" y="37"/>
                    </a:lnTo>
                    <a:lnTo>
                      <a:pt x="0" y="33"/>
                    </a:lnTo>
                    <a:lnTo>
                      <a:pt x="8" y="32"/>
                    </a:lnTo>
                    <a:lnTo>
                      <a:pt x="3" y="27"/>
                    </a:lnTo>
                    <a:lnTo>
                      <a:pt x="16" y="33"/>
                    </a:lnTo>
                    <a:lnTo>
                      <a:pt x="18" y="32"/>
                    </a:lnTo>
                    <a:lnTo>
                      <a:pt x="15" y="30"/>
                    </a:lnTo>
                    <a:lnTo>
                      <a:pt x="15" y="29"/>
                    </a:lnTo>
                    <a:lnTo>
                      <a:pt x="19" y="32"/>
                    </a:lnTo>
                    <a:lnTo>
                      <a:pt x="18" y="30"/>
                    </a:lnTo>
                    <a:lnTo>
                      <a:pt x="23" y="32"/>
                    </a:lnTo>
                    <a:lnTo>
                      <a:pt x="26" y="32"/>
                    </a:lnTo>
                    <a:lnTo>
                      <a:pt x="16" y="27"/>
                    </a:lnTo>
                    <a:lnTo>
                      <a:pt x="11" y="21"/>
                    </a:lnTo>
                    <a:lnTo>
                      <a:pt x="19" y="17"/>
                    </a:lnTo>
                    <a:lnTo>
                      <a:pt x="19" y="16"/>
                    </a:lnTo>
                    <a:lnTo>
                      <a:pt x="15" y="14"/>
                    </a:lnTo>
                    <a:lnTo>
                      <a:pt x="8" y="16"/>
                    </a:lnTo>
                    <a:lnTo>
                      <a:pt x="3" y="14"/>
                    </a:lnTo>
                    <a:lnTo>
                      <a:pt x="2" y="8"/>
                    </a:lnTo>
                    <a:lnTo>
                      <a:pt x="5" y="9"/>
                    </a:lnTo>
                    <a:lnTo>
                      <a:pt x="5" y="8"/>
                    </a:lnTo>
                    <a:lnTo>
                      <a:pt x="3" y="6"/>
                    </a:lnTo>
                    <a:lnTo>
                      <a:pt x="0" y="5"/>
                    </a:lnTo>
                    <a:lnTo>
                      <a:pt x="8" y="5"/>
                    </a:lnTo>
                    <a:lnTo>
                      <a:pt x="8" y="0"/>
                    </a:lnTo>
                    <a:lnTo>
                      <a:pt x="11" y="0"/>
                    </a:lnTo>
                    <a:lnTo>
                      <a:pt x="15" y="3"/>
                    </a:lnTo>
                    <a:lnTo>
                      <a:pt x="21" y="1"/>
                    </a:lnTo>
                    <a:lnTo>
                      <a:pt x="23" y="3"/>
                    </a:lnTo>
                    <a:lnTo>
                      <a:pt x="40"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0" name="Freeform 208"/>
              <p:cNvSpPr>
                <a:spLocks/>
              </p:cNvSpPr>
              <p:nvPr/>
            </p:nvSpPr>
            <p:spPr bwMode="auto">
              <a:xfrm>
                <a:off x="2920" y="1067"/>
                <a:ext cx="50" cy="50"/>
              </a:xfrm>
              <a:custGeom>
                <a:avLst/>
                <a:gdLst>
                  <a:gd name="T0" fmla="*/ 27 w 50"/>
                  <a:gd name="T1" fmla="*/ 43 h 50"/>
                  <a:gd name="T2" fmla="*/ 28 w 50"/>
                  <a:gd name="T3" fmla="*/ 50 h 50"/>
                  <a:gd name="T4" fmla="*/ 31 w 50"/>
                  <a:gd name="T5" fmla="*/ 50 h 50"/>
                  <a:gd name="T6" fmla="*/ 33 w 50"/>
                  <a:gd name="T7" fmla="*/ 46 h 50"/>
                  <a:gd name="T8" fmla="*/ 38 w 50"/>
                  <a:gd name="T9" fmla="*/ 42 h 50"/>
                  <a:gd name="T10" fmla="*/ 38 w 50"/>
                  <a:gd name="T11" fmla="*/ 34 h 50"/>
                  <a:gd name="T12" fmla="*/ 50 w 50"/>
                  <a:gd name="T13" fmla="*/ 35 h 50"/>
                  <a:gd name="T14" fmla="*/ 49 w 50"/>
                  <a:gd name="T15" fmla="*/ 27 h 50"/>
                  <a:gd name="T16" fmla="*/ 44 w 50"/>
                  <a:gd name="T17" fmla="*/ 24 h 50"/>
                  <a:gd name="T18" fmla="*/ 41 w 50"/>
                  <a:gd name="T19" fmla="*/ 17 h 50"/>
                  <a:gd name="T20" fmla="*/ 36 w 50"/>
                  <a:gd name="T21" fmla="*/ 16 h 50"/>
                  <a:gd name="T22" fmla="*/ 36 w 50"/>
                  <a:gd name="T23" fmla="*/ 8 h 50"/>
                  <a:gd name="T24" fmla="*/ 35 w 50"/>
                  <a:gd name="T25" fmla="*/ 6 h 50"/>
                  <a:gd name="T26" fmla="*/ 22 w 50"/>
                  <a:gd name="T27" fmla="*/ 5 h 50"/>
                  <a:gd name="T28" fmla="*/ 11 w 50"/>
                  <a:gd name="T29" fmla="*/ 0 h 50"/>
                  <a:gd name="T30" fmla="*/ 3 w 50"/>
                  <a:gd name="T31" fmla="*/ 0 h 50"/>
                  <a:gd name="T32" fmla="*/ 0 w 50"/>
                  <a:gd name="T33" fmla="*/ 5 h 50"/>
                  <a:gd name="T34" fmla="*/ 3 w 50"/>
                  <a:gd name="T35" fmla="*/ 5 h 50"/>
                  <a:gd name="T36" fmla="*/ 12 w 50"/>
                  <a:gd name="T37" fmla="*/ 11 h 50"/>
                  <a:gd name="T38" fmla="*/ 14 w 50"/>
                  <a:gd name="T39" fmla="*/ 16 h 50"/>
                  <a:gd name="T40" fmla="*/ 25 w 50"/>
                  <a:gd name="T41" fmla="*/ 29 h 50"/>
                  <a:gd name="T42" fmla="*/ 27 w 50"/>
                  <a:gd name="T43"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 h="50">
                    <a:moveTo>
                      <a:pt x="27" y="43"/>
                    </a:moveTo>
                    <a:lnTo>
                      <a:pt x="28" y="50"/>
                    </a:lnTo>
                    <a:lnTo>
                      <a:pt x="31" y="50"/>
                    </a:lnTo>
                    <a:lnTo>
                      <a:pt x="33" y="46"/>
                    </a:lnTo>
                    <a:lnTo>
                      <a:pt x="38" y="42"/>
                    </a:lnTo>
                    <a:lnTo>
                      <a:pt x="38" y="34"/>
                    </a:lnTo>
                    <a:lnTo>
                      <a:pt x="50" y="35"/>
                    </a:lnTo>
                    <a:lnTo>
                      <a:pt x="49" y="27"/>
                    </a:lnTo>
                    <a:lnTo>
                      <a:pt x="44" y="24"/>
                    </a:lnTo>
                    <a:lnTo>
                      <a:pt x="41" y="17"/>
                    </a:lnTo>
                    <a:lnTo>
                      <a:pt x="36" y="16"/>
                    </a:lnTo>
                    <a:lnTo>
                      <a:pt x="36" y="8"/>
                    </a:lnTo>
                    <a:lnTo>
                      <a:pt x="35" y="6"/>
                    </a:lnTo>
                    <a:lnTo>
                      <a:pt x="22" y="5"/>
                    </a:lnTo>
                    <a:lnTo>
                      <a:pt x="11" y="0"/>
                    </a:lnTo>
                    <a:lnTo>
                      <a:pt x="3" y="0"/>
                    </a:lnTo>
                    <a:lnTo>
                      <a:pt x="0" y="5"/>
                    </a:lnTo>
                    <a:lnTo>
                      <a:pt x="3" y="5"/>
                    </a:lnTo>
                    <a:lnTo>
                      <a:pt x="12" y="11"/>
                    </a:lnTo>
                    <a:lnTo>
                      <a:pt x="14" y="16"/>
                    </a:lnTo>
                    <a:lnTo>
                      <a:pt x="25" y="29"/>
                    </a:lnTo>
                    <a:lnTo>
                      <a:pt x="27"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1" name="Freeform 209"/>
              <p:cNvSpPr>
                <a:spLocks/>
              </p:cNvSpPr>
              <p:nvPr/>
            </p:nvSpPr>
            <p:spPr bwMode="auto">
              <a:xfrm>
                <a:off x="2839" y="1072"/>
                <a:ext cx="131" cy="78"/>
              </a:xfrm>
              <a:custGeom>
                <a:avLst/>
                <a:gdLst>
                  <a:gd name="T0" fmla="*/ 106 w 131"/>
                  <a:gd name="T1" fmla="*/ 24 h 78"/>
                  <a:gd name="T2" fmla="*/ 95 w 131"/>
                  <a:gd name="T3" fmla="*/ 11 h 78"/>
                  <a:gd name="T4" fmla="*/ 93 w 131"/>
                  <a:gd name="T5" fmla="*/ 6 h 78"/>
                  <a:gd name="T6" fmla="*/ 84 w 131"/>
                  <a:gd name="T7" fmla="*/ 0 h 78"/>
                  <a:gd name="T8" fmla="*/ 81 w 131"/>
                  <a:gd name="T9" fmla="*/ 0 h 78"/>
                  <a:gd name="T10" fmla="*/ 60 w 131"/>
                  <a:gd name="T11" fmla="*/ 6 h 78"/>
                  <a:gd name="T12" fmla="*/ 55 w 131"/>
                  <a:gd name="T13" fmla="*/ 3 h 78"/>
                  <a:gd name="T14" fmla="*/ 31 w 131"/>
                  <a:gd name="T15" fmla="*/ 4 h 78"/>
                  <a:gd name="T16" fmla="*/ 22 w 131"/>
                  <a:gd name="T17" fmla="*/ 11 h 78"/>
                  <a:gd name="T18" fmla="*/ 20 w 131"/>
                  <a:gd name="T19" fmla="*/ 17 h 78"/>
                  <a:gd name="T20" fmla="*/ 11 w 131"/>
                  <a:gd name="T21" fmla="*/ 32 h 78"/>
                  <a:gd name="T22" fmla="*/ 0 w 131"/>
                  <a:gd name="T23" fmla="*/ 35 h 78"/>
                  <a:gd name="T24" fmla="*/ 8 w 131"/>
                  <a:gd name="T25" fmla="*/ 40 h 78"/>
                  <a:gd name="T26" fmla="*/ 12 w 131"/>
                  <a:gd name="T27" fmla="*/ 49 h 78"/>
                  <a:gd name="T28" fmla="*/ 17 w 131"/>
                  <a:gd name="T29" fmla="*/ 51 h 78"/>
                  <a:gd name="T30" fmla="*/ 19 w 131"/>
                  <a:gd name="T31" fmla="*/ 57 h 78"/>
                  <a:gd name="T32" fmla="*/ 31 w 131"/>
                  <a:gd name="T33" fmla="*/ 62 h 78"/>
                  <a:gd name="T34" fmla="*/ 33 w 131"/>
                  <a:gd name="T35" fmla="*/ 61 h 78"/>
                  <a:gd name="T36" fmla="*/ 36 w 131"/>
                  <a:gd name="T37" fmla="*/ 62 h 78"/>
                  <a:gd name="T38" fmla="*/ 33 w 131"/>
                  <a:gd name="T39" fmla="*/ 66 h 78"/>
                  <a:gd name="T40" fmla="*/ 36 w 131"/>
                  <a:gd name="T41" fmla="*/ 69 h 78"/>
                  <a:gd name="T42" fmla="*/ 38 w 131"/>
                  <a:gd name="T43" fmla="*/ 69 h 78"/>
                  <a:gd name="T44" fmla="*/ 41 w 131"/>
                  <a:gd name="T45" fmla="*/ 70 h 78"/>
                  <a:gd name="T46" fmla="*/ 39 w 131"/>
                  <a:gd name="T47" fmla="*/ 74 h 78"/>
                  <a:gd name="T48" fmla="*/ 43 w 131"/>
                  <a:gd name="T49" fmla="*/ 75 h 78"/>
                  <a:gd name="T50" fmla="*/ 77 w 131"/>
                  <a:gd name="T51" fmla="*/ 78 h 78"/>
                  <a:gd name="T52" fmla="*/ 97 w 131"/>
                  <a:gd name="T53" fmla="*/ 70 h 78"/>
                  <a:gd name="T54" fmla="*/ 101 w 131"/>
                  <a:gd name="T55" fmla="*/ 70 h 78"/>
                  <a:gd name="T56" fmla="*/ 111 w 131"/>
                  <a:gd name="T57" fmla="*/ 74 h 78"/>
                  <a:gd name="T58" fmla="*/ 117 w 131"/>
                  <a:gd name="T59" fmla="*/ 77 h 78"/>
                  <a:gd name="T60" fmla="*/ 120 w 131"/>
                  <a:gd name="T61" fmla="*/ 77 h 78"/>
                  <a:gd name="T62" fmla="*/ 120 w 131"/>
                  <a:gd name="T63" fmla="*/ 67 h 78"/>
                  <a:gd name="T64" fmla="*/ 122 w 131"/>
                  <a:gd name="T65" fmla="*/ 56 h 78"/>
                  <a:gd name="T66" fmla="*/ 124 w 131"/>
                  <a:gd name="T67" fmla="*/ 56 h 78"/>
                  <a:gd name="T68" fmla="*/ 124 w 131"/>
                  <a:gd name="T69" fmla="*/ 59 h 78"/>
                  <a:gd name="T70" fmla="*/ 122 w 131"/>
                  <a:gd name="T71" fmla="*/ 62 h 78"/>
                  <a:gd name="T72" fmla="*/ 122 w 131"/>
                  <a:gd name="T73" fmla="*/ 64 h 78"/>
                  <a:gd name="T74" fmla="*/ 130 w 131"/>
                  <a:gd name="T75" fmla="*/ 59 h 78"/>
                  <a:gd name="T76" fmla="*/ 131 w 131"/>
                  <a:gd name="T77" fmla="*/ 57 h 78"/>
                  <a:gd name="T78" fmla="*/ 131 w 131"/>
                  <a:gd name="T79" fmla="*/ 54 h 78"/>
                  <a:gd name="T80" fmla="*/ 130 w 131"/>
                  <a:gd name="T81" fmla="*/ 48 h 78"/>
                  <a:gd name="T82" fmla="*/ 127 w 131"/>
                  <a:gd name="T83" fmla="*/ 48 h 78"/>
                  <a:gd name="T84" fmla="*/ 116 w 131"/>
                  <a:gd name="T85" fmla="*/ 51 h 78"/>
                  <a:gd name="T86" fmla="*/ 112 w 131"/>
                  <a:gd name="T87" fmla="*/ 46 h 78"/>
                  <a:gd name="T88" fmla="*/ 111 w 131"/>
                  <a:gd name="T89" fmla="*/ 48 h 78"/>
                  <a:gd name="T90" fmla="*/ 109 w 131"/>
                  <a:gd name="T91" fmla="*/ 45 h 78"/>
                  <a:gd name="T92" fmla="*/ 108 w 131"/>
                  <a:gd name="T93" fmla="*/ 38 h 78"/>
                  <a:gd name="T94" fmla="*/ 106 w 131"/>
                  <a:gd name="T95" fmla="*/ 24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1" h="78">
                    <a:moveTo>
                      <a:pt x="106" y="24"/>
                    </a:moveTo>
                    <a:lnTo>
                      <a:pt x="95" y="11"/>
                    </a:lnTo>
                    <a:lnTo>
                      <a:pt x="93" y="6"/>
                    </a:lnTo>
                    <a:lnTo>
                      <a:pt x="84" y="0"/>
                    </a:lnTo>
                    <a:lnTo>
                      <a:pt x="81" y="0"/>
                    </a:lnTo>
                    <a:lnTo>
                      <a:pt x="60" y="6"/>
                    </a:lnTo>
                    <a:lnTo>
                      <a:pt x="55" y="3"/>
                    </a:lnTo>
                    <a:lnTo>
                      <a:pt x="31" y="4"/>
                    </a:lnTo>
                    <a:lnTo>
                      <a:pt x="22" y="11"/>
                    </a:lnTo>
                    <a:lnTo>
                      <a:pt x="20" y="17"/>
                    </a:lnTo>
                    <a:lnTo>
                      <a:pt x="11" y="32"/>
                    </a:lnTo>
                    <a:lnTo>
                      <a:pt x="0" y="35"/>
                    </a:lnTo>
                    <a:lnTo>
                      <a:pt x="8" y="40"/>
                    </a:lnTo>
                    <a:lnTo>
                      <a:pt x="12" y="49"/>
                    </a:lnTo>
                    <a:lnTo>
                      <a:pt x="17" y="51"/>
                    </a:lnTo>
                    <a:lnTo>
                      <a:pt x="19" y="57"/>
                    </a:lnTo>
                    <a:lnTo>
                      <a:pt x="31" y="62"/>
                    </a:lnTo>
                    <a:lnTo>
                      <a:pt x="33" y="61"/>
                    </a:lnTo>
                    <a:lnTo>
                      <a:pt x="36" y="62"/>
                    </a:lnTo>
                    <a:lnTo>
                      <a:pt x="33" y="66"/>
                    </a:lnTo>
                    <a:lnTo>
                      <a:pt x="36" y="69"/>
                    </a:lnTo>
                    <a:lnTo>
                      <a:pt x="38" y="69"/>
                    </a:lnTo>
                    <a:lnTo>
                      <a:pt x="41" y="70"/>
                    </a:lnTo>
                    <a:lnTo>
                      <a:pt x="39" y="74"/>
                    </a:lnTo>
                    <a:lnTo>
                      <a:pt x="43" y="75"/>
                    </a:lnTo>
                    <a:lnTo>
                      <a:pt x="77" y="78"/>
                    </a:lnTo>
                    <a:lnTo>
                      <a:pt x="97" y="70"/>
                    </a:lnTo>
                    <a:lnTo>
                      <a:pt x="101" y="70"/>
                    </a:lnTo>
                    <a:lnTo>
                      <a:pt x="111" y="74"/>
                    </a:lnTo>
                    <a:lnTo>
                      <a:pt x="117" y="77"/>
                    </a:lnTo>
                    <a:lnTo>
                      <a:pt x="120" y="77"/>
                    </a:lnTo>
                    <a:lnTo>
                      <a:pt x="120" y="67"/>
                    </a:lnTo>
                    <a:lnTo>
                      <a:pt x="122" y="56"/>
                    </a:lnTo>
                    <a:lnTo>
                      <a:pt x="124" y="56"/>
                    </a:lnTo>
                    <a:lnTo>
                      <a:pt x="124" y="59"/>
                    </a:lnTo>
                    <a:lnTo>
                      <a:pt x="122" y="62"/>
                    </a:lnTo>
                    <a:lnTo>
                      <a:pt x="122" y="64"/>
                    </a:lnTo>
                    <a:lnTo>
                      <a:pt x="130" y="59"/>
                    </a:lnTo>
                    <a:lnTo>
                      <a:pt x="131" y="57"/>
                    </a:lnTo>
                    <a:lnTo>
                      <a:pt x="131" y="54"/>
                    </a:lnTo>
                    <a:lnTo>
                      <a:pt x="130" y="48"/>
                    </a:lnTo>
                    <a:lnTo>
                      <a:pt x="127" y="48"/>
                    </a:lnTo>
                    <a:lnTo>
                      <a:pt x="116" y="51"/>
                    </a:lnTo>
                    <a:lnTo>
                      <a:pt x="112" y="46"/>
                    </a:lnTo>
                    <a:lnTo>
                      <a:pt x="111" y="48"/>
                    </a:lnTo>
                    <a:lnTo>
                      <a:pt x="109" y="45"/>
                    </a:lnTo>
                    <a:lnTo>
                      <a:pt x="108" y="38"/>
                    </a:lnTo>
                    <a:lnTo>
                      <a:pt x="106"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2" name="Freeform 210"/>
              <p:cNvSpPr>
                <a:spLocks/>
              </p:cNvSpPr>
              <p:nvPr/>
            </p:nvSpPr>
            <p:spPr bwMode="auto">
              <a:xfrm>
                <a:off x="2461" y="953"/>
                <a:ext cx="31" cy="22"/>
              </a:xfrm>
              <a:custGeom>
                <a:avLst/>
                <a:gdLst>
                  <a:gd name="T0" fmla="*/ 23 w 31"/>
                  <a:gd name="T1" fmla="*/ 22 h 22"/>
                  <a:gd name="T2" fmla="*/ 27 w 31"/>
                  <a:gd name="T3" fmla="*/ 20 h 22"/>
                  <a:gd name="T4" fmla="*/ 27 w 31"/>
                  <a:gd name="T5" fmla="*/ 17 h 22"/>
                  <a:gd name="T6" fmla="*/ 30 w 31"/>
                  <a:gd name="T7" fmla="*/ 17 h 22"/>
                  <a:gd name="T8" fmla="*/ 31 w 31"/>
                  <a:gd name="T9" fmla="*/ 16 h 22"/>
                  <a:gd name="T10" fmla="*/ 30 w 31"/>
                  <a:gd name="T11" fmla="*/ 12 h 22"/>
                  <a:gd name="T12" fmla="*/ 31 w 31"/>
                  <a:gd name="T13" fmla="*/ 16 h 22"/>
                  <a:gd name="T14" fmla="*/ 31 w 31"/>
                  <a:gd name="T15" fmla="*/ 12 h 22"/>
                  <a:gd name="T16" fmla="*/ 30 w 31"/>
                  <a:gd name="T17" fmla="*/ 11 h 22"/>
                  <a:gd name="T18" fmla="*/ 27 w 31"/>
                  <a:gd name="T19" fmla="*/ 11 h 22"/>
                  <a:gd name="T20" fmla="*/ 28 w 31"/>
                  <a:gd name="T21" fmla="*/ 9 h 22"/>
                  <a:gd name="T22" fmla="*/ 28 w 31"/>
                  <a:gd name="T23" fmla="*/ 6 h 22"/>
                  <a:gd name="T24" fmla="*/ 25 w 31"/>
                  <a:gd name="T25" fmla="*/ 1 h 22"/>
                  <a:gd name="T26" fmla="*/ 20 w 31"/>
                  <a:gd name="T27" fmla="*/ 1 h 22"/>
                  <a:gd name="T28" fmla="*/ 11 w 31"/>
                  <a:gd name="T29" fmla="*/ 4 h 22"/>
                  <a:gd name="T30" fmla="*/ 11 w 31"/>
                  <a:gd name="T31" fmla="*/ 3 h 22"/>
                  <a:gd name="T32" fmla="*/ 14 w 31"/>
                  <a:gd name="T33" fmla="*/ 1 h 22"/>
                  <a:gd name="T34" fmla="*/ 11 w 31"/>
                  <a:gd name="T35" fmla="*/ 0 h 22"/>
                  <a:gd name="T36" fmla="*/ 9 w 31"/>
                  <a:gd name="T37" fmla="*/ 0 h 22"/>
                  <a:gd name="T38" fmla="*/ 8 w 31"/>
                  <a:gd name="T39" fmla="*/ 1 h 22"/>
                  <a:gd name="T40" fmla="*/ 8 w 31"/>
                  <a:gd name="T41" fmla="*/ 4 h 22"/>
                  <a:gd name="T42" fmla="*/ 6 w 31"/>
                  <a:gd name="T43" fmla="*/ 6 h 22"/>
                  <a:gd name="T44" fmla="*/ 4 w 31"/>
                  <a:gd name="T45" fmla="*/ 9 h 22"/>
                  <a:gd name="T46" fmla="*/ 1 w 31"/>
                  <a:gd name="T47" fmla="*/ 9 h 22"/>
                  <a:gd name="T48" fmla="*/ 1 w 31"/>
                  <a:gd name="T49" fmla="*/ 12 h 22"/>
                  <a:gd name="T50" fmla="*/ 0 w 31"/>
                  <a:gd name="T51" fmla="*/ 14 h 22"/>
                  <a:gd name="T52" fmla="*/ 3 w 31"/>
                  <a:gd name="T53" fmla="*/ 16 h 22"/>
                  <a:gd name="T54" fmla="*/ 4 w 31"/>
                  <a:gd name="T55" fmla="*/ 19 h 22"/>
                  <a:gd name="T56" fmla="*/ 8 w 31"/>
                  <a:gd name="T57" fmla="*/ 19 h 22"/>
                  <a:gd name="T58" fmla="*/ 11 w 31"/>
                  <a:gd name="T59" fmla="*/ 16 h 22"/>
                  <a:gd name="T60" fmla="*/ 19 w 31"/>
                  <a:gd name="T61" fmla="*/ 14 h 22"/>
                  <a:gd name="T62" fmla="*/ 22 w 31"/>
                  <a:gd name="T63" fmla="*/ 17 h 22"/>
                  <a:gd name="T64" fmla="*/ 23 w 31"/>
                  <a:gd name="T6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1" h="22">
                    <a:moveTo>
                      <a:pt x="23" y="22"/>
                    </a:moveTo>
                    <a:lnTo>
                      <a:pt x="27" y="20"/>
                    </a:lnTo>
                    <a:lnTo>
                      <a:pt x="27" y="17"/>
                    </a:lnTo>
                    <a:lnTo>
                      <a:pt x="30" y="17"/>
                    </a:lnTo>
                    <a:lnTo>
                      <a:pt x="31" y="16"/>
                    </a:lnTo>
                    <a:lnTo>
                      <a:pt x="30" y="12"/>
                    </a:lnTo>
                    <a:lnTo>
                      <a:pt x="31" y="16"/>
                    </a:lnTo>
                    <a:lnTo>
                      <a:pt x="31" y="12"/>
                    </a:lnTo>
                    <a:lnTo>
                      <a:pt x="30" y="11"/>
                    </a:lnTo>
                    <a:lnTo>
                      <a:pt x="27" y="11"/>
                    </a:lnTo>
                    <a:lnTo>
                      <a:pt x="28" y="9"/>
                    </a:lnTo>
                    <a:lnTo>
                      <a:pt x="28" y="6"/>
                    </a:lnTo>
                    <a:lnTo>
                      <a:pt x="25" y="1"/>
                    </a:lnTo>
                    <a:lnTo>
                      <a:pt x="20" y="1"/>
                    </a:lnTo>
                    <a:lnTo>
                      <a:pt x="11" y="4"/>
                    </a:lnTo>
                    <a:lnTo>
                      <a:pt x="11" y="3"/>
                    </a:lnTo>
                    <a:lnTo>
                      <a:pt x="14" y="1"/>
                    </a:lnTo>
                    <a:lnTo>
                      <a:pt x="11" y="0"/>
                    </a:lnTo>
                    <a:lnTo>
                      <a:pt x="9" y="0"/>
                    </a:lnTo>
                    <a:lnTo>
                      <a:pt x="8" y="1"/>
                    </a:lnTo>
                    <a:lnTo>
                      <a:pt x="8" y="4"/>
                    </a:lnTo>
                    <a:lnTo>
                      <a:pt x="6" y="6"/>
                    </a:lnTo>
                    <a:lnTo>
                      <a:pt x="4" y="9"/>
                    </a:lnTo>
                    <a:lnTo>
                      <a:pt x="1" y="9"/>
                    </a:lnTo>
                    <a:lnTo>
                      <a:pt x="1" y="12"/>
                    </a:lnTo>
                    <a:lnTo>
                      <a:pt x="0" y="14"/>
                    </a:lnTo>
                    <a:lnTo>
                      <a:pt x="3" y="16"/>
                    </a:lnTo>
                    <a:lnTo>
                      <a:pt x="4" y="19"/>
                    </a:lnTo>
                    <a:lnTo>
                      <a:pt x="8" y="19"/>
                    </a:lnTo>
                    <a:lnTo>
                      <a:pt x="11" y="16"/>
                    </a:lnTo>
                    <a:lnTo>
                      <a:pt x="19" y="14"/>
                    </a:lnTo>
                    <a:lnTo>
                      <a:pt x="22" y="17"/>
                    </a:lnTo>
                    <a:lnTo>
                      <a:pt x="23" y="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3" name="Freeform 211"/>
              <p:cNvSpPr>
                <a:spLocks/>
              </p:cNvSpPr>
              <p:nvPr/>
            </p:nvSpPr>
            <p:spPr bwMode="auto">
              <a:xfrm>
                <a:off x="2697" y="1334"/>
                <a:ext cx="243" cy="241"/>
              </a:xfrm>
              <a:custGeom>
                <a:avLst/>
                <a:gdLst>
                  <a:gd name="T0" fmla="*/ 213 w 243"/>
                  <a:gd name="T1" fmla="*/ 231 h 241"/>
                  <a:gd name="T2" fmla="*/ 183 w 243"/>
                  <a:gd name="T3" fmla="*/ 215 h 241"/>
                  <a:gd name="T4" fmla="*/ 151 w 243"/>
                  <a:gd name="T5" fmla="*/ 198 h 241"/>
                  <a:gd name="T6" fmla="*/ 121 w 243"/>
                  <a:gd name="T7" fmla="*/ 181 h 241"/>
                  <a:gd name="T8" fmla="*/ 91 w 243"/>
                  <a:gd name="T9" fmla="*/ 178 h 241"/>
                  <a:gd name="T10" fmla="*/ 83 w 243"/>
                  <a:gd name="T11" fmla="*/ 175 h 241"/>
                  <a:gd name="T12" fmla="*/ 42 w 243"/>
                  <a:gd name="T13" fmla="*/ 170 h 241"/>
                  <a:gd name="T14" fmla="*/ 26 w 243"/>
                  <a:gd name="T15" fmla="*/ 151 h 241"/>
                  <a:gd name="T16" fmla="*/ 15 w 243"/>
                  <a:gd name="T17" fmla="*/ 146 h 241"/>
                  <a:gd name="T18" fmla="*/ 3 w 243"/>
                  <a:gd name="T19" fmla="*/ 122 h 241"/>
                  <a:gd name="T20" fmla="*/ 10 w 243"/>
                  <a:gd name="T21" fmla="*/ 117 h 241"/>
                  <a:gd name="T22" fmla="*/ 7 w 243"/>
                  <a:gd name="T23" fmla="*/ 67 h 241"/>
                  <a:gd name="T24" fmla="*/ 0 w 243"/>
                  <a:gd name="T25" fmla="*/ 53 h 241"/>
                  <a:gd name="T26" fmla="*/ 10 w 243"/>
                  <a:gd name="T27" fmla="*/ 48 h 241"/>
                  <a:gd name="T28" fmla="*/ 13 w 243"/>
                  <a:gd name="T29" fmla="*/ 32 h 241"/>
                  <a:gd name="T30" fmla="*/ 30 w 243"/>
                  <a:gd name="T31" fmla="*/ 14 h 241"/>
                  <a:gd name="T32" fmla="*/ 30 w 243"/>
                  <a:gd name="T33" fmla="*/ 0 h 241"/>
                  <a:gd name="T34" fmla="*/ 56 w 243"/>
                  <a:gd name="T35" fmla="*/ 5 h 241"/>
                  <a:gd name="T36" fmla="*/ 86 w 243"/>
                  <a:gd name="T37" fmla="*/ 14 h 241"/>
                  <a:gd name="T38" fmla="*/ 89 w 243"/>
                  <a:gd name="T39" fmla="*/ 24 h 241"/>
                  <a:gd name="T40" fmla="*/ 100 w 243"/>
                  <a:gd name="T41" fmla="*/ 33 h 241"/>
                  <a:gd name="T42" fmla="*/ 132 w 243"/>
                  <a:gd name="T43" fmla="*/ 43 h 241"/>
                  <a:gd name="T44" fmla="*/ 143 w 243"/>
                  <a:gd name="T45" fmla="*/ 51 h 241"/>
                  <a:gd name="T46" fmla="*/ 156 w 243"/>
                  <a:gd name="T47" fmla="*/ 45 h 241"/>
                  <a:gd name="T48" fmla="*/ 156 w 243"/>
                  <a:gd name="T49" fmla="*/ 27 h 241"/>
                  <a:gd name="T50" fmla="*/ 170 w 243"/>
                  <a:gd name="T51" fmla="*/ 8 h 241"/>
                  <a:gd name="T52" fmla="*/ 197 w 243"/>
                  <a:gd name="T53" fmla="*/ 9 h 241"/>
                  <a:gd name="T54" fmla="*/ 200 w 243"/>
                  <a:gd name="T55" fmla="*/ 16 h 241"/>
                  <a:gd name="T56" fmla="*/ 213 w 243"/>
                  <a:gd name="T57" fmla="*/ 19 h 241"/>
                  <a:gd name="T58" fmla="*/ 232 w 243"/>
                  <a:gd name="T59" fmla="*/ 27 h 241"/>
                  <a:gd name="T60" fmla="*/ 227 w 243"/>
                  <a:gd name="T61" fmla="*/ 32 h 241"/>
                  <a:gd name="T62" fmla="*/ 227 w 243"/>
                  <a:gd name="T63" fmla="*/ 54 h 241"/>
                  <a:gd name="T64" fmla="*/ 231 w 243"/>
                  <a:gd name="T65" fmla="*/ 64 h 241"/>
                  <a:gd name="T66" fmla="*/ 235 w 243"/>
                  <a:gd name="T67" fmla="*/ 72 h 241"/>
                  <a:gd name="T68" fmla="*/ 237 w 243"/>
                  <a:gd name="T69" fmla="*/ 104 h 241"/>
                  <a:gd name="T70" fmla="*/ 239 w 243"/>
                  <a:gd name="T71" fmla="*/ 135 h 241"/>
                  <a:gd name="T72" fmla="*/ 240 w 243"/>
                  <a:gd name="T73" fmla="*/ 165 h 241"/>
                  <a:gd name="T74" fmla="*/ 242 w 243"/>
                  <a:gd name="T75" fmla="*/ 196 h 241"/>
                  <a:gd name="T76" fmla="*/ 243 w 243"/>
                  <a:gd name="T77" fmla="*/ 230 h 241"/>
                  <a:gd name="T78" fmla="*/ 229 w 243"/>
                  <a:gd name="T79" fmla="*/ 241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3" h="241">
                    <a:moveTo>
                      <a:pt x="229" y="241"/>
                    </a:moveTo>
                    <a:lnTo>
                      <a:pt x="213" y="231"/>
                    </a:lnTo>
                    <a:lnTo>
                      <a:pt x="197" y="223"/>
                    </a:lnTo>
                    <a:lnTo>
                      <a:pt x="183" y="215"/>
                    </a:lnTo>
                    <a:lnTo>
                      <a:pt x="167" y="207"/>
                    </a:lnTo>
                    <a:lnTo>
                      <a:pt x="151" y="198"/>
                    </a:lnTo>
                    <a:lnTo>
                      <a:pt x="137" y="189"/>
                    </a:lnTo>
                    <a:lnTo>
                      <a:pt x="121" y="181"/>
                    </a:lnTo>
                    <a:lnTo>
                      <a:pt x="107" y="172"/>
                    </a:lnTo>
                    <a:lnTo>
                      <a:pt x="91" y="178"/>
                    </a:lnTo>
                    <a:lnTo>
                      <a:pt x="86" y="180"/>
                    </a:lnTo>
                    <a:lnTo>
                      <a:pt x="83" y="175"/>
                    </a:lnTo>
                    <a:lnTo>
                      <a:pt x="75" y="170"/>
                    </a:lnTo>
                    <a:lnTo>
                      <a:pt x="42" y="170"/>
                    </a:lnTo>
                    <a:lnTo>
                      <a:pt x="34" y="156"/>
                    </a:lnTo>
                    <a:lnTo>
                      <a:pt x="26" y="151"/>
                    </a:lnTo>
                    <a:lnTo>
                      <a:pt x="18" y="151"/>
                    </a:lnTo>
                    <a:lnTo>
                      <a:pt x="15" y="146"/>
                    </a:lnTo>
                    <a:lnTo>
                      <a:pt x="13" y="138"/>
                    </a:lnTo>
                    <a:lnTo>
                      <a:pt x="3" y="122"/>
                    </a:lnTo>
                    <a:lnTo>
                      <a:pt x="3" y="120"/>
                    </a:lnTo>
                    <a:lnTo>
                      <a:pt x="10" y="117"/>
                    </a:lnTo>
                    <a:lnTo>
                      <a:pt x="10" y="95"/>
                    </a:lnTo>
                    <a:lnTo>
                      <a:pt x="7" y="67"/>
                    </a:lnTo>
                    <a:lnTo>
                      <a:pt x="0" y="58"/>
                    </a:lnTo>
                    <a:lnTo>
                      <a:pt x="0" y="53"/>
                    </a:lnTo>
                    <a:lnTo>
                      <a:pt x="3" y="50"/>
                    </a:lnTo>
                    <a:lnTo>
                      <a:pt x="10" y="48"/>
                    </a:lnTo>
                    <a:lnTo>
                      <a:pt x="15" y="43"/>
                    </a:lnTo>
                    <a:lnTo>
                      <a:pt x="13" y="32"/>
                    </a:lnTo>
                    <a:lnTo>
                      <a:pt x="15" y="27"/>
                    </a:lnTo>
                    <a:lnTo>
                      <a:pt x="30" y="14"/>
                    </a:lnTo>
                    <a:lnTo>
                      <a:pt x="32" y="11"/>
                    </a:lnTo>
                    <a:lnTo>
                      <a:pt x="30" y="0"/>
                    </a:lnTo>
                    <a:lnTo>
                      <a:pt x="45" y="6"/>
                    </a:lnTo>
                    <a:lnTo>
                      <a:pt x="56" y="5"/>
                    </a:lnTo>
                    <a:lnTo>
                      <a:pt x="65" y="8"/>
                    </a:lnTo>
                    <a:lnTo>
                      <a:pt x="86" y="14"/>
                    </a:lnTo>
                    <a:lnTo>
                      <a:pt x="88" y="16"/>
                    </a:lnTo>
                    <a:lnTo>
                      <a:pt x="89" y="24"/>
                    </a:lnTo>
                    <a:lnTo>
                      <a:pt x="96" y="32"/>
                    </a:lnTo>
                    <a:lnTo>
                      <a:pt x="100" y="33"/>
                    </a:lnTo>
                    <a:lnTo>
                      <a:pt x="123" y="38"/>
                    </a:lnTo>
                    <a:lnTo>
                      <a:pt x="132" y="43"/>
                    </a:lnTo>
                    <a:lnTo>
                      <a:pt x="138" y="50"/>
                    </a:lnTo>
                    <a:lnTo>
                      <a:pt x="143" y="51"/>
                    </a:lnTo>
                    <a:lnTo>
                      <a:pt x="151" y="50"/>
                    </a:lnTo>
                    <a:lnTo>
                      <a:pt x="156" y="45"/>
                    </a:lnTo>
                    <a:lnTo>
                      <a:pt x="159" y="37"/>
                    </a:lnTo>
                    <a:lnTo>
                      <a:pt x="156" y="27"/>
                    </a:lnTo>
                    <a:lnTo>
                      <a:pt x="156" y="19"/>
                    </a:lnTo>
                    <a:lnTo>
                      <a:pt x="170" y="8"/>
                    </a:lnTo>
                    <a:lnTo>
                      <a:pt x="186" y="5"/>
                    </a:lnTo>
                    <a:lnTo>
                      <a:pt x="197" y="9"/>
                    </a:lnTo>
                    <a:lnTo>
                      <a:pt x="200" y="11"/>
                    </a:lnTo>
                    <a:lnTo>
                      <a:pt x="200" y="16"/>
                    </a:lnTo>
                    <a:lnTo>
                      <a:pt x="204" y="17"/>
                    </a:lnTo>
                    <a:lnTo>
                      <a:pt x="213" y="19"/>
                    </a:lnTo>
                    <a:lnTo>
                      <a:pt x="229" y="22"/>
                    </a:lnTo>
                    <a:lnTo>
                      <a:pt x="232" y="27"/>
                    </a:lnTo>
                    <a:lnTo>
                      <a:pt x="231" y="27"/>
                    </a:lnTo>
                    <a:lnTo>
                      <a:pt x="227" y="32"/>
                    </a:lnTo>
                    <a:lnTo>
                      <a:pt x="231" y="50"/>
                    </a:lnTo>
                    <a:lnTo>
                      <a:pt x="227" y="54"/>
                    </a:lnTo>
                    <a:lnTo>
                      <a:pt x="229" y="61"/>
                    </a:lnTo>
                    <a:lnTo>
                      <a:pt x="231" y="64"/>
                    </a:lnTo>
                    <a:lnTo>
                      <a:pt x="231" y="67"/>
                    </a:lnTo>
                    <a:lnTo>
                      <a:pt x="235" y="72"/>
                    </a:lnTo>
                    <a:lnTo>
                      <a:pt x="237" y="88"/>
                    </a:lnTo>
                    <a:lnTo>
                      <a:pt x="237" y="104"/>
                    </a:lnTo>
                    <a:lnTo>
                      <a:pt x="239" y="119"/>
                    </a:lnTo>
                    <a:lnTo>
                      <a:pt x="239" y="135"/>
                    </a:lnTo>
                    <a:lnTo>
                      <a:pt x="240" y="149"/>
                    </a:lnTo>
                    <a:lnTo>
                      <a:pt x="240" y="165"/>
                    </a:lnTo>
                    <a:lnTo>
                      <a:pt x="242" y="181"/>
                    </a:lnTo>
                    <a:lnTo>
                      <a:pt x="242" y="196"/>
                    </a:lnTo>
                    <a:lnTo>
                      <a:pt x="242" y="214"/>
                    </a:lnTo>
                    <a:lnTo>
                      <a:pt x="243" y="230"/>
                    </a:lnTo>
                    <a:lnTo>
                      <a:pt x="227" y="230"/>
                    </a:lnTo>
                    <a:lnTo>
                      <a:pt x="229"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4" name="Freeform 212"/>
              <p:cNvSpPr>
                <a:spLocks/>
              </p:cNvSpPr>
              <p:nvPr/>
            </p:nvSpPr>
            <p:spPr bwMode="auto">
              <a:xfrm>
                <a:off x="2766" y="1506"/>
                <a:ext cx="162" cy="281"/>
              </a:xfrm>
              <a:custGeom>
                <a:avLst/>
                <a:gdLst>
                  <a:gd name="T0" fmla="*/ 160 w 162"/>
                  <a:gd name="T1" fmla="*/ 85 h 281"/>
                  <a:gd name="T2" fmla="*/ 162 w 162"/>
                  <a:gd name="T3" fmla="*/ 117 h 281"/>
                  <a:gd name="T4" fmla="*/ 146 w 162"/>
                  <a:gd name="T5" fmla="*/ 136 h 281"/>
                  <a:gd name="T6" fmla="*/ 136 w 162"/>
                  <a:gd name="T7" fmla="*/ 156 h 281"/>
                  <a:gd name="T8" fmla="*/ 133 w 162"/>
                  <a:gd name="T9" fmla="*/ 167 h 281"/>
                  <a:gd name="T10" fmla="*/ 130 w 162"/>
                  <a:gd name="T11" fmla="*/ 183 h 281"/>
                  <a:gd name="T12" fmla="*/ 138 w 162"/>
                  <a:gd name="T13" fmla="*/ 186 h 281"/>
                  <a:gd name="T14" fmla="*/ 146 w 162"/>
                  <a:gd name="T15" fmla="*/ 214 h 281"/>
                  <a:gd name="T16" fmla="*/ 144 w 162"/>
                  <a:gd name="T17" fmla="*/ 217 h 281"/>
                  <a:gd name="T18" fmla="*/ 128 w 162"/>
                  <a:gd name="T19" fmla="*/ 225 h 281"/>
                  <a:gd name="T20" fmla="*/ 119 w 162"/>
                  <a:gd name="T21" fmla="*/ 241 h 281"/>
                  <a:gd name="T22" fmla="*/ 112 w 162"/>
                  <a:gd name="T23" fmla="*/ 247 h 281"/>
                  <a:gd name="T24" fmla="*/ 87 w 162"/>
                  <a:gd name="T25" fmla="*/ 254 h 281"/>
                  <a:gd name="T26" fmla="*/ 89 w 162"/>
                  <a:gd name="T27" fmla="*/ 260 h 281"/>
                  <a:gd name="T28" fmla="*/ 69 w 162"/>
                  <a:gd name="T29" fmla="*/ 270 h 281"/>
                  <a:gd name="T30" fmla="*/ 50 w 162"/>
                  <a:gd name="T31" fmla="*/ 273 h 281"/>
                  <a:gd name="T32" fmla="*/ 41 w 162"/>
                  <a:gd name="T33" fmla="*/ 280 h 281"/>
                  <a:gd name="T34" fmla="*/ 25 w 162"/>
                  <a:gd name="T35" fmla="*/ 259 h 281"/>
                  <a:gd name="T36" fmla="*/ 15 w 162"/>
                  <a:gd name="T37" fmla="*/ 252 h 281"/>
                  <a:gd name="T38" fmla="*/ 12 w 162"/>
                  <a:gd name="T39" fmla="*/ 238 h 281"/>
                  <a:gd name="T40" fmla="*/ 28 w 162"/>
                  <a:gd name="T41" fmla="*/ 236 h 281"/>
                  <a:gd name="T42" fmla="*/ 30 w 162"/>
                  <a:gd name="T43" fmla="*/ 230 h 281"/>
                  <a:gd name="T44" fmla="*/ 23 w 162"/>
                  <a:gd name="T45" fmla="*/ 201 h 281"/>
                  <a:gd name="T46" fmla="*/ 15 w 162"/>
                  <a:gd name="T47" fmla="*/ 183 h 281"/>
                  <a:gd name="T48" fmla="*/ 11 w 162"/>
                  <a:gd name="T49" fmla="*/ 180 h 281"/>
                  <a:gd name="T50" fmla="*/ 0 w 162"/>
                  <a:gd name="T51" fmla="*/ 159 h 281"/>
                  <a:gd name="T52" fmla="*/ 3 w 162"/>
                  <a:gd name="T53" fmla="*/ 153 h 281"/>
                  <a:gd name="T54" fmla="*/ 30 w 162"/>
                  <a:gd name="T55" fmla="*/ 114 h 281"/>
                  <a:gd name="T56" fmla="*/ 35 w 162"/>
                  <a:gd name="T57" fmla="*/ 59 h 281"/>
                  <a:gd name="T58" fmla="*/ 28 w 162"/>
                  <a:gd name="T59" fmla="*/ 45 h 281"/>
                  <a:gd name="T60" fmla="*/ 22 w 162"/>
                  <a:gd name="T61" fmla="*/ 6 h 281"/>
                  <a:gd name="T62" fmla="*/ 52 w 162"/>
                  <a:gd name="T63" fmla="*/ 9 h 281"/>
                  <a:gd name="T64" fmla="*/ 82 w 162"/>
                  <a:gd name="T65" fmla="*/ 26 h 281"/>
                  <a:gd name="T66" fmla="*/ 114 w 162"/>
                  <a:gd name="T67" fmla="*/ 43 h 281"/>
                  <a:gd name="T68" fmla="*/ 144 w 162"/>
                  <a:gd name="T69" fmla="*/ 59 h 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62" h="281">
                    <a:moveTo>
                      <a:pt x="160" y="69"/>
                    </a:moveTo>
                    <a:lnTo>
                      <a:pt x="160" y="85"/>
                    </a:lnTo>
                    <a:lnTo>
                      <a:pt x="160" y="101"/>
                    </a:lnTo>
                    <a:lnTo>
                      <a:pt x="162" y="117"/>
                    </a:lnTo>
                    <a:lnTo>
                      <a:pt x="162" y="133"/>
                    </a:lnTo>
                    <a:lnTo>
                      <a:pt x="146" y="136"/>
                    </a:lnTo>
                    <a:lnTo>
                      <a:pt x="144" y="145"/>
                    </a:lnTo>
                    <a:lnTo>
                      <a:pt x="136" y="156"/>
                    </a:lnTo>
                    <a:lnTo>
                      <a:pt x="136" y="164"/>
                    </a:lnTo>
                    <a:lnTo>
                      <a:pt x="133" y="167"/>
                    </a:lnTo>
                    <a:lnTo>
                      <a:pt x="133" y="175"/>
                    </a:lnTo>
                    <a:lnTo>
                      <a:pt x="130" y="183"/>
                    </a:lnTo>
                    <a:lnTo>
                      <a:pt x="130" y="188"/>
                    </a:lnTo>
                    <a:lnTo>
                      <a:pt x="138" y="186"/>
                    </a:lnTo>
                    <a:lnTo>
                      <a:pt x="138" y="196"/>
                    </a:lnTo>
                    <a:lnTo>
                      <a:pt x="146" y="214"/>
                    </a:lnTo>
                    <a:lnTo>
                      <a:pt x="146" y="215"/>
                    </a:lnTo>
                    <a:lnTo>
                      <a:pt x="144" y="217"/>
                    </a:lnTo>
                    <a:lnTo>
                      <a:pt x="131" y="220"/>
                    </a:lnTo>
                    <a:lnTo>
                      <a:pt x="128" y="225"/>
                    </a:lnTo>
                    <a:lnTo>
                      <a:pt x="130" y="230"/>
                    </a:lnTo>
                    <a:lnTo>
                      <a:pt x="119" y="241"/>
                    </a:lnTo>
                    <a:lnTo>
                      <a:pt x="117" y="244"/>
                    </a:lnTo>
                    <a:lnTo>
                      <a:pt x="112" y="247"/>
                    </a:lnTo>
                    <a:lnTo>
                      <a:pt x="109" y="251"/>
                    </a:lnTo>
                    <a:lnTo>
                      <a:pt x="87" y="254"/>
                    </a:lnTo>
                    <a:lnTo>
                      <a:pt x="87" y="257"/>
                    </a:lnTo>
                    <a:lnTo>
                      <a:pt x="89" y="260"/>
                    </a:lnTo>
                    <a:lnTo>
                      <a:pt x="82" y="270"/>
                    </a:lnTo>
                    <a:lnTo>
                      <a:pt x="69" y="270"/>
                    </a:lnTo>
                    <a:lnTo>
                      <a:pt x="55" y="278"/>
                    </a:lnTo>
                    <a:lnTo>
                      <a:pt x="50" y="273"/>
                    </a:lnTo>
                    <a:lnTo>
                      <a:pt x="47" y="276"/>
                    </a:lnTo>
                    <a:lnTo>
                      <a:pt x="41" y="280"/>
                    </a:lnTo>
                    <a:lnTo>
                      <a:pt x="31" y="281"/>
                    </a:lnTo>
                    <a:lnTo>
                      <a:pt x="25" y="259"/>
                    </a:lnTo>
                    <a:lnTo>
                      <a:pt x="23" y="255"/>
                    </a:lnTo>
                    <a:lnTo>
                      <a:pt x="15" y="252"/>
                    </a:lnTo>
                    <a:lnTo>
                      <a:pt x="11" y="243"/>
                    </a:lnTo>
                    <a:lnTo>
                      <a:pt x="12" y="238"/>
                    </a:lnTo>
                    <a:lnTo>
                      <a:pt x="14" y="236"/>
                    </a:lnTo>
                    <a:lnTo>
                      <a:pt x="28" y="236"/>
                    </a:lnTo>
                    <a:lnTo>
                      <a:pt x="30" y="235"/>
                    </a:lnTo>
                    <a:lnTo>
                      <a:pt x="30" y="230"/>
                    </a:lnTo>
                    <a:lnTo>
                      <a:pt x="22" y="217"/>
                    </a:lnTo>
                    <a:lnTo>
                      <a:pt x="23" y="201"/>
                    </a:lnTo>
                    <a:lnTo>
                      <a:pt x="19" y="186"/>
                    </a:lnTo>
                    <a:lnTo>
                      <a:pt x="15" y="183"/>
                    </a:lnTo>
                    <a:lnTo>
                      <a:pt x="15" y="180"/>
                    </a:lnTo>
                    <a:lnTo>
                      <a:pt x="11" y="180"/>
                    </a:lnTo>
                    <a:lnTo>
                      <a:pt x="3" y="169"/>
                    </a:lnTo>
                    <a:lnTo>
                      <a:pt x="0" y="159"/>
                    </a:lnTo>
                    <a:lnTo>
                      <a:pt x="0" y="156"/>
                    </a:lnTo>
                    <a:lnTo>
                      <a:pt x="3" y="153"/>
                    </a:lnTo>
                    <a:lnTo>
                      <a:pt x="4" y="146"/>
                    </a:lnTo>
                    <a:lnTo>
                      <a:pt x="30" y="114"/>
                    </a:lnTo>
                    <a:lnTo>
                      <a:pt x="30" y="83"/>
                    </a:lnTo>
                    <a:lnTo>
                      <a:pt x="35" y="59"/>
                    </a:lnTo>
                    <a:lnTo>
                      <a:pt x="38" y="51"/>
                    </a:lnTo>
                    <a:lnTo>
                      <a:pt x="28" y="45"/>
                    </a:lnTo>
                    <a:lnTo>
                      <a:pt x="23" y="34"/>
                    </a:lnTo>
                    <a:lnTo>
                      <a:pt x="22" y="6"/>
                    </a:lnTo>
                    <a:lnTo>
                      <a:pt x="38" y="0"/>
                    </a:lnTo>
                    <a:lnTo>
                      <a:pt x="52" y="9"/>
                    </a:lnTo>
                    <a:lnTo>
                      <a:pt x="68" y="17"/>
                    </a:lnTo>
                    <a:lnTo>
                      <a:pt x="82" y="26"/>
                    </a:lnTo>
                    <a:lnTo>
                      <a:pt x="98" y="35"/>
                    </a:lnTo>
                    <a:lnTo>
                      <a:pt x="114" y="43"/>
                    </a:lnTo>
                    <a:lnTo>
                      <a:pt x="128" y="51"/>
                    </a:lnTo>
                    <a:lnTo>
                      <a:pt x="144" y="59"/>
                    </a:lnTo>
                    <a:lnTo>
                      <a:pt x="160" y="6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5" name="Freeform 213"/>
              <p:cNvSpPr>
                <a:spLocks/>
              </p:cNvSpPr>
              <p:nvPr/>
            </p:nvSpPr>
            <p:spPr bwMode="auto">
              <a:xfrm>
                <a:off x="2372" y="1285"/>
                <a:ext cx="176" cy="145"/>
              </a:xfrm>
              <a:custGeom>
                <a:avLst/>
                <a:gdLst>
                  <a:gd name="T0" fmla="*/ 63 w 176"/>
                  <a:gd name="T1" fmla="*/ 145 h 145"/>
                  <a:gd name="T2" fmla="*/ 47 w 176"/>
                  <a:gd name="T3" fmla="*/ 145 h 145"/>
                  <a:gd name="T4" fmla="*/ 31 w 176"/>
                  <a:gd name="T5" fmla="*/ 145 h 145"/>
                  <a:gd name="T6" fmla="*/ 16 w 176"/>
                  <a:gd name="T7" fmla="*/ 145 h 145"/>
                  <a:gd name="T8" fmla="*/ 0 w 176"/>
                  <a:gd name="T9" fmla="*/ 145 h 145"/>
                  <a:gd name="T10" fmla="*/ 0 w 176"/>
                  <a:gd name="T11" fmla="*/ 142 h 145"/>
                  <a:gd name="T12" fmla="*/ 20 w 176"/>
                  <a:gd name="T13" fmla="*/ 136 h 145"/>
                  <a:gd name="T14" fmla="*/ 27 w 176"/>
                  <a:gd name="T15" fmla="*/ 129 h 145"/>
                  <a:gd name="T16" fmla="*/ 39 w 176"/>
                  <a:gd name="T17" fmla="*/ 119 h 145"/>
                  <a:gd name="T18" fmla="*/ 44 w 176"/>
                  <a:gd name="T19" fmla="*/ 111 h 145"/>
                  <a:gd name="T20" fmla="*/ 49 w 176"/>
                  <a:gd name="T21" fmla="*/ 103 h 145"/>
                  <a:gd name="T22" fmla="*/ 49 w 176"/>
                  <a:gd name="T23" fmla="*/ 99 h 145"/>
                  <a:gd name="T24" fmla="*/ 47 w 176"/>
                  <a:gd name="T25" fmla="*/ 94 h 145"/>
                  <a:gd name="T26" fmla="*/ 49 w 176"/>
                  <a:gd name="T27" fmla="*/ 81 h 145"/>
                  <a:gd name="T28" fmla="*/ 54 w 176"/>
                  <a:gd name="T29" fmla="*/ 71 h 145"/>
                  <a:gd name="T30" fmla="*/ 57 w 176"/>
                  <a:gd name="T31" fmla="*/ 70 h 145"/>
                  <a:gd name="T32" fmla="*/ 58 w 176"/>
                  <a:gd name="T33" fmla="*/ 60 h 145"/>
                  <a:gd name="T34" fmla="*/ 70 w 176"/>
                  <a:gd name="T35" fmla="*/ 47 h 145"/>
                  <a:gd name="T36" fmla="*/ 85 w 176"/>
                  <a:gd name="T37" fmla="*/ 39 h 145"/>
                  <a:gd name="T38" fmla="*/ 95 w 176"/>
                  <a:gd name="T39" fmla="*/ 33 h 145"/>
                  <a:gd name="T40" fmla="*/ 100 w 176"/>
                  <a:gd name="T41" fmla="*/ 25 h 145"/>
                  <a:gd name="T42" fmla="*/ 108 w 176"/>
                  <a:gd name="T43" fmla="*/ 4 h 145"/>
                  <a:gd name="T44" fmla="*/ 114 w 176"/>
                  <a:gd name="T45" fmla="*/ 0 h 145"/>
                  <a:gd name="T46" fmla="*/ 120 w 176"/>
                  <a:gd name="T47" fmla="*/ 10 h 145"/>
                  <a:gd name="T48" fmla="*/ 128 w 176"/>
                  <a:gd name="T49" fmla="*/ 13 h 145"/>
                  <a:gd name="T50" fmla="*/ 149 w 176"/>
                  <a:gd name="T51" fmla="*/ 12 h 145"/>
                  <a:gd name="T52" fmla="*/ 155 w 176"/>
                  <a:gd name="T53" fmla="*/ 15 h 145"/>
                  <a:gd name="T54" fmla="*/ 157 w 176"/>
                  <a:gd name="T55" fmla="*/ 15 h 145"/>
                  <a:gd name="T56" fmla="*/ 163 w 176"/>
                  <a:gd name="T57" fmla="*/ 15 h 145"/>
                  <a:gd name="T58" fmla="*/ 162 w 176"/>
                  <a:gd name="T59" fmla="*/ 17 h 145"/>
                  <a:gd name="T60" fmla="*/ 162 w 176"/>
                  <a:gd name="T61" fmla="*/ 18 h 145"/>
                  <a:gd name="T62" fmla="*/ 166 w 176"/>
                  <a:gd name="T63" fmla="*/ 21 h 145"/>
                  <a:gd name="T64" fmla="*/ 165 w 176"/>
                  <a:gd name="T65" fmla="*/ 21 h 145"/>
                  <a:gd name="T66" fmla="*/ 166 w 176"/>
                  <a:gd name="T67" fmla="*/ 25 h 145"/>
                  <a:gd name="T68" fmla="*/ 165 w 176"/>
                  <a:gd name="T69" fmla="*/ 26 h 145"/>
                  <a:gd name="T70" fmla="*/ 166 w 176"/>
                  <a:gd name="T71" fmla="*/ 31 h 145"/>
                  <a:gd name="T72" fmla="*/ 166 w 176"/>
                  <a:gd name="T73" fmla="*/ 37 h 145"/>
                  <a:gd name="T74" fmla="*/ 168 w 176"/>
                  <a:gd name="T75" fmla="*/ 41 h 145"/>
                  <a:gd name="T76" fmla="*/ 168 w 176"/>
                  <a:gd name="T77" fmla="*/ 45 h 145"/>
                  <a:gd name="T78" fmla="*/ 170 w 176"/>
                  <a:gd name="T79" fmla="*/ 52 h 145"/>
                  <a:gd name="T80" fmla="*/ 171 w 176"/>
                  <a:gd name="T81" fmla="*/ 55 h 145"/>
                  <a:gd name="T82" fmla="*/ 176 w 176"/>
                  <a:gd name="T83" fmla="*/ 60 h 145"/>
                  <a:gd name="T84" fmla="*/ 173 w 176"/>
                  <a:gd name="T85" fmla="*/ 63 h 145"/>
                  <a:gd name="T86" fmla="*/ 174 w 176"/>
                  <a:gd name="T87" fmla="*/ 66 h 145"/>
                  <a:gd name="T88" fmla="*/ 149 w 176"/>
                  <a:gd name="T89" fmla="*/ 66 h 145"/>
                  <a:gd name="T90" fmla="*/ 147 w 176"/>
                  <a:gd name="T91" fmla="*/ 71 h 145"/>
                  <a:gd name="T92" fmla="*/ 136 w 176"/>
                  <a:gd name="T93" fmla="*/ 74 h 145"/>
                  <a:gd name="T94" fmla="*/ 135 w 176"/>
                  <a:gd name="T95" fmla="*/ 78 h 145"/>
                  <a:gd name="T96" fmla="*/ 136 w 176"/>
                  <a:gd name="T97" fmla="*/ 79 h 145"/>
                  <a:gd name="T98" fmla="*/ 135 w 176"/>
                  <a:gd name="T99" fmla="*/ 84 h 145"/>
                  <a:gd name="T100" fmla="*/ 138 w 176"/>
                  <a:gd name="T101" fmla="*/ 86 h 145"/>
                  <a:gd name="T102" fmla="*/ 138 w 176"/>
                  <a:gd name="T103" fmla="*/ 87 h 145"/>
                  <a:gd name="T104" fmla="*/ 120 w 176"/>
                  <a:gd name="T105" fmla="*/ 94 h 145"/>
                  <a:gd name="T106" fmla="*/ 114 w 176"/>
                  <a:gd name="T107" fmla="*/ 102 h 145"/>
                  <a:gd name="T108" fmla="*/ 109 w 176"/>
                  <a:gd name="T109" fmla="*/ 105 h 145"/>
                  <a:gd name="T110" fmla="*/ 95 w 176"/>
                  <a:gd name="T111" fmla="*/ 107 h 145"/>
                  <a:gd name="T112" fmla="*/ 93 w 176"/>
                  <a:gd name="T113" fmla="*/ 111 h 145"/>
                  <a:gd name="T114" fmla="*/ 87 w 176"/>
                  <a:gd name="T115" fmla="*/ 110 h 145"/>
                  <a:gd name="T116" fmla="*/ 81 w 176"/>
                  <a:gd name="T117" fmla="*/ 115 h 145"/>
                  <a:gd name="T118" fmla="*/ 78 w 176"/>
                  <a:gd name="T119" fmla="*/ 116 h 145"/>
                  <a:gd name="T120" fmla="*/ 71 w 176"/>
                  <a:gd name="T121" fmla="*/ 119 h 145"/>
                  <a:gd name="T122" fmla="*/ 65 w 176"/>
                  <a:gd name="T123" fmla="*/ 124 h 145"/>
                  <a:gd name="T124" fmla="*/ 63 w 176"/>
                  <a:gd name="T125" fmla="*/ 145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6" h="145">
                    <a:moveTo>
                      <a:pt x="63" y="145"/>
                    </a:moveTo>
                    <a:lnTo>
                      <a:pt x="47" y="145"/>
                    </a:lnTo>
                    <a:lnTo>
                      <a:pt x="31" y="145"/>
                    </a:lnTo>
                    <a:lnTo>
                      <a:pt x="16" y="145"/>
                    </a:lnTo>
                    <a:lnTo>
                      <a:pt x="0" y="145"/>
                    </a:lnTo>
                    <a:lnTo>
                      <a:pt x="0" y="142"/>
                    </a:lnTo>
                    <a:lnTo>
                      <a:pt x="20" y="136"/>
                    </a:lnTo>
                    <a:lnTo>
                      <a:pt x="27" y="129"/>
                    </a:lnTo>
                    <a:lnTo>
                      <a:pt x="39" y="119"/>
                    </a:lnTo>
                    <a:lnTo>
                      <a:pt x="44" y="111"/>
                    </a:lnTo>
                    <a:lnTo>
                      <a:pt x="49" y="103"/>
                    </a:lnTo>
                    <a:lnTo>
                      <a:pt x="49" y="99"/>
                    </a:lnTo>
                    <a:lnTo>
                      <a:pt x="47" y="94"/>
                    </a:lnTo>
                    <a:lnTo>
                      <a:pt x="49" y="81"/>
                    </a:lnTo>
                    <a:lnTo>
                      <a:pt x="54" y="71"/>
                    </a:lnTo>
                    <a:lnTo>
                      <a:pt x="57" y="70"/>
                    </a:lnTo>
                    <a:lnTo>
                      <a:pt x="58" y="60"/>
                    </a:lnTo>
                    <a:lnTo>
                      <a:pt x="70" y="47"/>
                    </a:lnTo>
                    <a:lnTo>
                      <a:pt x="85" y="39"/>
                    </a:lnTo>
                    <a:lnTo>
                      <a:pt x="95" y="33"/>
                    </a:lnTo>
                    <a:lnTo>
                      <a:pt x="100" y="25"/>
                    </a:lnTo>
                    <a:lnTo>
                      <a:pt x="108" y="4"/>
                    </a:lnTo>
                    <a:lnTo>
                      <a:pt x="114" y="0"/>
                    </a:lnTo>
                    <a:lnTo>
                      <a:pt x="120" y="10"/>
                    </a:lnTo>
                    <a:lnTo>
                      <a:pt x="128" y="13"/>
                    </a:lnTo>
                    <a:lnTo>
                      <a:pt x="149" y="12"/>
                    </a:lnTo>
                    <a:lnTo>
                      <a:pt x="155" y="15"/>
                    </a:lnTo>
                    <a:lnTo>
                      <a:pt x="157" y="15"/>
                    </a:lnTo>
                    <a:lnTo>
                      <a:pt x="163" y="15"/>
                    </a:lnTo>
                    <a:lnTo>
                      <a:pt x="162" y="17"/>
                    </a:lnTo>
                    <a:lnTo>
                      <a:pt x="162" y="18"/>
                    </a:lnTo>
                    <a:lnTo>
                      <a:pt x="166" y="21"/>
                    </a:lnTo>
                    <a:lnTo>
                      <a:pt x="165" y="21"/>
                    </a:lnTo>
                    <a:lnTo>
                      <a:pt x="166" y="25"/>
                    </a:lnTo>
                    <a:lnTo>
                      <a:pt x="165" y="26"/>
                    </a:lnTo>
                    <a:lnTo>
                      <a:pt x="166" y="31"/>
                    </a:lnTo>
                    <a:lnTo>
                      <a:pt x="166" y="37"/>
                    </a:lnTo>
                    <a:lnTo>
                      <a:pt x="168" y="41"/>
                    </a:lnTo>
                    <a:lnTo>
                      <a:pt x="168" y="45"/>
                    </a:lnTo>
                    <a:lnTo>
                      <a:pt x="170" y="52"/>
                    </a:lnTo>
                    <a:lnTo>
                      <a:pt x="171" y="55"/>
                    </a:lnTo>
                    <a:lnTo>
                      <a:pt x="176" y="60"/>
                    </a:lnTo>
                    <a:lnTo>
                      <a:pt x="173" y="63"/>
                    </a:lnTo>
                    <a:lnTo>
                      <a:pt x="174" y="66"/>
                    </a:lnTo>
                    <a:lnTo>
                      <a:pt x="149" y="66"/>
                    </a:lnTo>
                    <a:lnTo>
                      <a:pt x="147" y="71"/>
                    </a:lnTo>
                    <a:lnTo>
                      <a:pt x="136" y="74"/>
                    </a:lnTo>
                    <a:lnTo>
                      <a:pt x="135" y="78"/>
                    </a:lnTo>
                    <a:lnTo>
                      <a:pt x="136" y="79"/>
                    </a:lnTo>
                    <a:lnTo>
                      <a:pt x="135" y="84"/>
                    </a:lnTo>
                    <a:lnTo>
                      <a:pt x="138" y="86"/>
                    </a:lnTo>
                    <a:lnTo>
                      <a:pt x="138" y="87"/>
                    </a:lnTo>
                    <a:lnTo>
                      <a:pt x="120" y="94"/>
                    </a:lnTo>
                    <a:lnTo>
                      <a:pt x="114" y="102"/>
                    </a:lnTo>
                    <a:lnTo>
                      <a:pt x="109" y="105"/>
                    </a:lnTo>
                    <a:lnTo>
                      <a:pt x="95" y="107"/>
                    </a:lnTo>
                    <a:lnTo>
                      <a:pt x="93" y="111"/>
                    </a:lnTo>
                    <a:lnTo>
                      <a:pt x="87" y="110"/>
                    </a:lnTo>
                    <a:lnTo>
                      <a:pt x="81" y="115"/>
                    </a:lnTo>
                    <a:lnTo>
                      <a:pt x="78" y="116"/>
                    </a:lnTo>
                    <a:lnTo>
                      <a:pt x="71" y="119"/>
                    </a:lnTo>
                    <a:lnTo>
                      <a:pt x="65" y="124"/>
                    </a:lnTo>
                    <a:lnTo>
                      <a:pt x="63" y="1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6" name="Freeform 214"/>
              <p:cNvSpPr>
                <a:spLocks/>
              </p:cNvSpPr>
              <p:nvPr/>
            </p:nvSpPr>
            <p:spPr bwMode="auto">
              <a:xfrm>
                <a:off x="2308" y="1438"/>
                <a:ext cx="183" cy="219"/>
              </a:xfrm>
              <a:custGeom>
                <a:avLst/>
                <a:gdLst>
                  <a:gd name="T0" fmla="*/ 119 w 183"/>
                  <a:gd name="T1" fmla="*/ 206 h 219"/>
                  <a:gd name="T2" fmla="*/ 154 w 183"/>
                  <a:gd name="T3" fmla="*/ 206 h 219"/>
                  <a:gd name="T4" fmla="*/ 175 w 183"/>
                  <a:gd name="T5" fmla="*/ 193 h 219"/>
                  <a:gd name="T6" fmla="*/ 167 w 183"/>
                  <a:gd name="T7" fmla="*/ 171 h 219"/>
                  <a:gd name="T8" fmla="*/ 164 w 183"/>
                  <a:gd name="T9" fmla="*/ 134 h 219"/>
                  <a:gd name="T10" fmla="*/ 161 w 183"/>
                  <a:gd name="T11" fmla="*/ 97 h 219"/>
                  <a:gd name="T12" fmla="*/ 157 w 183"/>
                  <a:gd name="T13" fmla="*/ 58 h 219"/>
                  <a:gd name="T14" fmla="*/ 169 w 183"/>
                  <a:gd name="T15" fmla="*/ 39 h 219"/>
                  <a:gd name="T16" fmla="*/ 169 w 183"/>
                  <a:gd name="T17" fmla="*/ 29 h 219"/>
                  <a:gd name="T18" fmla="*/ 142 w 183"/>
                  <a:gd name="T19" fmla="*/ 10 h 219"/>
                  <a:gd name="T20" fmla="*/ 127 w 183"/>
                  <a:gd name="T21" fmla="*/ 21 h 219"/>
                  <a:gd name="T22" fmla="*/ 103 w 183"/>
                  <a:gd name="T23" fmla="*/ 21 h 219"/>
                  <a:gd name="T24" fmla="*/ 80 w 183"/>
                  <a:gd name="T25" fmla="*/ 21 h 219"/>
                  <a:gd name="T26" fmla="*/ 78 w 183"/>
                  <a:gd name="T27" fmla="*/ 50 h 219"/>
                  <a:gd name="T28" fmla="*/ 64 w 183"/>
                  <a:gd name="T29" fmla="*/ 69 h 219"/>
                  <a:gd name="T30" fmla="*/ 61 w 183"/>
                  <a:gd name="T31" fmla="*/ 87 h 219"/>
                  <a:gd name="T32" fmla="*/ 48 w 183"/>
                  <a:gd name="T33" fmla="*/ 102 h 219"/>
                  <a:gd name="T34" fmla="*/ 19 w 183"/>
                  <a:gd name="T35" fmla="*/ 103 h 219"/>
                  <a:gd name="T36" fmla="*/ 0 w 183"/>
                  <a:gd name="T37" fmla="*/ 110 h 219"/>
                  <a:gd name="T38" fmla="*/ 7 w 183"/>
                  <a:gd name="T39" fmla="*/ 116 h 219"/>
                  <a:gd name="T40" fmla="*/ 11 w 183"/>
                  <a:gd name="T41" fmla="*/ 121 h 219"/>
                  <a:gd name="T42" fmla="*/ 11 w 183"/>
                  <a:gd name="T43" fmla="*/ 131 h 219"/>
                  <a:gd name="T44" fmla="*/ 11 w 183"/>
                  <a:gd name="T45" fmla="*/ 145 h 219"/>
                  <a:gd name="T46" fmla="*/ 13 w 183"/>
                  <a:gd name="T47" fmla="*/ 167 h 219"/>
                  <a:gd name="T48" fmla="*/ 8 w 183"/>
                  <a:gd name="T49" fmla="*/ 188 h 219"/>
                  <a:gd name="T50" fmla="*/ 26 w 183"/>
                  <a:gd name="T51" fmla="*/ 185 h 219"/>
                  <a:gd name="T52" fmla="*/ 45 w 183"/>
                  <a:gd name="T53" fmla="*/ 195 h 219"/>
                  <a:gd name="T54" fmla="*/ 54 w 183"/>
                  <a:gd name="T55" fmla="*/ 203 h 219"/>
                  <a:gd name="T56" fmla="*/ 61 w 183"/>
                  <a:gd name="T57" fmla="*/ 209 h 219"/>
                  <a:gd name="T58" fmla="*/ 70 w 183"/>
                  <a:gd name="T59" fmla="*/ 219 h 219"/>
                  <a:gd name="T60" fmla="*/ 83 w 183"/>
                  <a:gd name="T61" fmla="*/ 200 h 219"/>
                  <a:gd name="T62" fmla="*/ 89 w 183"/>
                  <a:gd name="T63" fmla="*/ 211 h 219"/>
                  <a:gd name="T64" fmla="*/ 102 w 183"/>
                  <a:gd name="T65" fmla="*/ 206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3" h="219">
                    <a:moveTo>
                      <a:pt x="102" y="206"/>
                    </a:moveTo>
                    <a:lnTo>
                      <a:pt x="119" y="206"/>
                    </a:lnTo>
                    <a:lnTo>
                      <a:pt x="137" y="206"/>
                    </a:lnTo>
                    <a:lnTo>
                      <a:pt x="154" y="206"/>
                    </a:lnTo>
                    <a:lnTo>
                      <a:pt x="172" y="208"/>
                    </a:lnTo>
                    <a:lnTo>
                      <a:pt x="175" y="193"/>
                    </a:lnTo>
                    <a:lnTo>
                      <a:pt x="169" y="190"/>
                    </a:lnTo>
                    <a:lnTo>
                      <a:pt x="167" y="171"/>
                    </a:lnTo>
                    <a:lnTo>
                      <a:pt x="165" y="153"/>
                    </a:lnTo>
                    <a:lnTo>
                      <a:pt x="164" y="134"/>
                    </a:lnTo>
                    <a:lnTo>
                      <a:pt x="162" y="114"/>
                    </a:lnTo>
                    <a:lnTo>
                      <a:pt x="161" y="97"/>
                    </a:lnTo>
                    <a:lnTo>
                      <a:pt x="159" y="77"/>
                    </a:lnTo>
                    <a:lnTo>
                      <a:pt x="157" y="58"/>
                    </a:lnTo>
                    <a:lnTo>
                      <a:pt x="156" y="39"/>
                    </a:lnTo>
                    <a:lnTo>
                      <a:pt x="169" y="39"/>
                    </a:lnTo>
                    <a:lnTo>
                      <a:pt x="183" y="40"/>
                    </a:lnTo>
                    <a:lnTo>
                      <a:pt x="169" y="29"/>
                    </a:lnTo>
                    <a:lnTo>
                      <a:pt x="154" y="20"/>
                    </a:lnTo>
                    <a:lnTo>
                      <a:pt x="142" y="10"/>
                    </a:lnTo>
                    <a:lnTo>
                      <a:pt x="127" y="0"/>
                    </a:lnTo>
                    <a:lnTo>
                      <a:pt x="127" y="21"/>
                    </a:lnTo>
                    <a:lnTo>
                      <a:pt x="115" y="21"/>
                    </a:lnTo>
                    <a:lnTo>
                      <a:pt x="103" y="21"/>
                    </a:lnTo>
                    <a:lnTo>
                      <a:pt x="91" y="21"/>
                    </a:lnTo>
                    <a:lnTo>
                      <a:pt x="80" y="21"/>
                    </a:lnTo>
                    <a:lnTo>
                      <a:pt x="80" y="34"/>
                    </a:lnTo>
                    <a:lnTo>
                      <a:pt x="78" y="50"/>
                    </a:lnTo>
                    <a:lnTo>
                      <a:pt x="78" y="66"/>
                    </a:lnTo>
                    <a:lnTo>
                      <a:pt x="64" y="69"/>
                    </a:lnTo>
                    <a:lnTo>
                      <a:pt x="61" y="76"/>
                    </a:lnTo>
                    <a:lnTo>
                      <a:pt x="61" y="87"/>
                    </a:lnTo>
                    <a:lnTo>
                      <a:pt x="61" y="102"/>
                    </a:lnTo>
                    <a:lnTo>
                      <a:pt x="48" y="102"/>
                    </a:lnTo>
                    <a:lnTo>
                      <a:pt x="34" y="103"/>
                    </a:lnTo>
                    <a:lnTo>
                      <a:pt x="19" y="103"/>
                    </a:lnTo>
                    <a:lnTo>
                      <a:pt x="5" y="103"/>
                    </a:lnTo>
                    <a:lnTo>
                      <a:pt x="0" y="110"/>
                    </a:lnTo>
                    <a:lnTo>
                      <a:pt x="3" y="108"/>
                    </a:lnTo>
                    <a:lnTo>
                      <a:pt x="7" y="116"/>
                    </a:lnTo>
                    <a:lnTo>
                      <a:pt x="8" y="116"/>
                    </a:lnTo>
                    <a:lnTo>
                      <a:pt x="11" y="121"/>
                    </a:lnTo>
                    <a:lnTo>
                      <a:pt x="11" y="127"/>
                    </a:lnTo>
                    <a:lnTo>
                      <a:pt x="11" y="131"/>
                    </a:lnTo>
                    <a:lnTo>
                      <a:pt x="7" y="139"/>
                    </a:lnTo>
                    <a:lnTo>
                      <a:pt x="11" y="145"/>
                    </a:lnTo>
                    <a:lnTo>
                      <a:pt x="13" y="153"/>
                    </a:lnTo>
                    <a:lnTo>
                      <a:pt x="13" y="167"/>
                    </a:lnTo>
                    <a:lnTo>
                      <a:pt x="5" y="195"/>
                    </a:lnTo>
                    <a:lnTo>
                      <a:pt x="8" y="188"/>
                    </a:lnTo>
                    <a:lnTo>
                      <a:pt x="18" y="188"/>
                    </a:lnTo>
                    <a:lnTo>
                      <a:pt x="26" y="185"/>
                    </a:lnTo>
                    <a:lnTo>
                      <a:pt x="37" y="185"/>
                    </a:lnTo>
                    <a:lnTo>
                      <a:pt x="45" y="195"/>
                    </a:lnTo>
                    <a:lnTo>
                      <a:pt x="51" y="195"/>
                    </a:lnTo>
                    <a:lnTo>
                      <a:pt x="54" y="203"/>
                    </a:lnTo>
                    <a:lnTo>
                      <a:pt x="59" y="206"/>
                    </a:lnTo>
                    <a:lnTo>
                      <a:pt x="61" y="209"/>
                    </a:lnTo>
                    <a:lnTo>
                      <a:pt x="59" y="211"/>
                    </a:lnTo>
                    <a:lnTo>
                      <a:pt x="70" y="219"/>
                    </a:lnTo>
                    <a:lnTo>
                      <a:pt x="76" y="213"/>
                    </a:lnTo>
                    <a:lnTo>
                      <a:pt x="83" y="200"/>
                    </a:lnTo>
                    <a:lnTo>
                      <a:pt x="86" y="201"/>
                    </a:lnTo>
                    <a:lnTo>
                      <a:pt x="89" y="211"/>
                    </a:lnTo>
                    <a:lnTo>
                      <a:pt x="94" y="21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7" name="Freeform 215"/>
              <p:cNvSpPr>
                <a:spLocks/>
              </p:cNvSpPr>
              <p:nvPr/>
            </p:nvSpPr>
            <p:spPr bwMode="auto">
              <a:xfrm>
                <a:off x="2308" y="1430"/>
                <a:ext cx="127" cy="118"/>
              </a:xfrm>
              <a:custGeom>
                <a:avLst/>
                <a:gdLst>
                  <a:gd name="T0" fmla="*/ 127 w 127"/>
                  <a:gd name="T1" fmla="*/ 29 h 118"/>
                  <a:gd name="T2" fmla="*/ 115 w 127"/>
                  <a:gd name="T3" fmla="*/ 29 h 118"/>
                  <a:gd name="T4" fmla="*/ 103 w 127"/>
                  <a:gd name="T5" fmla="*/ 29 h 118"/>
                  <a:gd name="T6" fmla="*/ 91 w 127"/>
                  <a:gd name="T7" fmla="*/ 29 h 118"/>
                  <a:gd name="T8" fmla="*/ 80 w 127"/>
                  <a:gd name="T9" fmla="*/ 29 h 118"/>
                  <a:gd name="T10" fmla="*/ 80 w 127"/>
                  <a:gd name="T11" fmla="*/ 42 h 118"/>
                  <a:gd name="T12" fmla="*/ 78 w 127"/>
                  <a:gd name="T13" fmla="*/ 58 h 118"/>
                  <a:gd name="T14" fmla="*/ 78 w 127"/>
                  <a:gd name="T15" fmla="*/ 74 h 118"/>
                  <a:gd name="T16" fmla="*/ 64 w 127"/>
                  <a:gd name="T17" fmla="*/ 77 h 118"/>
                  <a:gd name="T18" fmla="*/ 61 w 127"/>
                  <a:gd name="T19" fmla="*/ 84 h 118"/>
                  <a:gd name="T20" fmla="*/ 61 w 127"/>
                  <a:gd name="T21" fmla="*/ 95 h 118"/>
                  <a:gd name="T22" fmla="*/ 61 w 127"/>
                  <a:gd name="T23" fmla="*/ 110 h 118"/>
                  <a:gd name="T24" fmla="*/ 48 w 127"/>
                  <a:gd name="T25" fmla="*/ 110 h 118"/>
                  <a:gd name="T26" fmla="*/ 34 w 127"/>
                  <a:gd name="T27" fmla="*/ 111 h 118"/>
                  <a:gd name="T28" fmla="*/ 19 w 127"/>
                  <a:gd name="T29" fmla="*/ 111 h 118"/>
                  <a:gd name="T30" fmla="*/ 5 w 127"/>
                  <a:gd name="T31" fmla="*/ 111 h 118"/>
                  <a:gd name="T32" fmla="*/ 0 w 127"/>
                  <a:gd name="T33" fmla="*/ 118 h 118"/>
                  <a:gd name="T34" fmla="*/ 2 w 127"/>
                  <a:gd name="T35" fmla="*/ 103 h 118"/>
                  <a:gd name="T36" fmla="*/ 5 w 127"/>
                  <a:gd name="T37" fmla="*/ 97 h 118"/>
                  <a:gd name="T38" fmla="*/ 8 w 127"/>
                  <a:gd name="T39" fmla="*/ 93 h 118"/>
                  <a:gd name="T40" fmla="*/ 14 w 127"/>
                  <a:gd name="T41" fmla="*/ 82 h 118"/>
                  <a:gd name="T42" fmla="*/ 14 w 127"/>
                  <a:gd name="T43" fmla="*/ 79 h 118"/>
                  <a:gd name="T44" fmla="*/ 21 w 127"/>
                  <a:gd name="T45" fmla="*/ 66 h 118"/>
                  <a:gd name="T46" fmla="*/ 35 w 127"/>
                  <a:gd name="T47" fmla="*/ 47 h 118"/>
                  <a:gd name="T48" fmla="*/ 40 w 127"/>
                  <a:gd name="T49" fmla="*/ 29 h 118"/>
                  <a:gd name="T50" fmla="*/ 45 w 127"/>
                  <a:gd name="T51" fmla="*/ 23 h 118"/>
                  <a:gd name="T52" fmla="*/ 56 w 127"/>
                  <a:gd name="T53" fmla="*/ 16 h 118"/>
                  <a:gd name="T54" fmla="*/ 57 w 127"/>
                  <a:gd name="T55" fmla="*/ 10 h 118"/>
                  <a:gd name="T56" fmla="*/ 64 w 127"/>
                  <a:gd name="T57" fmla="*/ 0 h 118"/>
                  <a:gd name="T58" fmla="*/ 80 w 127"/>
                  <a:gd name="T59" fmla="*/ 0 h 118"/>
                  <a:gd name="T60" fmla="*/ 95 w 127"/>
                  <a:gd name="T61" fmla="*/ 0 h 118"/>
                  <a:gd name="T62" fmla="*/ 111 w 127"/>
                  <a:gd name="T63" fmla="*/ 0 h 118"/>
                  <a:gd name="T64" fmla="*/ 127 w 127"/>
                  <a:gd name="T65" fmla="*/ 0 h 118"/>
                  <a:gd name="T66" fmla="*/ 127 w 127"/>
                  <a:gd name="T67" fmla="*/ 8 h 118"/>
                  <a:gd name="T68" fmla="*/ 127 w 127"/>
                  <a:gd name="T69" fmla="*/ 2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7" h="118">
                    <a:moveTo>
                      <a:pt x="127" y="29"/>
                    </a:moveTo>
                    <a:lnTo>
                      <a:pt x="115" y="29"/>
                    </a:lnTo>
                    <a:lnTo>
                      <a:pt x="103" y="29"/>
                    </a:lnTo>
                    <a:lnTo>
                      <a:pt x="91" y="29"/>
                    </a:lnTo>
                    <a:lnTo>
                      <a:pt x="80" y="29"/>
                    </a:lnTo>
                    <a:lnTo>
                      <a:pt x="80" y="42"/>
                    </a:lnTo>
                    <a:lnTo>
                      <a:pt x="78" y="58"/>
                    </a:lnTo>
                    <a:lnTo>
                      <a:pt x="78" y="74"/>
                    </a:lnTo>
                    <a:lnTo>
                      <a:pt x="64" y="77"/>
                    </a:lnTo>
                    <a:lnTo>
                      <a:pt x="61" y="84"/>
                    </a:lnTo>
                    <a:lnTo>
                      <a:pt x="61" y="95"/>
                    </a:lnTo>
                    <a:lnTo>
                      <a:pt x="61" y="110"/>
                    </a:lnTo>
                    <a:lnTo>
                      <a:pt x="48" y="110"/>
                    </a:lnTo>
                    <a:lnTo>
                      <a:pt x="34" y="111"/>
                    </a:lnTo>
                    <a:lnTo>
                      <a:pt x="19" y="111"/>
                    </a:lnTo>
                    <a:lnTo>
                      <a:pt x="5" y="111"/>
                    </a:lnTo>
                    <a:lnTo>
                      <a:pt x="0" y="118"/>
                    </a:lnTo>
                    <a:lnTo>
                      <a:pt x="2" y="103"/>
                    </a:lnTo>
                    <a:lnTo>
                      <a:pt x="5" y="97"/>
                    </a:lnTo>
                    <a:lnTo>
                      <a:pt x="8" y="93"/>
                    </a:lnTo>
                    <a:lnTo>
                      <a:pt x="14" y="82"/>
                    </a:lnTo>
                    <a:lnTo>
                      <a:pt x="14" y="79"/>
                    </a:lnTo>
                    <a:lnTo>
                      <a:pt x="21" y="66"/>
                    </a:lnTo>
                    <a:lnTo>
                      <a:pt x="35" y="47"/>
                    </a:lnTo>
                    <a:lnTo>
                      <a:pt x="40" y="29"/>
                    </a:lnTo>
                    <a:lnTo>
                      <a:pt x="45" y="23"/>
                    </a:lnTo>
                    <a:lnTo>
                      <a:pt x="56" y="16"/>
                    </a:lnTo>
                    <a:lnTo>
                      <a:pt x="57" y="10"/>
                    </a:lnTo>
                    <a:lnTo>
                      <a:pt x="64" y="0"/>
                    </a:lnTo>
                    <a:lnTo>
                      <a:pt x="80" y="0"/>
                    </a:lnTo>
                    <a:lnTo>
                      <a:pt x="95" y="0"/>
                    </a:lnTo>
                    <a:lnTo>
                      <a:pt x="111" y="0"/>
                    </a:lnTo>
                    <a:lnTo>
                      <a:pt x="127" y="0"/>
                    </a:lnTo>
                    <a:lnTo>
                      <a:pt x="127" y="8"/>
                    </a:lnTo>
                    <a:lnTo>
                      <a:pt x="127" y="2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8" name="Freeform 216"/>
              <p:cNvSpPr>
                <a:spLocks/>
              </p:cNvSpPr>
              <p:nvPr/>
            </p:nvSpPr>
            <p:spPr bwMode="auto">
              <a:xfrm>
                <a:off x="2435" y="1265"/>
                <a:ext cx="304" cy="318"/>
              </a:xfrm>
              <a:custGeom>
                <a:avLst/>
                <a:gdLst>
                  <a:gd name="T0" fmla="*/ 15 w 304"/>
                  <a:gd name="T1" fmla="*/ 183 h 318"/>
                  <a:gd name="T2" fmla="*/ 42 w 304"/>
                  <a:gd name="T3" fmla="*/ 202 h 318"/>
                  <a:gd name="T4" fmla="*/ 67 w 304"/>
                  <a:gd name="T5" fmla="*/ 221 h 318"/>
                  <a:gd name="T6" fmla="*/ 88 w 304"/>
                  <a:gd name="T7" fmla="*/ 238 h 318"/>
                  <a:gd name="T8" fmla="*/ 110 w 304"/>
                  <a:gd name="T9" fmla="*/ 254 h 318"/>
                  <a:gd name="T10" fmla="*/ 132 w 304"/>
                  <a:gd name="T11" fmla="*/ 271 h 318"/>
                  <a:gd name="T12" fmla="*/ 145 w 304"/>
                  <a:gd name="T13" fmla="*/ 286 h 318"/>
                  <a:gd name="T14" fmla="*/ 156 w 304"/>
                  <a:gd name="T15" fmla="*/ 294 h 318"/>
                  <a:gd name="T16" fmla="*/ 164 w 304"/>
                  <a:gd name="T17" fmla="*/ 299 h 318"/>
                  <a:gd name="T18" fmla="*/ 177 w 304"/>
                  <a:gd name="T19" fmla="*/ 310 h 318"/>
                  <a:gd name="T20" fmla="*/ 178 w 304"/>
                  <a:gd name="T21" fmla="*/ 318 h 318"/>
                  <a:gd name="T22" fmla="*/ 202 w 304"/>
                  <a:gd name="T23" fmla="*/ 312 h 318"/>
                  <a:gd name="T24" fmla="*/ 221 w 304"/>
                  <a:gd name="T25" fmla="*/ 302 h 318"/>
                  <a:gd name="T26" fmla="*/ 238 w 304"/>
                  <a:gd name="T27" fmla="*/ 287 h 318"/>
                  <a:gd name="T28" fmla="*/ 254 w 304"/>
                  <a:gd name="T29" fmla="*/ 275 h 318"/>
                  <a:gd name="T30" fmla="*/ 269 w 304"/>
                  <a:gd name="T31" fmla="*/ 265 h 318"/>
                  <a:gd name="T32" fmla="*/ 281 w 304"/>
                  <a:gd name="T33" fmla="*/ 255 h 318"/>
                  <a:gd name="T34" fmla="*/ 296 w 304"/>
                  <a:gd name="T35" fmla="*/ 244 h 318"/>
                  <a:gd name="T36" fmla="*/ 296 w 304"/>
                  <a:gd name="T37" fmla="*/ 225 h 318"/>
                  <a:gd name="T38" fmla="*/ 280 w 304"/>
                  <a:gd name="T39" fmla="*/ 220 h 318"/>
                  <a:gd name="T40" fmla="*/ 275 w 304"/>
                  <a:gd name="T41" fmla="*/ 207 h 318"/>
                  <a:gd name="T42" fmla="*/ 265 w 304"/>
                  <a:gd name="T43" fmla="*/ 189 h 318"/>
                  <a:gd name="T44" fmla="*/ 272 w 304"/>
                  <a:gd name="T45" fmla="*/ 164 h 318"/>
                  <a:gd name="T46" fmla="*/ 262 w 304"/>
                  <a:gd name="T47" fmla="*/ 127 h 318"/>
                  <a:gd name="T48" fmla="*/ 265 w 304"/>
                  <a:gd name="T49" fmla="*/ 119 h 318"/>
                  <a:gd name="T50" fmla="*/ 248 w 304"/>
                  <a:gd name="T51" fmla="*/ 82 h 318"/>
                  <a:gd name="T52" fmla="*/ 245 w 304"/>
                  <a:gd name="T53" fmla="*/ 70 h 318"/>
                  <a:gd name="T54" fmla="*/ 235 w 304"/>
                  <a:gd name="T55" fmla="*/ 56 h 318"/>
                  <a:gd name="T56" fmla="*/ 250 w 304"/>
                  <a:gd name="T57" fmla="*/ 33 h 318"/>
                  <a:gd name="T58" fmla="*/ 250 w 304"/>
                  <a:gd name="T59" fmla="*/ 11 h 318"/>
                  <a:gd name="T60" fmla="*/ 253 w 304"/>
                  <a:gd name="T61" fmla="*/ 3 h 318"/>
                  <a:gd name="T62" fmla="*/ 232 w 304"/>
                  <a:gd name="T63" fmla="*/ 0 h 318"/>
                  <a:gd name="T64" fmla="*/ 219 w 304"/>
                  <a:gd name="T65" fmla="*/ 0 h 318"/>
                  <a:gd name="T66" fmla="*/ 205 w 304"/>
                  <a:gd name="T67" fmla="*/ 6 h 318"/>
                  <a:gd name="T68" fmla="*/ 184 w 304"/>
                  <a:gd name="T69" fmla="*/ 3 h 318"/>
                  <a:gd name="T70" fmla="*/ 172 w 304"/>
                  <a:gd name="T71" fmla="*/ 4 h 318"/>
                  <a:gd name="T72" fmla="*/ 146 w 304"/>
                  <a:gd name="T73" fmla="*/ 11 h 318"/>
                  <a:gd name="T74" fmla="*/ 132 w 304"/>
                  <a:gd name="T75" fmla="*/ 19 h 318"/>
                  <a:gd name="T76" fmla="*/ 116 w 304"/>
                  <a:gd name="T77" fmla="*/ 24 h 318"/>
                  <a:gd name="T78" fmla="*/ 100 w 304"/>
                  <a:gd name="T79" fmla="*/ 35 h 318"/>
                  <a:gd name="T80" fmla="*/ 99 w 304"/>
                  <a:gd name="T81" fmla="*/ 38 h 318"/>
                  <a:gd name="T82" fmla="*/ 102 w 304"/>
                  <a:gd name="T83" fmla="*/ 41 h 318"/>
                  <a:gd name="T84" fmla="*/ 102 w 304"/>
                  <a:gd name="T85" fmla="*/ 46 h 318"/>
                  <a:gd name="T86" fmla="*/ 103 w 304"/>
                  <a:gd name="T87" fmla="*/ 57 h 318"/>
                  <a:gd name="T88" fmla="*/ 105 w 304"/>
                  <a:gd name="T89" fmla="*/ 65 h 318"/>
                  <a:gd name="T90" fmla="*/ 108 w 304"/>
                  <a:gd name="T91" fmla="*/ 75 h 318"/>
                  <a:gd name="T92" fmla="*/ 110 w 304"/>
                  <a:gd name="T93" fmla="*/ 83 h 318"/>
                  <a:gd name="T94" fmla="*/ 86 w 304"/>
                  <a:gd name="T95" fmla="*/ 86 h 318"/>
                  <a:gd name="T96" fmla="*/ 73 w 304"/>
                  <a:gd name="T97" fmla="*/ 94 h 318"/>
                  <a:gd name="T98" fmla="*/ 73 w 304"/>
                  <a:gd name="T99" fmla="*/ 99 h 318"/>
                  <a:gd name="T100" fmla="*/ 75 w 304"/>
                  <a:gd name="T101" fmla="*/ 106 h 318"/>
                  <a:gd name="T102" fmla="*/ 57 w 304"/>
                  <a:gd name="T103" fmla="*/ 114 h 318"/>
                  <a:gd name="T104" fmla="*/ 46 w 304"/>
                  <a:gd name="T105" fmla="*/ 125 h 318"/>
                  <a:gd name="T106" fmla="*/ 30 w 304"/>
                  <a:gd name="T107" fmla="*/ 131 h 318"/>
                  <a:gd name="T108" fmla="*/ 18 w 304"/>
                  <a:gd name="T109" fmla="*/ 135 h 318"/>
                  <a:gd name="T110" fmla="*/ 8 w 304"/>
                  <a:gd name="T111" fmla="*/ 139 h 318"/>
                  <a:gd name="T112" fmla="*/ 0 w 304"/>
                  <a:gd name="T113" fmla="*/ 165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4" h="318">
                    <a:moveTo>
                      <a:pt x="0" y="173"/>
                    </a:moveTo>
                    <a:lnTo>
                      <a:pt x="15" y="183"/>
                    </a:lnTo>
                    <a:lnTo>
                      <a:pt x="27" y="193"/>
                    </a:lnTo>
                    <a:lnTo>
                      <a:pt x="42" y="202"/>
                    </a:lnTo>
                    <a:lnTo>
                      <a:pt x="56" y="213"/>
                    </a:lnTo>
                    <a:lnTo>
                      <a:pt x="67" y="221"/>
                    </a:lnTo>
                    <a:lnTo>
                      <a:pt x="78" y="230"/>
                    </a:lnTo>
                    <a:lnTo>
                      <a:pt x="88" y="238"/>
                    </a:lnTo>
                    <a:lnTo>
                      <a:pt x="99" y="246"/>
                    </a:lnTo>
                    <a:lnTo>
                      <a:pt x="110" y="254"/>
                    </a:lnTo>
                    <a:lnTo>
                      <a:pt x="121" y="263"/>
                    </a:lnTo>
                    <a:lnTo>
                      <a:pt x="132" y="271"/>
                    </a:lnTo>
                    <a:lnTo>
                      <a:pt x="143" y="279"/>
                    </a:lnTo>
                    <a:lnTo>
                      <a:pt x="145" y="286"/>
                    </a:lnTo>
                    <a:lnTo>
                      <a:pt x="151" y="289"/>
                    </a:lnTo>
                    <a:lnTo>
                      <a:pt x="156" y="294"/>
                    </a:lnTo>
                    <a:lnTo>
                      <a:pt x="162" y="295"/>
                    </a:lnTo>
                    <a:lnTo>
                      <a:pt x="164" y="299"/>
                    </a:lnTo>
                    <a:lnTo>
                      <a:pt x="175" y="304"/>
                    </a:lnTo>
                    <a:lnTo>
                      <a:pt x="177" y="310"/>
                    </a:lnTo>
                    <a:lnTo>
                      <a:pt x="175" y="316"/>
                    </a:lnTo>
                    <a:lnTo>
                      <a:pt x="178" y="318"/>
                    </a:lnTo>
                    <a:lnTo>
                      <a:pt x="189" y="315"/>
                    </a:lnTo>
                    <a:lnTo>
                      <a:pt x="202" y="312"/>
                    </a:lnTo>
                    <a:lnTo>
                      <a:pt x="213" y="308"/>
                    </a:lnTo>
                    <a:lnTo>
                      <a:pt x="221" y="302"/>
                    </a:lnTo>
                    <a:lnTo>
                      <a:pt x="231" y="294"/>
                    </a:lnTo>
                    <a:lnTo>
                      <a:pt x="238" y="287"/>
                    </a:lnTo>
                    <a:lnTo>
                      <a:pt x="246" y="281"/>
                    </a:lnTo>
                    <a:lnTo>
                      <a:pt x="254" y="275"/>
                    </a:lnTo>
                    <a:lnTo>
                      <a:pt x="261" y="270"/>
                    </a:lnTo>
                    <a:lnTo>
                      <a:pt x="269" y="265"/>
                    </a:lnTo>
                    <a:lnTo>
                      <a:pt x="275" y="260"/>
                    </a:lnTo>
                    <a:lnTo>
                      <a:pt x="281" y="255"/>
                    </a:lnTo>
                    <a:lnTo>
                      <a:pt x="289" y="249"/>
                    </a:lnTo>
                    <a:lnTo>
                      <a:pt x="296" y="244"/>
                    </a:lnTo>
                    <a:lnTo>
                      <a:pt x="304" y="239"/>
                    </a:lnTo>
                    <a:lnTo>
                      <a:pt x="296" y="225"/>
                    </a:lnTo>
                    <a:lnTo>
                      <a:pt x="288" y="220"/>
                    </a:lnTo>
                    <a:lnTo>
                      <a:pt x="280" y="220"/>
                    </a:lnTo>
                    <a:lnTo>
                      <a:pt x="277" y="215"/>
                    </a:lnTo>
                    <a:lnTo>
                      <a:pt x="275" y="207"/>
                    </a:lnTo>
                    <a:lnTo>
                      <a:pt x="265" y="191"/>
                    </a:lnTo>
                    <a:lnTo>
                      <a:pt x="265" y="189"/>
                    </a:lnTo>
                    <a:lnTo>
                      <a:pt x="272" y="186"/>
                    </a:lnTo>
                    <a:lnTo>
                      <a:pt x="272" y="164"/>
                    </a:lnTo>
                    <a:lnTo>
                      <a:pt x="269" y="136"/>
                    </a:lnTo>
                    <a:lnTo>
                      <a:pt x="262" y="127"/>
                    </a:lnTo>
                    <a:lnTo>
                      <a:pt x="262" y="122"/>
                    </a:lnTo>
                    <a:lnTo>
                      <a:pt x="265" y="119"/>
                    </a:lnTo>
                    <a:lnTo>
                      <a:pt x="259" y="88"/>
                    </a:lnTo>
                    <a:lnTo>
                      <a:pt x="248" y="82"/>
                    </a:lnTo>
                    <a:lnTo>
                      <a:pt x="248" y="77"/>
                    </a:lnTo>
                    <a:lnTo>
                      <a:pt x="245" y="70"/>
                    </a:lnTo>
                    <a:lnTo>
                      <a:pt x="238" y="67"/>
                    </a:lnTo>
                    <a:lnTo>
                      <a:pt x="235" y="56"/>
                    </a:lnTo>
                    <a:lnTo>
                      <a:pt x="248" y="45"/>
                    </a:lnTo>
                    <a:lnTo>
                      <a:pt x="250" y="33"/>
                    </a:lnTo>
                    <a:lnTo>
                      <a:pt x="248" y="22"/>
                    </a:lnTo>
                    <a:lnTo>
                      <a:pt x="250" y="11"/>
                    </a:lnTo>
                    <a:lnTo>
                      <a:pt x="246" y="9"/>
                    </a:lnTo>
                    <a:lnTo>
                      <a:pt x="253" y="3"/>
                    </a:lnTo>
                    <a:lnTo>
                      <a:pt x="240" y="4"/>
                    </a:lnTo>
                    <a:lnTo>
                      <a:pt x="232" y="0"/>
                    </a:lnTo>
                    <a:lnTo>
                      <a:pt x="229" y="3"/>
                    </a:lnTo>
                    <a:lnTo>
                      <a:pt x="219" y="0"/>
                    </a:lnTo>
                    <a:lnTo>
                      <a:pt x="218" y="3"/>
                    </a:lnTo>
                    <a:lnTo>
                      <a:pt x="205" y="6"/>
                    </a:lnTo>
                    <a:lnTo>
                      <a:pt x="200" y="4"/>
                    </a:lnTo>
                    <a:lnTo>
                      <a:pt x="184" y="3"/>
                    </a:lnTo>
                    <a:lnTo>
                      <a:pt x="178" y="6"/>
                    </a:lnTo>
                    <a:lnTo>
                      <a:pt x="172" y="4"/>
                    </a:lnTo>
                    <a:lnTo>
                      <a:pt x="167" y="8"/>
                    </a:lnTo>
                    <a:lnTo>
                      <a:pt x="146" y="11"/>
                    </a:lnTo>
                    <a:lnTo>
                      <a:pt x="134" y="16"/>
                    </a:lnTo>
                    <a:lnTo>
                      <a:pt x="132" y="19"/>
                    </a:lnTo>
                    <a:lnTo>
                      <a:pt x="130" y="20"/>
                    </a:lnTo>
                    <a:lnTo>
                      <a:pt x="116" y="24"/>
                    </a:lnTo>
                    <a:lnTo>
                      <a:pt x="110" y="32"/>
                    </a:lnTo>
                    <a:lnTo>
                      <a:pt x="100" y="35"/>
                    </a:lnTo>
                    <a:lnTo>
                      <a:pt x="99" y="37"/>
                    </a:lnTo>
                    <a:lnTo>
                      <a:pt x="99" y="38"/>
                    </a:lnTo>
                    <a:lnTo>
                      <a:pt x="103" y="41"/>
                    </a:lnTo>
                    <a:lnTo>
                      <a:pt x="102" y="41"/>
                    </a:lnTo>
                    <a:lnTo>
                      <a:pt x="103" y="45"/>
                    </a:lnTo>
                    <a:lnTo>
                      <a:pt x="102" y="46"/>
                    </a:lnTo>
                    <a:lnTo>
                      <a:pt x="103" y="51"/>
                    </a:lnTo>
                    <a:lnTo>
                      <a:pt x="103" y="57"/>
                    </a:lnTo>
                    <a:lnTo>
                      <a:pt x="105" y="61"/>
                    </a:lnTo>
                    <a:lnTo>
                      <a:pt x="105" y="65"/>
                    </a:lnTo>
                    <a:lnTo>
                      <a:pt x="107" y="72"/>
                    </a:lnTo>
                    <a:lnTo>
                      <a:pt x="108" y="75"/>
                    </a:lnTo>
                    <a:lnTo>
                      <a:pt x="113" y="80"/>
                    </a:lnTo>
                    <a:lnTo>
                      <a:pt x="110" y="83"/>
                    </a:lnTo>
                    <a:lnTo>
                      <a:pt x="111" y="86"/>
                    </a:lnTo>
                    <a:lnTo>
                      <a:pt x="86" y="86"/>
                    </a:lnTo>
                    <a:lnTo>
                      <a:pt x="84" y="91"/>
                    </a:lnTo>
                    <a:lnTo>
                      <a:pt x="73" y="94"/>
                    </a:lnTo>
                    <a:lnTo>
                      <a:pt x="72" y="98"/>
                    </a:lnTo>
                    <a:lnTo>
                      <a:pt x="73" y="99"/>
                    </a:lnTo>
                    <a:lnTo>
                      <a:pt x="72" y="104"/>
                    </a:lnTo>
                    <a:lnTo>
                      <a:pt x="75" y="106"/>
                    </a:lnTo>
                    <a:lnTo>
                      <a:pt x="75" y="107"/>
                    </a:lnTo>
                    <a:lnTo>
                      <a:pt x="57" y="114"/>
                    </a:lnTo>
                    <a:lnTo>
                      <a:pt x="51" y="122"/>
                    </a:lnTo>
                    <a:lnTo>
                      <a:pt x="46" y="125"/>
                    </a:lnTo>
                    <a:lnTo>
                      <a:pt x="32" y="127"/>
                    </a:lnTo>
                    <a:lnTo>
                      <a:pt x="30" y="131"/>
                    </a:lnTo>
                    <a:lnTo>
                      <a:pt x="24" y="130"/>
                    </a:lnTo>
                    <a:lnTo>
                      <a:pt x="18" y="135"/>
                    </a:lnTo>
                    <a:lnTo>
                      <a:pt x="15" y="136"/>
                    </a:lnTo>
                    <a:lnTo>
                      <a:pt x="8" y="139"/>
                    </a:lnTo>
                    <a:lnTo>
                      <a:pt x="2" y="144"/>
                    </a:lnTo>
                    <a:lnTo>
                      <a:pt x="0" y="165"/>
                    </a:lnTo>
                    <a:lnTo>
                      <a:pt x="0" y="1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9" name="Freeform 217"/>
              <p:cNvSpPr>
                <a:spLocks/>
              </p:cNvSpPr>
              <p:nvPr/>
            </p:nvSpPr>
            <p:spPr bwMode="auto">
              <a:xfrm>
                <a:off x="2378" y="1477"/>
                <a:ext cx="248" cy="262"/>
              </a:xfrm>
              <a:custGeom>
                <a:avLst/>
                <a:gdLst>
                  <a:gd name="T0" fmla="*/ 49 w 248"/>
                  <a:gd name="T1" fmla="*/ 167 h 262"/>
                  <a:gd name="T2" fmla="*/ 84 w 248"/>
                  <a:gd name="T3" fmla="*/ 167 h 262"/>
                  <a:gd name="T4" fmla="*/ 105 w 248"/>
                  <a:gd name="T5" fmla="*/ 154 h 262"/>
                  <a:gd name="T6" fmla="*/ 97 w 248"/>
                  <a:gd name="T7" fmla="*/ 132 h 262"/>
                  <a:gd name="T8" fmla="*/ 94 w 248"/>
                  <a:gd name="T9" fmla="*/ 95 h 262"/>
                  <a:gd name="T10" fmla="*/ 91 w 248"/>
                  <a:gd name="T11" fmla="*/ 58 h 262"/>
                  <a:gd name="T12" fmla="*/ 87 w 248"/>
                  <a:gd name="T13" fmla="*/ 19 h 262"/>
                  <a:gd name="T14" fmla="*/ 99 w 248"/>
                  <a:gd name="T15" fmla="*/ 0 h 262"/>
                  <a:gd name="T16" fmla="*/ 124 w 248"/>
                  <a:gd name="T17" fmla="*/ 9 h 262"/>
                  <a:gd name="T18" fmla="*/ 145 w 248"/>
                  <a:gd name="T19" fmla="*/ 26 h 262"/>
                  <a:gd name="T20" fmla="*/ 167 w 248"/>
                  <a:gd name="T21" fmla="*/ 42 h 262"/>
                  <a:gd name="T22" fmla="*/ 189 w 248"/>
                  <a:gd name="T23" fmla="*/ 59 h 262"/>
                  <a:gd name="T24" fmla="*/ 202 w 248"/>
                  <a:gd name="T25" fmla="*/ 74 h 262"/>
                  <a:gd name="T26" fmla="*/ 213 w 248"/>
                  <a:gd name="T27" fmla="*/ 82 h 262"/>
                  <a:gd name="T28" fmla="*/ 221 w 248"/>
                  <a:gd name="T29" fmla="*/ 87 h 262"/>
                  <a:gd name="T30" fmla="*/ 234 w 248"/>
                  <a:gd name="T31" fmla="*/ 98 h 262"/>
                  <a:gd name="T32" fmla="*/ 235 w 248"/>
                  <a:gd name="T33" fmla="*/ 106 h 262"/>
                  <a:gd name="T34" fmla="*/ 248 w 248"/>
                  <a:gd name="T35" fmla="*/ 117 h 262"/>
                  <a:gd name="T36" fmla="*/ 248 w 248"/>
                  <a:gd name="T37" fmla="*/ 145 h 262"/>
                  <a:gd name="T38" fmla="*/ 243 w 248"/>
                  <a:gd name="T39" fmla="*/ 161 h 262"/>
                  <a:gd name="T40" fmla="*/ 221 w 248"/>
                  <a:gd name="T41" fmla="*/ 170 h 262"/>
                  <a:gd name="T42" fmla="*/ 197 w 248"/>
                  <a:gd name="T43" fmla="*/ 177 h 262"/>
                  <a:gd name="T44" fmla="*/ 173 w 248"/>
                  <a:gd name="T45" fmla="*/ 178 h 262"/>
                  <a:gd name="T46" fmla="*/ 126 w 248"/>
                  <a:gd name="T47" fmla="*/ 209 h 262"/>
                  <a:gd name="T48" fmla="*/ 108 w 248"/>
                  <a:gd name="T49" fmla="*/ 238 h 262"/>
                  <a:gd name="T50" fmla="*/ 105 w 248"/>
                  <a:gd name="T51" fmla="*/ 259 h 262"/>
                  <a:gd name="T52" fmla="*/ 100 w 248"/>
                  <a:gd name="T53" fmla="*/ 256 h 262"/>
                  <a:gd name="T54" fmla="*/ 94 w 248"/>
                  <a:gd name="T55" fmla="*/ 260 h 262"/>
                  <a:gd name="T56" fmla="*/ 89 w 248"/>
                  <a:gd name="T57" fmla="*/ 251 h 262"/>
                  <a:gd name="T58" fmla="*/ 86 w 248"/>
                  <a:gd name="T59" fmla="*/ 254 h 262"/>
                  <a:gd name="T60" fmla="*/ 83 w 248"/>
                  <a:gd name="T61" fmla="*/ 257 h 262"/>
                  <a:gd name="T62" fmla="*/ 78 w 248"/>
                  <a:gd name="T63" fmla="*/ 262 h 262"/>
                  <a:gd name="T64" fmla="*/ 73 w 248"/>
                  <a:gd name="T65" fmla="*/ 260 h 262"/>
                  <a:gd name="T66" fmla="*/ 64 w 248"/>
                  <a:gd name="T67" fmla="*/ 260 h 262"/>
                  <a:gd name="T68" fmla="*/ 57 w 248"/>
                  <a:gd name="T69" fmla="*/ 246 h 262"/>
                  <a:gd name="T70" fmla="*/ 52 w 248"/>
                  <a:gd name="T71" fmla="*/ 247 h 262"/>
                  <a:gd name="T72" fmla="*/ 57 w 248"/>
                  <a:gd name="T73" fmla="*/ 241 h 262"/>
                  <a:gd name="T74" fmla="*/ 54 w 248"/>
                  <a:gd name="T75" fmla="*/ 238 h 262"/>
                  <a:gd name="T76" fmla="*/ 51 w 248"/>
                  <a:gd name="T77" fmla="*/ 235 h 262"/>
                  <a:gd name="T78" fmla="*/ 49 w 248"/>
                  <a:gd name="T79" fmla="*/ 225 h 262"/>
                  <a:gd name="T80" fmla="*/ 48 w 248"/>
                  <a:gd name="T81" fmla="*/ 220 h 262"/>
                  <a:gd name="T82" fmla="*/ 43 w 248"/>
                  <a:gd name="T83" fmla="*/ 223 h 262"/>
                  <a:gd name="T84" fmla="*/ 37 w 248"/>
                  <a:gd name="T85" fmla="*/ 228 h 262"/>
                  <a:gd name="T86" fmla="*/ 24 w 248"/>
                  <a:gd name="T87" fmla="*/ 230 h 262"/>
                  <a:gd name="T88" fmla="*/ 14 w 248"/>
                  <a:gd name="T89" fmla="*/ 228 h 262"/>
                  <a:gd name="T90" fmla="*/ 11 w 248"/>
                  <a:gd name="T91" fmla="*/ 227 h 262"/>
                  <a:gd name="T92" fmla="*/ 13 w 248"/>
                  <a:gd name="T93" fmla="*/ 212 h 262"/>
                  <a:gd name="T94" fmla="*/ 5 w 248"/>
                  <a:gd name="T95" fmla="*/ 204 h 262"/>
                  <a:gd name="T96" fmla="*/ 5 w 248"/>
                  <a:gd name="T97" fmla="*/ 194 h 262"/>
                  <a:gd name="T98" fmla="*/ 0 w 248"/>
                  <a:gd name="T99" fmla="*/ 186 h 262"/>
                  <a:gd name="T100" fmla="*/ 6 w 248"/>
                  <a:gd name="T101" fmla="*/ 174 h 262"/>
                  <a:gd name="T102" fmla="*/ 16 w 248"/>
                  <a:gd name="T103" fmla="*/ 162 h 262"/>
                  <a:gd name="T104" fmla="*/ 24 w 248"/>
                  <a:gd name="T105" fmla="*/ 174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262">
                    <a:moveTo>
                      <a:pt x="32" y="167"/>
                    </a:moveTo>
                    <a:lnTo>
                      <a:pt x="49" y="167"/>
                    </a:lnTo>
                    <a:lnTo>
                      <a:pt x="67" y="167"/>
                    </a:lnTo>
                    <a:lnTo>
                      <a:pt x="84" y="167"/>
                    </a:lnTo>
                    <a:lnTo>
                      <a:pt x="102" y="169"/>
                    </a:lnTo>
                    <a:lnTo>
                      <a:pt x="105" y="154"/>
                    </a:lnTo>
                    <a:lnTo>
                      <a:pt x="99" y="151"/>
                    </a:lnTo>
                    <a:lnTo>
                      <a:pt x="97" y="132"/>
                    </a:lnTo>
                    <a:lnTo>
                      <a:pt x="95" y="114"/>
                    </a:lnTo>
                    <a:lnTo>
                      <a:pt x="94" y="95"/>
                    </a:lnTo>
                    <a:lnTo>
                      <a:pt x="92" y="75"/>
                    </a:lnTo>
                    <a:lnTo>
                      <a:pt x="91" y="58"/>
                    </a:lnTo>
                    <a:lnTo>
                      <a:pt x="89" y="38"/>
                    </a:lnTo>
                    <a:lnTo>
                      <a:pt x="87" y="19"/>
                    </a:lnTo>
                    <a:lnTo>
                      <a:pt x="86" y="0"/>
                    </a:lnTo>
                    <a:lnTo>
                      <a:pt x="99" y="0"/>
                    </a:lnTo>
                    <a:lnTo>
                      <a:pt x="113" y="1"/>
                    </a:lnTo>
                    <a:lnTo>
                      <a:pt x="124" y="9"/>
                    </a:lnTo>
                    <a:lnTo>
                      <a:pt x="135" y="18"/>
                    </a:lnTo>
                    <a:lnTo>
                      <a:pt x="145" y="26"/>
                    </a:lnTo>
                    <a:lnTo>
                      <a:pt x="156" y="34"/>
                    </a:lnTo>
                    <a:lnTo>
                      <a:pt x="167" y="42"/>
                    </a:lnTo>
                    <a:lnTo>
                      <a:pt x="178" y="51"/>
                    </a:lnTo>
                    <a:lnTo>
                      <a:pt x="189" y="59"/>
                    </a:lnTo>
                    <a:lnTo>
                      <a:pt x="200" y="67"/>
                    </a:lnTo>
                    <a:lnTo>
                      <a:pt x="202" y="74"/>
                    </a:lnTo>
                    <a:lnTo>
                      <a:pt x="208" y="77"/>
                    </a:lnTo>
                    <a:lnTo>
                      <a:pt x="213" y="82"/>
                    </a:lnTo>
                    <a:lnTo>
                      <a:pt x="219" y="83"/>
                    </a:lnTo>
                    <a:lnTo>
                      <a:pt x="221" y="87"/>
                    </a:lnTo>
                    <a:lnTo>
                      <a:pt x="232" y="92"/>
                    </a:lnTo>
                    <a:lnTo>
                      <a:pt x="234" y="98"/>
                    </a:lnTo>
                    <a:lnTo>
                      <a:pt x="232" y="104"/>
                    </a:lnTo>
                    <a:lnTo>
                      <a:pt x="235" y="106"/>
                    </a:lnTo>
                    <a:lnTo>
                      <a:pt x="246" y="103"/>
                    </a:lnTo>
                    <a:lnTo>
                      <a:pt x="248" y="117"/>
                    </a:lnTo>
                    <a:lnTo>
                      <a:pt x="248" y="130"/>
                    </a:lnTo>
                    <a:lnTo>
                      <a:pt x="248" y="145"/>
                    </a:lnTo>
                    <a:lnTo>
                      <a:pt x="248" y="157"/>
                    </a:lnTo>
                    <a:lnTo>
                      <a:pt x="243" y="161"/>
                    </a:lnTo>
                    <a:lnTo>
                      <a:pt x="237" y="170"/>
                    </a:lnTo>
                    <a:lnTo>
                      <a:pt x="221" y="170"/>
                    </a:lnTo>
                    <a:lnTo>
                      <a:pt x="205" y="170"/>
                    </a:lnTo>
                    <a:lnTo>
                      <a:pt x="197" y="177"/>
                    </a:lnTo>
                    <a:lnTo>
                      <a:pt x="187" y="177"/>
                    </a:lnTo>
                    <a:lnTo>
                      <a:pt x="173" y="178"/>
                    </a:lnTo>
                    <a:lnTo>
                      <a:pt x="148" y="201"/>
                    </a:lnTo>
                    <a:lnTo>
                      <a:pt x="126" y="209"/>
                    </a:lnTo>
                    <a:lnTo>
                      <a:pt x="121" y="225"/>
                    </a:lnTo>
                    <a:lnTo>
                      <a:pt x="108" y="238"/>
                    </a:lnTo>
                    <a:lnTo>
                      <a:pt x="106" y="247"/>
                    </a:lnTo>
                    <a:lnTo>
                      <a:pt x="105" y="259"/>
                    </a:lnTo>
                    <a:lnTo>
                      <a:pt x="102" y="259"/>
                    </a:lnTo>
                    <a:lnTo>
                      <a:pt x="100" y="256"/>
                    </a:lnTo>
                    <a:lnTo>
                      <a:pt x="97" y="256"/>
                    </a:lnTo>
                    <a:lnTo>
                      <a:pt x="94" y="260"/>
                    </a:lnTo>
                    <a:lnTo>
                      <a:pt x="91" y="260"/>
                    </a:lnTo>
                    <a:lnTo>
                      <a:pt x="89" y="251"/>
                    </a:lnTo>
                    <a:lnTo>
                      <a:pt x="87" y="252"/>
                    </a:lnTo>
                    <a:lnTo>
                      <a:pt x="86" y="254"/>
                    </a:lnTo>
                    <a:lnTo>
                      <a:pt x="84" y="252"/>
                    </a:lnTo>
                    <a:lnTo>
                      <a:pt x="83" y="257"/>
                    </a:lnTo>
                    <a:lnTo>
                      <a:pt x="78" y="259"/>
                    </a:lnTo>
                    <a:lnTo>
                      <a:pt x="78" y="262"/>
                    </a:lnTo>
                    <a:lnTo>
                      <a:pt x="75" y="259"/>
                    </a:lnTo>
                    <a:lnTo>
                      <a:pt x="73" y="260"/>
                    </a:lnTo>
                    <a:lnTo>
                      <a:pt x="70" y="256"/>
                    </a:lnTo>
                    <a:lnTo>
                      <a:pt x="64" y="260"/>
                    </a:lnTo>
                    <a:lnTo>
                      <a:pt x="59" y="254"/>
                    </a:lnTo>
                    <a:lnTo>
                      <a:pt x="57" y="246"/>
                    </a:lnTo>
                    <a:lnTo>
                      <a:pt x="56" y="246"/>
                    </a:lnTo>
                    <a:lnTo>
                      <a:pt x="52" y="247"/>
                    </a:lnTo>
                    <a:lnTo>
                      <a:pt x="52" y="246"/>
                    </a:lnTo>
                    <a:lnTo>
                      <a:pt x="57" y="241"/>
                    </a:lnTo>
                    <a:lnTo>
                      <a:pt x="57" y="239"/>
                    </a:lnTo>
                    <a:lnTo>
                      <a:pt x="54" y="238"/>
                    </a:lnTo>
                    <a:lnTo>
                      <a:pt x="52" y="235"/>
                    </a:lnTo>
                    <a:lnTo>
                      <a:pt x="51" y="235"/>
                    </a:lnTo>
                    <a:lnTo>
                      <a:pt x="51" y="230"/>
                    </a:lnTo>
                    <a:lnTo>
                      <a:pt x="49" y="225"/>
                    </a:lnTo>
                    <a:lnTo>
                      <a:pt x="48" y="225"/>
                    </a:lnTo>
                    <a:lnTo>
                      <a:pt x="48" y="220"/>
                    </a:lnTo>
                    <a:lnTo>
                      <a:pt x="43" y="220"/>
                    </a:lnTo>
                    <a:lnTo>
                      <a:pt x="43" y="223"/>
                    </a:lnTo>
                    <a:lnTo>
                      <a:pt x="38" y="225"/>
                    </a:lnTo>
                    <a:lnTo>
                      <a:pt x="37" y="228"/>
                    </a:lnTo>
                    <a:lnTo>
                      <a:pt x="29" y="225"/>
                    </a:lnTo>
                    <a:lnTo>
                      <a:pt x="24" y="230"/>
                    </a:lnTo>
                    <a:lnTo>
                      <a:pt x="19" y="225"/>
                    </a:lnTo>
                    <a:lnTo>
                      <a:pt x="14" y="228"/>
                    </a:lnTo>
                    <a:lnTo>
                      <a:pt x="11" y="228"/>
                    </a:lnTo>
                    <a:lnTo>
                      <a:pt x="11" y="227"/>
                    </a:lnTo>
                    <a:lnTo>
                      <a:pt x="13" y="222"/>
                    </a:lnTo>
                    <a:lnTo>
                      <a:pt x="13" y="212"/>
                    </a:lnTo>
                    <a:lnTo>
                      <a:pt x="10" y="204"/>
                    </a:lnTo>
                    <a:lnTo>
                      <a:pt x="5" y="204"/>
                    </a:lnTo>
                    <a:lnTo>
                      <a:pt x="3" y="199"/>
                    </a:lnTo>
                    <a:lnTo>
                      <a:pt x="5" y="194"/>
                    </a:lnTo>
                    <a:lnTo>
                      <a:pt x="3" y="190"/>
                    </a:lnTo>
                    <a:lnTo>
                      <a:pt x="0" y="186"/>
                    </a:lnTo>
                    <a:lnTo>
                      <a:pt x="0" y="180"/>
                    </a:lnTo>
                    <a:lnTo>
                      <a:pt x="6" y="174"/>
                    </a:lnTo>
                    <a:lnTo>
                      <a:pt x="13" y="161"/>
                    </a:lnTo>
                    <a:lnTo>
                      <a:pt x="16" y="162"/>
                    </a:lnTo>
                    <a:lnTo>
                      <a:pt x="19" y="172"/>
                    </a:lnTo>
                    <a:lnTo>
                      <a:pt x="24" y="174"/>
                    </a:lnTo>
                    <a:lnTo>
                      <a:pt x="32" y="1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0" name="Freeform 218"/>
              <p:cNvSpPr>
                <a:spLocks/>
              </p:cNvSpPr>
              <p:nvPr/>
            </p:nvSpPr>
            <p:spPr bwMode="auto">
              <a:xfrm>
                <a:off x="2483" y="1654"/>
                <a:ext cx="116" cy="96"/>
              </a:xfrm>
              <a:custGeom>
                <a:avLst/>
                <a:gdLst>
                  <a:gd name="T0" fmla="*/ 40 w 116"/>
                  <a:gd name="T1" fmla="*/ 96 h 96"/>
                  <a:gd name="T2" fmla="*/ 38 w 116"/>
                  <a:gd name="T3" fmla="*/ 82 h 96"/>
                  <a:gd name="T4" fmla="*/ 35 w 116"/>
                  <a:gd name="T5" fmla="*/ 75 h 96"/>
                  <a:gd name="T6" fmla="*/ 36 w 116"/>
                  <a:gd name="T7" fmla="*/ 70 h 96"/>
                  <a:gd name="T8" fmla="*/ 68 w 116"/>
                  <a:gd name="T9" fmla="*/ 70 h 96"/>
                  <a:gd name="T10" fmla="*/ 78 w 116"/>
                  <a:gd name="T11" fmla="*/ 70 h 96"/>
                  <a:gd name="T12" fmla="*/ 84 w 116"/>
                  <a:gd name="T13" fmla="*/ 70 h 96"/>
                  <a:gd name="T14" fmla="*/ 87 w 116"/>
                  <a:gd name="T15" fmla="*/ 70 h 96"/>
                  <a:gd name="T16" fmla="*/ 94 w 116"/>
                  <a:gd name="T17" fmla="*/ 70 h 96"/>
                  <a:gd name="T18" fmla="*/ 102 w 116"/>
                  <a:gd name="T19" fmla="*/ 61 h 96"/>
                  <a:gd name="T20" fmla="*/ 111 w 116"/>
                  <a:gd name="T21" fmla="*/ 61 h 96"/>
                  <a:gd name="T22" fmla="*/ 116 w 116"/>
                  <a:gd name="T23" fmla="*/ 53 h 96"/>
                  <a:gd name="T24" fmla="*/ 111 w 116"/>
                  <a:gd name="T25" fmla="*/ 48 h 96"/>
                  <a:gd name="T26" fmla="*/ 111 w 116"/>
                  <a:gd name="T27" fmla="*/ 45 h 96"/>
                  <a:gd name="T28" fmla="*/ 114 w 116"/>
                  <a:gd name="T29" fmla="*/ 45 h 96"/>
                  <a:gd name="T30" fmla="*/ 113 w 116"/>
                  <a:gd name="T31" fmla="*/ 40 h 96"/>
                  <a:gd name="T32" fmla="*/ 109 w 116"/>
                  <a:gd name="T33" fmla="*/ 40 h 96"/>
                  <a:gd name="T34" fmla="*/ 105 w 116"/>
                  <a:gd name="T35" fmla="*/ 42 h 96"/>
                  <a:gd name="T36" fmla="*/ 100 w 116"/>
                  <a:gd name="T37" fmla="*/ 40 h 96"/>
                  <a:gd name="T38" fmla="*/ 94 w 116"/>
                  <a:gd name="T39" fmla="*/ 25 h 96"/>
                  <a:gd name="T40" fmla="*/ 86 w 116"/>
                  <a:gd name="T41" fmla="*/ 17 h 96"/>
                  <a:gd name="T42" fmla="*/ 84 w 116"/>
                  <a:gd name="T43" fmla="*/ 11 h 96"/>
                  <a:gd name="T44" fmla="*/ 81 w 116"/>
                  <a:gd name="T45" fmla="*/ 8 h 96"/>
                  <a:gd name="T46" fmla="*/ 82 w 116"/>
                  <a:gd name="T47" fmla="*/ 0 h 96"/>
                  <a:gd name="T48" fmla="*/ 68 w 116"/>
                  <a:gd name="T49" fmla="*/ 1 h 96"/>
                  <a:gd name="T50" fmla="*/ 43 w 116"/>
                  <a:gd name="T51" fmla="*/ 24 h 96"/>
                  <a:gd name="T52" fmla="*/ 21 w 116"/>
                  <a:gd name="T53" fmla="*/ 32 h 96"/>
                  <a:gd name="T54" fmla="*/ 16 w 116"/>
                  <a:gd name="T55" fmla="*/ 48 h 96"/>
                  <a:gd name="T56" fmla="*/ 3 w 116"/>
                  <a:gd name="T57" fmla="*/ 61 h 96"/>
                  <a:gd name="T58" fmla="*/ 1 w 116"/>
                  <a:gd name="T59" fmla="*/ 70 h 96"/>
                  <a:gd name="T60" fmla="*/ 0 w 116"/>
                  <a:gd name="T61" fmla="*/ 82 h 96"/>
                  <a:gd name="T62" fmla="*/ 5 w 116"/>
                  <a:gd name="T63" fmla="*/ 88 h 96"/>
                  <a:gd name="T64" fmla="*/ 8 w 116"/>
                  <a:gd name="T65" fmla="*/ 93 h 96"/>
                  <a:gd name="T66" fmla="*/ 11 w 116"/>
                  <a:gd name="T67" fmla="*/ 91 h 96"/>
                  <a:gd name="T68" fmla="*/ 13 w 116"/>
                  <a:gd name="T69" fmla="*/ 93 h 96"/>
                  <a:gd name="T70" fmla="*/ 14 w 116"/>
                  <a:gd name="T71" fmla="*/ 91 h 96"/>
                  <a:gd name="T72" fmla="*/ 25 w 116"/>
                  <a:gd name="T73" fmla="*/ 88 h 96"/>
                  <a:gd name="T74" fmla="*/ 30 w 116"/>
                  <a:gd name="T75" fmla="*/ 90 h 96"/>
                  <a:gd name="T76" fmla="*/ 32 w 116"/>
                  <a:gd name="T77" fmla="*/ 88 h 96"/>
                  <a:gd name="T78" fmla="*/ 36 w 116"/>
                  <a:gd name="T79" fmla="*/ 96 h 96"/>
                  <a:gd name="T80" fmla="*/ 40 w 116"/>
                  <a:gd name="T81" fmla="*/ 9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96">
                    <a:moveTo>
                      <a:pt x="40" y="96"/>
                    </a:moveTo>
                    <a:lnTo>
                      <a:pt x="38" y="82"/>
                    </a:lnTo>
                    <a:lnTo>
                      <a:pt x="35" y="75"/>
                    </a:lnTo>
                    <a:lnTo>
                      <a:pt x="36" y="70"/>
                    </a:lnTo>
                    <a:lnTo>
                      <a:pt x="68" y="70"/>
                    </a:lnTo>
                    <a:lnTo>
                      <a:pt x="78" y="70"/>
                    </a:lnTo>
                    <a:lnTo>
                      <a:pt x="84" y="70"/>
                    </a:lnTo>
                    <a:lnTo>
                      <a:pt x="87" y="70"/>
                    </a:lnTo>
                    <a:lnTo>
                      <a:pt x="94" y="70"/>
                    </a:lnTo>
                    <a:lnTo>
                      <a:pt x="102" y="61"/>
                    </a:lnTo>
                    <a:lnTo>
                      <a:pt x="111" y="61"/>
                    </a:lnTo>
                    <a:lnTo>
                      <a:pt x="116" y="53"/>
                    </a:lnTo>
                    <a:lnTo>
                      <a:pt x="111" y="48"/>
                    </a:lnTo>
                    <a:lnTo>
                      <a:pt x="111" y="45"/>
                    </a:lnTo>
                    <a:lnTo>
                      <a:pt x="114" y="45"/>
                    </a:lnTo>
                    <a:lnTo>
                      <a:pt x="113" y="40"/>
                    </a:lnTo>
                    <a:lnTo>
                      <a:pt x="109" y="40"/>
                    </a:lnTo>
                    <a:lnTo>
                      <a:pt x="105" y="42"/>
                    </a:lnTo>
                    <a:lnTo>
                      <a:pt x="100" y="40"/>
                    </a:lnTo>
                    <a:lnTo>
                      <a:pt x="94" y="25"/>
                    </a:lnTo>
                    <a:lnTo>
                      <a:pt x="86" y="17"/>
                    </a:lnTo>
                    <a:lnTo>
                      <a:pt x="84" y="11"/>
                    </a:lnTo>
                    <a:lnTo>
                      <a:pt x="81" y="8"/>
                    </a:lnTo>
                    <a:lnTo>
                      <a:pt x="82" y="0"/>
                    </a:lnTo>
                    <a:lnTo>
                      <a:pt x="68" y="1"/>
                    </a:lnTo>
                    <a:lnTo>
                      <a:pt x="43" y="24"/>
                    </a:lnTo>
                    <a:lnTo>
                      <a:pt x="21" y="32"/>
                    </a:lnTo>
                    <a:lnTo>
                      <a:pt x="16" y="48"/>
                    </a:lnTo>
                    <a:lnTo>
                      <a:pt x="3" y="61"/>
                    </a:lnTo>
                    <a:lnTo>
                      <a:pt x="1" y="70"/>
                    </a:lnTo>
                    <a:lnTo>
                      <a:pt x="0" y="82"/>
                    </a:lnTo>
                    <a:lnTo>
                      <a:pt x="5" y="88"/>
                    </a:lnTo>
                    <a:lnTo>
                      <a:pt x="8" y="93"/>
                    </a:lnTo>
                    <a:lnTo>
                      <a:pt x="11" y="91"/>
                    </a:lnTo>
                    <a:lnTo>
                      <a:pt x="13" y="93"/>
                    </a:lnTo>
                    <a:lnTo>
                      <a:pt x="14" y="91"/>
                    </a:lnTo>
                    <a:lnTo>
                      <a:pt x="25" y="88"/>
                    </a:lnTo>
                    <a:lnTo>
                      <a:pt x="30" y="90"/>
                    </a:lnTo>
                    <a:lnTo>
                      <a:pt x="32" y="88"/>
                    </a:lnTo>
                    <a:lnTo>
                      <a:pt x="36" y="96"/>
                    </a:lnTo>
                    <a:lnTo>
                      <a:pt x="4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1" name="Freeform 219"/>
              <p:cNvSpPr>
                <a:spLocks/>
              </p:cNvSpPr>
              <p:nvPr/>
            </p:nvSpPr>
            <p:spPr bwMode="auto">
              <a:xfrm>
                <a:off x="3020" y="1845"/>
                <a:ext cx="81" cy="97"/>
              </a:xfrm>
              <a:custGeom>
                <a:avLst/>
                <a:gdLst>
                  <a:gd name="T0" fmla="*/ 12 w 81"/>
                  <a:gd name="T1" fmla="*/ 50 h 97"/>
                  <a:gd name="T2" fmla="*/ 12 w 81"/>
                  <a:gd name="T3" fmla="*/ 53 h 97"/>
                  <a:gd name="T4" fmla="*/ 14 w 81"/>
                  <a:gd name="T5" fmla="*/ 53 h 97"/>
                  <a:gd name="T6" fmla="*/ 19 w 81"/>
                  <a:gd name="T7" fmla="*/ 45 h 97"/>
                  <a:gd name="T8" fmla="*/ 24 w 81"/>
                  <a:gd name="T9" fmla="*/ 44 h 97"/>
                  <a:gd name="T10" fmla="*/ 25 w 81"/>
                  <a:gd name="T11" fmla="*/ 39 h 97"/>
                  <a:gd name="T12" fmla="*/ 25 w 81"/>
                  <a:gd name="T13" fmla="*/ 34 h 97"/>
                  <a:gd name="T14" fmla="*/ 24 w 81"/>
                  <a:gd name="T15" fmla="*/ 34 h 97"/>
                  <a:gd name="T16" fmla="*/ 19 w 81"/>
                  <a:gd name="T17" fmla="*/ 29 h 97"/>
                  <a:gd name="T18" fmla="*/ 16 w 81"/>
                  <a:gd name="T19" fmla="*/ 26 h 97"/>
                  <a:gd name="T20" fmla="*/ 17 w 81"/>
                  <a:gd name="T21" fmla="*/ 8 h 97"/>
                  <a:gd name="T22" fmla="*/ 19 w 81"/>
                  <a:gd name="T23" fmla="*/ 7 h 97"/>
                  <a:gd name="T24" fmla="*/ 33 w 81"/>
                  <a:gd name="T25" fmla="*/ 7 h 97"/>
                  <a:gd name="T26" fmla="*/ 35 w 81"/>
                  <a:gd name="T27" fmla="*/ 10 h 97"/>
                  <a:gd name="T28" fmla="*/ 47 w 81"/>
                  <a:gd name="T29" fmla="*/ 5 h 97"/>
                  <a:gd name="T30" fmla="*/ 57 w 81"/>
                  <a:gd name="T31" fmla="*/ 7 h 97"/>
                  <a:gd name="T32" fmla="*/ 63 w 81"/>
                  <a:gd name="T33" fmla="*/ 0 h 97"/>
                  <a:gd name="T34" fmla="*/ 70 w 81"/>
                  <a:gd name="T35" fmla="*/ 3 h 97"/>
                  <a:gd name="T36" fmla="*/ 73 w 81"/>
                  <a:gd name="T37" fmla="*/ 18 h 97"/>
                  <a:gd name="T38" fmla="*/ 79 w 81"/>
                  <a:gd name="T39" fmla="*/ 24 h 97"/>
                  <a:gd name="T40" fmla="*/ 81 w 81"/>
                  <a:gd name="T41" fmla="*/ 35 h 97"/>
                  <a:gd name="T42" fmla="*/ 79 w 81"/>
                  <a:gd name="T43" fmla="*/ 45 h 97"/>
                  <a:gd name="T44" fmla="*/ 65 w 81"/>
                  <a:gd name="T45" fmla="*/ 69 h 97"/>
                  <a:gd name="T46" fmla="*/ 65 w 81"/>
                  <a:gd name="T47" fmla="*/ 69 h 97"/>
                  <a:gd name="T48" fmla="*/ 65 w 81"/>
                  <a:gd name="T49" fmla="*/ 69 h 97"/>
                  <a:gd name="T50" fmla="*/ 62 w 81"/>
                  <a:gd name="T51" fmla="*/ 68 h 97"/>
                  <a:gd name="T52" fmla="*/ 60 w 81"/>
                  <a:gd name="T53" fmla="*/ 69 h 97"/>
                  <a:gd name="T54" fmla="*/ 55 w 81"/>
                  <a:gd name="T55" fmla="*/ 68 h 97"/>
                  <a:gd name="T56" fmla="*/ 54 w 81"/>
                  <a:gd name="T57" fmla="*/ 66 h 97"/>
                  <a:gd name="T58" fmla="*/ 51 w 81"/>
                  <a:gd name="T59" fmla="*/ 71 h 97"/>
                  <a:gd name="T60" fmla="*/ 49 w 81"/>
                  <a:gd name="T61" fmla="*/ 71 h 97"/>
                  <a:gd name="T62" fmla="*/ 46 w 81"/>
                  <a:gd name="T63" fmla="*/ 69 h 97"/>
                  <a:gd name="T64" fmla="*/ 44 w 81"/>
                  <a:gd name="T65" fmla="*/ 69 h 97"/>
                  <a:gd name="T66" fmla="*/ 43 w 81"/>
                  <a:gd name="T67" fmla="*/ 71 h 97"/>
                  <a:gd name="T68" fmla="*/ 43 w 81"/>
                  <a:gd name="T69" fmla="*/ 71 h 97"/>
                  <a:gd name="T70" fmla="*/ 41 w 81"/>
                  <a:gd name="T71" fmla="*/ 71 h 97"/>
                  <a:gd name="T72" fmla="*/ 39 w 81"/>
                  <a:gd name="T73" fmla="*/ 72 h 97"/>
                  <a:gd name="T74" fmla="*/ 36 w 81"/>
                  <a:gd name="T75" fmla="*/ 74 h 97"/>
                  <a:gd name="T76" fmla="*/ 33 w 81"/>
                  <a:gd name="T77" fmla="*/ 76 h 97"/>
                  <a:gd name="T78" fmla="*/ 33 w 81"/>
                  <a:gd name="T79" fmla="*/ 77 h 97"/>
                  <a:gd name="T80" fmla="*/ 33 w 81"/>
                  <a:gd name="T81" fmla="*/ 79 h 97"/>
                  <a:gd name="T82" fmla="*/ 30 w 81"/>
                  <a:gd name="T83" fmla="*/ 87 h 97"/>
                  <a:gd name="T84" fmla="*/ 31 w 81"/>
                  <a:gd name="T85" fmla="*/ 90 h 97"/>
                  <a:gd name="T86" fmla="*/ 11 w 81"/>
                  <a:gd name="T87" fmla="*/ 90 h 97"/>
                  <a:gd name="T88" fmla="*/ 8 w 81"/>
                  <a:gd name="T89" fmla="*/ 92 h 97"/>
                  <a:gd name="T90" fmla="*/ 4 w 81"/>
                  <a:gd name="T91" fmla="*/ 97 h 97"/>
                  <a:gd name="T92" fmla="*/ 0 w 81"/>
                  <a:gd name="T93" fmla="*/ 95 h 97"/>
                  <a:gd name="T94" fmla="*/ 0 w 81"/>
                  <a:gd name="T95" fmla="*/ 79 h 97"/>
                  <a:gd name="T96" fmla="*/ 0 w 81"/>
                  <a:gd name="T97" fmla="*/ 74 h 97"/>
                  <a:gd name="T98" fmla="*/ 3 w 81"/>
                  <a:gd name="T99" fmla="*/ 64 h 97"/>
                  <a:gd name="T100" fmla="*/ 12 w 81"/>
                  <a:gd name="T101" fmla="*/ 5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1" h="97">
                    <a:moveTo>
                      <a:pt x="12" y="50"/>
                    </a:moveTo>
                    <a:lnTo>
                      <a:pt x="12" y="53"/>
                    </a:lnTo>
                    <a:lnTo>
                      <a:pt x="14" y="53"/>
                    </a:lnTo>
                    <a:lnTo>
                      <a:pt x="19" y="45"/>
                    </a:lnTo>
                    <a:lnTo>
                      <a:pt x="24" y="44"/>
                    </a:lnTo>
                    <a:lnTo>
                      <a:pt x="25" y="39"/>
                    </a:lnTo>
                    <a:lnTo>
                      <a:pt x="25" y="34"/>
                    </a:lnTo>
                    <a:lnTo>
                      <a:pt x="24" y="34"/>
                    </a:lnTo>
                    <a:lnTo>
                      <a:pt x="19" y="29"/>
                    </a:lnTo>
                    <a:lnTo>
                      <a:pt x="16" y="26"/>
                    </a:lnTo>
                    <a:lnTo>
                      <a:pt x="17" y="8"/>
                    </a:lnTo>
                    <a:lnTo>
                      <a:pt x="19" y="7"/>
                    </a:lnTo>
                    <a:lnTo>
                      <a:pt x="33" y="7"/>
                    </a:lnTo>
                    <a:lnTo>
                      <a:pt x="35" y="10"/>
                    </a:lnTo>
                    <a:lnTo>
                      <a:pt x="47" y="5"/>
                    </a:lnTo>
                    <a:lnTo>
                      <a:pt x="57" y="7"/>
                    </a:lnTo>
                    <a:lnTo>
                      <a:pt x="63" y="0"/>
                    </a:lnTo>
                    <a:lnTo>
                      <a:pt x="70" y="3"/>
                    </a:lnTo>
                    <a:lnTo>
                      <a:pt x="73" y="18"/>
                    </a:lnTo>
                    <a:lnTo>
                      <a:pt x="79" y="24"/>
                    </a:lnTo>
                    <a:lnTo>
                      <a:pt x="81" y="35"/>
                    </a:lnTo>
                    <a:lnTo>
                      <a:pt x="79" y="45"/>
                    </a:lnTo>
                    <a:lnTo>
                      <a:pt x="65" y="69"/>
                    </a:lnTo>
                    <a:lnTo>
                      <a:pt x="65" y="69"/>
                    </a:lnTo>
                    <a:lnTo>
                      <a:pt x="65" y="69"/>
                    </a:lnTo>
                    <a:lnTo>
                      <a:pt x="62" y="68"/>
                    </a:lnTo>
                    <a:lnTo>
                      <a:pt x="60" y="69"/>
                    </a:lnTo>
                    <a:lnTo>
                      <a:pt x="55" y="68"/>
                    </a:lnTo>
                    <a:lnTo>
                      <a:pt x="54" y="66"/>
                    </a:lnTo>
                    <a:lnTo>
                      <a:pt x="51" y="71"/>
                    </a:lnTo>
                    <a:lnTo>
                      <a:pt x="49" y="71"/>
                    </a:lnTo>
                    <a:lnTo>
                      <a:pt x="46" y="69"/>
                    </a:lnTo>
                    <a:lnTo>
                      <a:pt x="44" y="69"/>
                    </a:lnTo>
                    <a:lnTo>
                      <a:pt x="43" y="71"/>
                    </a:lnTo>
                    <a:lnTo>
                      <a:pt x="43" y="71"/>
                    </a:lnTo>
                    <a:lnTo>
                      <a:pt x="41" y="71"/>
                    </a:lnTo>
                    <a:lnTo>
                      <a:pt x="39" y="72"/>
                    </a:lnTo>
                    <a:lnTo>
                      <a:pt x="36" y="74"/>
                    </a:lnTo>
                    <a:lnTo>
                      <a:pt x="33" y="76"/>
                    </a:lnTo>
                    <a:lnTo>
                      <a:pt x="33" y="77"/>
                    </a:lnTo>
                    <a:lnTo>
                      <a:pt x="33" y="79"/>
                    </a:lnTo>
                    <a:lnTo>
                      <a:pt x="30" y="87"/>
                    </a:lnTo>
                    <a:lnTo>
                      <a:pt x="31" y="90"/>
                    </a:lnTo>
                    <a:lnTo>
                      <a:pt x="11" y="90"/>
                    </a:lnTo>
                    <a:lnTo>
                      <a:pt x="8" y="92"/>
                    </a:lnTo>
                    <a:lnTo>
                      <a:pt x="4" y="97"/>
                    </a:lnTo>
                    <a:lnTo>
                      <a:pt x="0" y="95"/>
                    </a:lnTo>
                    <a:lnTo>
                      <a:pt x="0" y="79"/>
                    </a:lnTo>
                    <a:lnTo>
                      <a:pt x="0" y="74"/>
                    </a:lnTo>
                    <a:lnTo>
                      <a:pt x="3" y="64"/>
                    </a:lnTo>
                    <a:lnTo>
                      <a:pt x="12" y="5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2" name="Freeform 220"/>
              <p:cNvSpPr>
                <a:spLocks/>
              </p:cNvSpPr>
              <p:nvPr/>
            </p:nvSpPr>
            <p:spPr bwMode="auto">
              <a:xfrm>
                <a:off x="2896" y="1511"/>
                <a:ext cx="248" cy="344"/>
              </a:xfrm>
              <a:custGeom>
                <a:avLst/>
                <a:gdLst>
                  <a:gd name="T0" fmla="*/ 30 w 248"/>
                  <a:gd name="T1" fmla="*/ 80 h 344"/>
                  <a:gd name="T2" fmla="*/ 32 w 248"/>
                  <a:gd name="T3" fmla="*/ 112 h 344"/>
                  <a:gd name="T4" fmla="*/ 16 w 248"/>
                  <a:gd name="T5" fmla="*/ 131 h 344"/>
                  <a:gd name="T6" fmla="*/ 6 w 248"/>
                  <a:gd name="T7" fmla="*/ 151 h 344"/>
                  <a:gd name="T8" fmla="*/ 3 w 248"/>
                  <a:gd name="T9" fmla="*/ 162 h 344"/>
                  <a:gd name="T10" fmla="*/ 0 w 248"/>
                  <a:gd name="T11" fmla="*/ 178 h 344"/>
                  <a:gd name="T12" fmla="*/ 8 w 248"/>
                  <a:gd name="T13" fmla="*/ 181 h 344"/>
                  <a:gd name="T14" fmla="*/ 16 w 248"/>
                  <a:gd name="T15" fmla="*/ 209 h 344"/>
                  <a:gd name="T16" fmla="*/ 14 w 248"/>
                  <a:gd name="T17" fmla="*/ 212 h 344"/>
                  <a:gd name="T18" fmla="*/ 27 w 248"/>
                  <a:gd name="T19" fmla="*/ 234 h 344"/>
                  <a:gd name="T20" fmla="*/ 28 w 248"/>
                  <a:gd name="T21" fmla="*/ 252 h 344"/>
                  <a:gd name="T22" fmla="*/ 38 w 248"/>
                  <a:gd name="T23" fmla="*/ 259 h 344"/>
                  <a:gd name="T24" fmla="*/ 52 w 248"/>
                  <a:gd name="T25" fmla="*/ 265 h 344"/>
                  <a:gd name="T26" fmla="*/ 70 w 248"/>
                  <a:gd name="T27" fmla="*/ 286 h 344"/>
                  <a:gd name="T28" fmla="*/ 86 w 248"/>
                  <a:gd name="T29" fmla="*/ 307 h 344"/>
                  <a:gd name="T30" fmla="*/ 98 w 248"/>
                  <a:gd name="T31" fmla="*/ 328 h 344"/>
                  <a:gd name="T32" fmla="*/ 108 w 248"/>
                  <a:gd name="T33" fmla="*/ 326 h 344"/>
                  <a:gd name="T34" fmla="*/ 122 w 248"/>
                  <a:gd name="T35" fmla="*/ 324 h 344"/>
                  <a:gd name="T36" fmla="*/ 141 w 248"/>
                  <a:gd name="T37" fmla="*/ 342 h 344"/>
                  <a:gd name="T38" fmla="*/ 157 w 248"/>
                  <a:gd name="T39" fmla="*/ 341 h 344"/>
                  <a:gd name="T40" fmla="*/ 171 w 248"/>
                  <a:gd name="T41" fmla="*/ 339 h 344"/>
                  <a:gd name="T42" fmla="*/ 187 w 248"/>
                  <a:gd name="T43" fmla="*/ 334 h 344"/>
                  <a:gd name="T44" fmla="*/ 216 w 248"/>
                  <a:gd name="T45" fmla="*/ 326 h 344"/>
                  <a:gd name="T46" fmla="*/ 206 w 248"/>
                  <a:gd name="T47" fmla="*/ 308 h 344"/>
                  <a:gd name="T48" fmla="*/ 190 w 248"/>
                  <a:gd name="T49" fmla="*/ 283 h 344"/>
                  <a:gd name="T50" fmla="*/ 171 w 248"/>
                  <a:gd name="T51" fmla="*/ 268 h 344"/>
                  <a:gd name="T52" fmla="*/ 175 w 248"/>
                  <a:gd name="T53" fmla="*/ 259 h 344"/>
                  <a:gd name="T54" fmla="*/ 189 w 248"/>
                  <a:gd name="T55" fmla="*/ 255 h 344"/>
                  <a:gd name="T56" fmla="*/ 190 w 248"/>
                  <a:gd name="T57" fmla="*/ 223 h 344"/>
                  <a:gd name="T58" fmla="*/ 200 w 248"/>
                  <a:gd name="T59" fmla="*/ 213 h 344"/>
                  <a:gd name="T60" fmla="*/ 211 w 248"/>
                  <a:gd name="T61" fmla="*/ 185 h 344"/>
                  <a:gd name="T62" fmla="*/ 222 w 248"/>
                  <a:gd name="T63" fmla="*/ 160 h 344"/>
                  <a:gd name="T64" fmla="*/ 221 w 248"/>
                  <a:gd name="T65" fmla="*/ 144 h 344"/>
                  <a:gd name="T66" fmla="*/ 232 w 248"/>
                  <a:gd name="T67" fmla="*/ 106 h 344"/>
                  <a:gd name="T68" fmla="*/ 246 w 248"/>
                  <a:gd name="T69" fmla="*/ 96 h 344"/>
                  <a:gd name="T70" fmla="*/ 248 w 248"/>
                  <a:gd name="T71" fmla="*/ 85 h 344"/>
                  <a:gd name="T72" fmla="*/ 240 w 248"/>
                  <a:gd name="T73" fmla="*/ 80 h 344"/>
                  <a:gd name="T74" fmla="*/ 230 w 248"/>
                  <a:gd name="T75" fmla="*/ 74 h 344"/>
                  <a:gd name="T76" fmla="*/ 227 w 248"/>
                  <a:gd name="T77" fmla="*/ 35 h 344"/>
                  <a:gd name="T78" fmla="*/ 221 w 248"/>
                  <a:gd name="T79" fmla="*/ 19 h 344"/>
                  <a:gd name="T80" fmla="*/ 203 w 248"/>
                  <a:gd name="T81" fmla="*/ 6 h 344"/>
                  <a:gd name="T82" fmla="*/ 194 w 248"/>
                  <a:gd name="T83" fmla="*/ 6 h 344"/>
                  <a:gd name="T84" fmla="*/ 187 w 248"/>
                  <a:gd name="T85" fmla="*/ 14 h 344"/>
                  <a:gd name="T86" fmla="*/ 178 w 248"/>
                  <a:gd name="T87" fmla="*/ 24 h 344"/>
                  <a:gd name="T88" fmla="*/ 165 w 248"/>
                  <a:gd name="T89" fmla="*/ 21 h 344"/>
                  <a:gd name="T90" fmla="*/ 140 w 248"/>
                  <a:gd name="T91" fmla="*/ 19 h 344"/>
                  <a:gd name="T92" fmla="*/ 138 w 248"/>
                  <a:gd name="T93" fmla="*/ 16 h 344"/>
                  <a:gd name="T94" fmla="*/ 124 w 248"/>
                  <a:gd name="T95" fmla="*/ 19 h 344"/>
                  <a:gd name="T96" fmla="*/ 101 w 248"/>
                  <a:gd name="T97" fmla="*/ 19 h 344"/>
                  <a:gd name="T98" fmla="*/ 78 w 248"/>
                  <a:gd name="T99" fmla="*/ 19 h 344"/>
                  <a:gd name="T100" fmla="*/ 54 w 248"/>
                  <a:gd name="T101" fmla="*/ 19 h 344"/>
                  <a:gd name="T102" fmla="*/ 43 w 248"/>
                  <a:gd name="T103" fmla="*/ 37 h 344"/>
                  <a:gd name="T104" fmla="*/ 28 w 248"/>
                  <a:gd name="T105" fmla="*/ 53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8" h="344">
                    <a:moveTo>
                      <a:pt x="30" y="64"/>
                    </a:moveTo>
                    <a:lnTo>
                      <a:pt x="30" y="80"/>
                    </a:lnTo>
                    <a:lnTo>
                      <a:pt x="30" y="96"/>
                    </a:lnTo>
                    <a:lnTo>
                      <a:pt x="32" y="112"/>
                    </a:lnTo>
                    <a:lnTo>
                      <a:pt x="32" y="128"/>
                    </a:lnTo>
                    <a:lnTo>
                      <a:pt x="16" y="131"/>
                    </a:lnTo>
                    <a:lnTo>
                      <a:pt x="14" y="140"/>
                    </a:lnTo>
                    <a:lnTo>
                      <a:pt x="6" y="151"/>
                    </a:lnTo>
                    <a:lnTo>
                      <a:pt x="6" y="159"/>
                    </a:lnTo>
                    <a:lnTo>
                      <a:pt x="3" y="162"/>
                    </a:lnTo>
                    <a:lnTo>
                      <a:pt x="3" y="170"/>
                    </a:lnTo>
                    <a:lnTo>
                      <a:pt x="0" y="178"/>
                    </a:lnTo>
                    <a:lnTo>
                      <a:pt x="0" y="183"/>
                    </a:lnTo>
                    <a:lnTo>
                      <a:pt x="8" y="181"/>
                    </a:lnTo>
                    <a:lnTo>
                      <a:pt x="8" y="191"/>
                    </a:lnTo>
                    <a:lnTo>
                      <a:pt x="16" y="209"/>
                    </a:lnTo>
                    <a:lnTo>
                      <a:pt x="16" y="210"/>
                    </a:lnTo>
                    <a:lnTo>
                      <a:pt x="14" y="212"/>
                    </a:lnTo>
                    <a:lnTo>
                      <a:pt x="25" y="230"/>
                    </a:lnTo>
                    <a:lnTo>
                      <a:pt x="27" y="234"/>
                    </a:lnTo>
                    <a:lnTo>
                      <a:pt x="27" y="250"/>
                    </a:lnTo>
                    <a:lnTo>
                      <a:pt x="28" y="252"/>
                    </a:lnTo>
                    <a:lnTo>
                      <a:pt x="36" y="254"/>
                    </a:lnTo>
                    <a:lnTo>
                      <a:pt x="38" y="259"/>
                    </a:lnTo>
                    <a:lnTo>
                      <a:pt x="47" y="260"/>
                    </a:lnTo>
                    <a:lnTo>
                      <a:pt x="52" y="265"/>
                    </a:lnTo>
                    <a:lnTo>
                      <a:pt x="54" y="273"/>
                    </a:lnTo>
                    <a:lnTo>
                      <a:pt x="70" y="286"/>
                    </a:lnTo>
                    <a:lnTo>
                      <a:pt x="74" y="299"/>
                    </a:lnTo>
                    <a:lnTo>
                      <a:pt x="86" y="307"/>
                    </a:lnTo>
                    <a:lnTo>
                      <a:pt x="89" y="315"/>
                    </a:lnTo>
                    <a:lnTo>
                      <a:pt x="98" y="328"/>
                    </a:lnTo>
                    <a:lnTo>
                      <a:pt x="105" y="331"/>
                    </a:lnTo>
                    <a:lnTo>
                      <a:pt x="108" y="326"/>
                    </a:lnTo>
                    <a:lnTo>
                      <a:pt x="117" y="328"/>
                    </a:lnTo>
                    <a:lnTo>
                      <a:pt x="122" y="324"/>
                    </a:lnTo>
                    <a:lnTo>
                      <a:pt x="140" y="342"/>
                    </a:lnTo>
                    <a:lnTo>
                      <a:pt x="141" y="342"/>
                    </a:lnTo>
                    <a:lnTo>
                      <a:pt x="143" y="341"/>
                    </a:lnTo>
                    <a:lnTo>
                      <a:pt x="157" y="341"/>
                    </a:lnTo>
                    <a:lnTo>
                      <a:pt x="159" y="344"/>
                    </a:lnTo>
                    <a:lnTo>
                      <a:pt x="171" y="339"/>
                    </a:lnTo>
                    <a:lnTo>
                      <a:pt x="181" y="341"/>
                    </a:lnTo>
                    <a:lnTo>
                      <a:pt x="187" y="334"/>
                    </a:lnTo>
                    <a:lnTo>
                      <a:pt x="195" y="326"/>
                    </a:lnTo>
                    <a:lnTo>
                      <a:pt x="216" y="326"/>
                    </a:lnTo>
                    <a:lnTo>
                      <a:pt x="216" y="313"/>
                    </a:lnTo>
                    <a:lnTo>
                      <a:pt x="206" y="308"/>
                    </a:lnTo>
                    <a:lnTo>
                      <a:pt x="198" y="289"/>
                    </a:lnTo>
                    <a:lnTo>
                      <a:pt x="190" y="283"/>
                    </a:lnTo>
                    <a:lnTo>
                      <a:pt x="186" y="273"/>
                    </a:lnTo>
                    <a:lnTo>
                      <a:pt x="171" y="268"/>
                    </a:lnTo>
                    <a:lnTo>
                      <a:pt x="175" y="263"/>
                    </a:lnTo>
                    <a:lnTo>
                      <a:pt x="175" y="259"/>
                    </a:lnTo>
                    <a:lnTo>
                      <a:pt x="184" y="259"/>
                    </a:lnTo>
                    <a:lnTo>
                      <a:pt x="189" y="255"/>
                    </a:lnTo>
                    <a:lnTo>
                      <a:pt x="190" y="222"/>
                    </a:lnTo>
                    <a:lnTo>
                      <a:pt x="190" y="223"/>
                    </a:lnTo>
                    <a:lnTo>
                      <a:pt x="194" y="217"/>
                    </a:lnTo>
                    <a:lnTo>
                      <a:pt x="200" y="213"/>
                    </a:lnTo>
                    <a:lnTo>
                      <a:pt x="202" y="201"/>
                    </a:lnTo>
                    <a:lnTo>
                      <a:pt x="211" y="185"/>
                    </a:lnTo>
                    <a:lnTo>
                      <a:pt x="217" y="178"/>
                    </a:lnTo>
                    <a:lnTo>
                      <a:pt x="222" y="160"/>
                    </a:lnTo>
                    <a:lnTo>
                      <a:pt x="222" y="156"/>
                    </a:lnTo>
                    <a:lnTo>
                      <a:pt x="221" y="144"/>
                    </a:lnTo>
                    <a:lnTo>
                      <a:pt x="227" y="106"/>
                    </a:lnTo>
                    <a:lnTo>
                      <a:pt x="232" y="106"/>
                    </a:lnTo>
                    <a:lnTo>
                      <a:pt x="235" y="101"/>
                    </a:lnTo>
                    <a:lnTo>
                      <a:pt x="246" y="96"/>
                    </a:lnTo>
                    <a:lnTo>
                      <a:pt x="248" y="88"/>
                    </a:lnTo>
                    <a:lnTo>
                      <a:pt x="248" y="85"/>
                    </a:lnTo>
                    <a:lnTo>
                      <a:pt x="244" y="85"/>
                    </a:lnTo>
                    <a:lnTo>
                      <a:pt x="240" y="80"/>
                    </a:lnTo>
                    <a:lnTo>
                      <a:pt x="235" y="77"/>
                    </a:lnTo>
                    <a:lnTo>
                      <a:pt x="230" y="74"/>
                    </a:lnTo>
                    <a:lnTo>
                      <a:pt x="227" y="58"/>
                    </a:lnTo>
                    <a:lnTo>
                      <a:pt x="227" y="35"/>
                    </a:lnTo>
                    <a:lnTo>
                      <a:pt x="222" y="29"/>
                    </a:lnTo>
                    <a:lnTo>
                      <a:pt x="221" y="19"/>
                    </a:lnTo>
                    <a:lnTo>
                      <a:pt x="211" y="9"/>
                    </a:lnTo>
                    <a:lnTo>
                      <a:pt x="203" y="6"/>
                    </a:lnTo>
                    <a:lnTo>
                      <a:pt x="200" y="0"/>
                    </a:lnTo>
                    <a:lnTo>
                      <a:pt x="194" y="6"/>
                    </a:lnTo>
                    <a:lnTo>
                      <a:pt x="190" y="4"/>
                    </a:lnTo>
                    <a:lnTo>
                      <a:pt x="187" y="14"/>
                    </a:lnTo>
                    <a:lnTo>
                      <a:pt x="179" y="16"/>
                    </a:lnTo>
                    <a:lnTo>
                      <a:pt x="178" y="24"/>
                    </a:lnTo>
                    <a:lnTo>
                      <a:pt x="171" y="24"/>
                    </a:lnTo>
                    <a:lnTo>
                      <a:pt x="165" y="21"/>
                    </a:lnTo>
                    <a:lnTo>
                      <a:pt x="152" y="19"/>
                    </a:lnTo>
                    <a:lnTo>
                      <a:pt x="140" y="19"/>
                    </a:lnTo>
                    <a:lnTo>
                      <a:pt x="140" y="16"/>
                    </a:lnTo>
                    <a:lnTo>
                      <a:pt x="138" y="16"/>
                    </a:lnTo>
                    <a:lnTo>
                      <a:pt x="136" y="19"/>
                    </a:lnTo>
                    <a:lnTo>
                      <a:pt x="124" y="19"/>
                    </a:lnTo>
                    <a:lnTo>
                      <a:pt x="113" y="19"/>
                    </a:lnTo>
                    <a:lnTo>
                      <a:pt x="101" y="19"/>
                    </a:lnTo>
                    <a:lnTo>
                      <a:pt x="89" y="19"/>
                    </a:lnTo>
                    <a:lnTo>
                      <a:pt x="78" y="19"/>
                    </a:lnTo>
                    <a:lnTo>
                      <a:pt x="67" y="19"/>
                    </a:lnTo>
                    <a:lnTo>
                      <a:pt x="54" y="19"/>
                    </a:lnTo>
                    <a:lnTo>
                      <a:pt x="43" y="19"/>
                    </a:lnTo>
                    <a:lnTo>
                      <a:pt x="43" y="37"/>
                    </a:lnTo>
                    <a:lnTo>
                      <a:pt x="44" y="53"/>
                    </a:lnTo>
                    <a:lnTo>
                      <a:pt x="28" y="53"/>
                    </a:lnTo>
                    <a:lnTo>
                      <a:pt x="30"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3" name="Freeform 221"/>
              <p:cNvSpPr>
                <a:spLocks/>
              </p:cNvSpPr>
              <p:nvPr/>
            </p:nvSpPr>
            <p:spPr bwMode="auto">
              <a:xfrm>
                <a:off x="3193" y="1708"/>
                <a:ext cx="152" cy="238"/>
              </a:xfrm>
              <a:custGeom>
                <a:avLst/>
                <a:gdLst>
                  <a:gd name="T0" fmla="*/ 92 w 152"/>
                  <a:gd name="T1" fmla="*/ 86 h 238"/>
                  <a:gd name="T2" fmla="*/ 71 w 152"/>
                  <a:gd name="T3" fmla="*/ 110 h 238"/>
                  <a:gd name="T4" fmla="*/ 43 w 152"/>
                  <a:gd name="T5" fmla="*/ 123 h 238"/>
                  <a:gd name="T6" fmla="*/ 27 w 152"/>
                  <a:gd name="T7" fmla="*/ 132 h 238"/>
                  <a:gd name="T8" fmla="*/ 17 w 152"/>
                  <a:gd name="T9" fmla="*/ 137 h 238"/>
                  <a:gd name="T10" fmla="*/ 6 w 152"/>
                  <a:gd name="T11" fmla="*/ 152 h 238"/>
                  <a:gd name="T12" fmla="*/ 0 w 152"/>
                  <a:gd name="T13" fmla="*/ 176 h 238"/>
                  <a:gd name="T14" fmla="*/ 0 w 152"/>
                  <a:gd name="T15" fmla="*/ 209 h 238"/>
                  <a:gd name="T16" fmla="*/ 8 w 152"/>
                  <a:gd name="T17" fmla="*/ 238 h 238"/>
                  <a:gd name="T18" fmla="*/ 24 w 152"/>
                  <a:gd name="T19" fmla="*/ 213 h 238"/>
                  <a:gd name="T20" fmla="*/ 38 w 152"/>
                  <a:gd name="T21" fmla="*/ 200 h 238"/>
                  <a:gd name="T22" fmla="*/ 73 w 152"/>
                  <a:gd name="T23" fmla="*/ 171 h 238"/>
                  <a:gd name="T24" fmla="*/ 100 w 152"/>
                  <a:gd name="T25" fmla="*/ 139 h 238"/>
                  <a:gd name="T26" fmla="*/ 119 w 152"/>
                  <a:gd name="T27" fmla="*/ 110 h 238"/>
                  <a:gd name="T28" fmla="*/ 132 w 152"/>
                  <a:gd name="T29" fmla="*/ 76 h 238"/>
                  <a:gd name="T30" fmla="*/ 136 w 152"/>
                  <a:gd name="T31" fmla="*/ 66 h 238"/>
                  <a:gd name="T32" fmla="*/ 146 w 152"/>
                  <a:gd name="T33" fmla="*/ 29 h 238"/>
                  <a:gd name="T34" fmla="*/ 151 w 152"/>
                  <a:gd name="T35" fmla="*/ 26 h 238"/>
                  <a:gd name="T36" fmla="*/ 151 w 152"/>
                  <a:gd name="T37" fmla="*/ 25 h 238"/>
                  <a:gd name="T38" fmla="*/ 148 w 152"/>
                  <a:gd name="T39" fmla="*/ 12 h 238"/>
                  <a:gd name="T40" fmla="*/ 141 w 152"/>
                  <a:gd name="T41" fmla="*/ 0 h 238"/>
                  <a:gd name="T42" fmla="*/ 121 w 152"/>
                  <a:gd name="T43" fmla="*/ 10 h 238"/>
                  <a:gd name="T44" fmla="*/ 111 w 152"/>
                  <a:gd name="T45" fmla="*/ 12 h 238"/>
                  <a:gd name="T46" fmla="*/ 92 w 152"/>
                  <a:gd name="T47" fmla="*/ 15 h 238"/>
                  <a:gd name="T48" fmla="*/ 68 w 152"/>
                  <a:gd name="T49" fmla="*/ 20 h 238"/>
                  <a:gd name="T50" fmla="*/ 47 w 152"/>
                  <a:gd name="T51" fmla="*/ 28 h 238"/>
                  <a:gd name="T52" fmla="*/ 30 w 152"/>
                  <a:gd name="T53" fmla="*/ 8 h 238"/>
                  <a:gd name="T54" fmla="*/ 24 w 152"/>
                  <a:gd name="T55" fmla="*/ 21 h 238"/>
                  <a:gd name="T56" fmla="*/ 36 w 152"/>
                  <a:gd name="T57" fmla="*/ 42 h 238"/>
                  <a:gd name="T58" fmla="*/ 55 w 152"/>
                  <a:gd name="T59" fmla="*/ 55 h 238"/>
                  <a:gd name="T60" fmla="*/ 78 w 152"/>
                  <a:gd name="T61" fmla="*/ 63 h 238"/>
                  <a:gd name="T62" fmla="*/ 105 w 152"/>
                  <a:gd name="T63" fmla="*/ 6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2" h="238">
                    <a:moveTo>
                      <a:pt x="101" y="73"/>
                    </a:moveTo>
                    <a:lnTo>
                      <a:pt x="92" y="86"/>
                    </a:lnTo>
                    <a:lnTo>
                      <a:pt x="81" y="97"/>
                    </a:lnTo>
                    <a:lnTo>
                      <a:pt x="71" y="110"/>
                    </a:lnTo>
                    <a:lnTo>
                      <a:pt x="60" y="121"/>
                    </a:lnTo>
                    <a:lnTo>
                      <a:pt x="43" y="123"/>
                    </a:lnTo>
                    <a:lnTo>
                      <a:pt x="35" y="126"/>
                    </a:lnTo>
                    <a:lnTo>
                      <a:pt x="27" y="132"/>
                    </a:lnTo>
                    <a:lnTo>
                      <a:pt x="17" y="135"/>
                    </a:lnTo>
                    <a:lnTo>
                      <a:pt x="17" y="137"/>
                    </a:lnTo>
                    <a:lnTo>
                      <a:pt x="13" y="140"/>
                    </a:lnTo>
                    <a:lnTo>
                      <a:pt x="6" y="152"/>
                    </a:lnTo>
                    <a:lnTo>
                      <a:pt x="0" y="160"/>
                    </a:lnTo>
                    <a:lnTo>
                      <a:pt x="0" y="176"/>
                    </a:lnTo>
                    <a:lnTo>
                      <a:pt x="0" y="192"/>
                    </a:lnTo>
                    <a:lnTo>
                      <a:pt x="0" y="209"/>
                    </a:lnTo>
                    <a:lnTo>
                      <a:pt x="0" y="226"/>
                    </a:lnTo>
                    <a:lnTo>
                      <a:pt x="8" y="238"/>
                    </a:lnTo>
                    <a:lnTo>
                      <a:pt x="22" y="219"/>
                    </a:lnTo>
                    <a:lnTo>
                      <a:pt x="24" y="213"/>
                    </a:lnTo>
                    <a:lnTo>
                      <a:pt x="28" y="213"/>
                    </a:lnTo>
                    <a:lnTo>
                      <a:pt x="38" y="200"/>
                    </a:lnTo>
                    <a:lnTo>
                      <a:pt x="60" y="177"/>
                    </a:lnTo>
                    <a:lnTo>
                      <a:pt x="73" y="171"/>
                    </a:lnTo>
                    <a:lnTo>
                      <a:pt x="82" y="158"/>
                    </a:lnTo>
                    <a:lnTo>
                      <a:pt x="100" y="139"/>
                    </a:lnTo>
                    <a:lnTo>
                      <a:pt x="109" y="121"/>
                    </a:lnTo>
                    <a:lnTo>
                      <a:pt x="119" y="110"/>
                    </a:lnTo>
                    <a:lnTo>
                      <a:pt x="122" y="95"/>
                    </a:lnTo>
                    <a:lnTo>
                      <a:pt x="132" y="76"/>
                    </a:lnTo>
                    <a:lnTo>
                      <a:pt x="132" y="70"/>
                    </a:lnTo>
                    <a:lnTo>
                      <a:pt x="136" y="66"/>
                    </a:lnTo>
                    <a:lnTo>
                      <a:pt x="144" y="50"/>
                    </a:lnTo>
                    <a:lnTo>
                      <a:pt x="146" y="29"/>
                    </a:lnTo>
                    <a:lnTo>
                      <a:pt x="152" y="29"/>
                    </a:lnTo>
                    <a:lnTo>
                      <a:pt x="151" y="26"/>
                    </a:lnTo>
                    <a:lnTo>
                      <a:pt x="148" y="28"/>
                    </a:lnTo>
                    <a:lnTo>
                      <a:pt x="151" y="25"/>
                    </a:lnTo>
                    <a:lnTo>
                      <a:pt x="151" y="15"/>
                    </a:lnTo>
                    <a:lnTo>
                      <a:pt x="148" y="12"/>
                    </a:lnTo>
                    <a:lnTo>
                      <a:pt x="151" y="4"/>
                    </a:lnTo>
                    <a:lnTo>
                      <a:pt x="141" y="0"/>
                    </a:lnTo>
                    <a:lnTo>
                      <a:pt x="133" y="7"/>
                    </a:lnTo>
                    <a:lnTo>
                      <a:pt x="121" y="10"/>
                    </a:lnTo>
                    <a:lnTo>
                      <a:pt x="116" y="12"/>
                    </a:lnTo>
                    <a:lnTo>
                      <a:pt x="111" y="12"/>
                    </a:lnTo>
                    <a:lnTo>
                      <a:pt x="105" y="15"/>
                    </a:lnTo>
                    <a:lnTo>
                      <a:pt x="92" y="15"/>
                    </a:lnTo>
                    <a:lnTo>
                      <a:pt x="81" y="21"/>
                    </a:lnTo>
                    <a:lnTo>
                      <a:pt x="68" y="20"/>
                    </a:lnTo>
                    <a:lnTo>
                      <a:pt x="57" y="28"/>
                    </a:lnTo>
                    <a:lnTo>
                      <a:pt x="47" y="28"/>
                    </a:lnTo>
                    <a:lnTo>
                      <a:pt x="43" y="25"/>
                    </a:lnTo>
                    <a:lnTo>
                      <a:pt x="30" y="8"/>
                    </a:lnTo>
                    <a:lnTo>
                      <a:pt x="25" y="18"/>
                    </a:lnTo>
                    <a:lnTo>
                      <a:pt x="24" y="21"/>
                    </a:lnTo>
                    <a:lnTo>
                      <a:pt x="25" y="28"/>
                    </a:lnTo>
                    <a:lnTo>
                      <a:pt x="36" y="42"/>
                    </a:lnTo>
                    <a:lnTo>
                      <a:pt x="43" y="50"/>
                    </a:lnTo>
                    <a:lnTo>
                      <a:pt x="55" y="55"/>
                    </a:lnTo>
                    <a:lnTo>
                      <a:pt x="67" y="60"/>
                    </a:lnTo>
                    <a:lnTo>
                      <a:pt x="78" y="63"/>
                    </a:lnTo>
                    <a:lnTo>
                      <a:pt x="90" y="68"/>
                    </a:lnTo>
                    <a:lnTo>
                      <a:pt x="105" y="68"/>
                    </a:lnTo>
                    <a:lnTo>
                      <a:pt x="101"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4" name="Freeform 222"/>
              <p:cNvSpPr>
                <a:spLocks/>
              </p:cNvSpPr>
              <p:nvPr/>
            </p:nvSpPr>
            <p:spPr bwMode="auto">
              <a:xfrm>
                <a:off x="3067" y="1657"/>
                <a:ext cx="231" cy="199"/>
              </a:xfrm>
              <a:custGeom>
                <a:avLst/>
                <a:gdLst>
                  <a:gd name="T0" fmla="*/ 218 w 231"/>
                  <a:gd name="T1" fmla="*/ 137 h 199"/>
                  <a:gd name="T2" fmla="*/ 197 w 231"/>
                  <a:gd name="T3" fmla="*/ 161 h 199"/>
                  <a:gd name="T4" fmla="*/ 169 w 231"/>
                  <a:gd name="T5" fmla="*/ 174 h 199"/>
                  <a:gd name="T6" fmla="*/ 153 w 231"/>
                  <a:gd name="T7" fmla="*/ 183 h 199"/>
                  <a:gd name="T8" fmla="*/ 143 w 231"/>
                  <a:gd name="T9" fmla="*/ 188 h 199"/>
                  <a:gd name="T10" fmla="*/ 131 w 231"/>
                  <a:gd name="T11" fmla="*/ 191 h 199"/>
                  <a:gd name="T12" fmla="*/ 110 w 231"/>
                  <a:gd name="T13" fmla="*/ 190 h 199"/>
                  <a:gd name="T14" fmla="*/ 100 w 231"/>
                  <a:gd name="T15" fmla="*/ 199 h 199"/>
                  <a:gd name="T16" fmla="*/ 77 w 231"/>
                  <a:gd name="T17" fmla="*/ 195 h 199"/>
                  <a:gd name="T18" fmla="*/ 45 w 231"/>
                  <a:gd name="T19" fmla="*/ 180 h 199"/>
                  <a:gd name="T20" fmla="*/ 35 w 231"/>
                  <a:gd name="T21" fmla="*/ 162 h 199"/>
                  <a:gd name="T22" fmla="*/ 19 w 231"/>
                  <a:gd name="T23" fmla="*/ 137 h 199"/>
                  <a:gd name="T24" fmla="*/ 0 w 231"/>
                  <a:gd name="T25" fmla="*/ 122 h 199"/>
                  <a:gd name="T26" fmla="*/ 4 w 231"/>
                  <a:gd name="T27" fmla="*/ 113 h 199"/>
                  <a:gd name="T28" fmla="*/ 18 w 231"/>
                  <a:gd name="T29" fmla="*/ 109 h 199"/>
                  <a:gd name="T30" fmla="*/ 19 w 231"/>
                  <a:gd name="T31" fmla="*/ 77 h 199"/>
                  <a:gd name="T32" fmla="*/ 29 w 231"/>
                  <a:gd name="T33" fmla="*/ 67 h 199"/>
                  <a:gd name="T34" fmla="*/ 40 w 231"/>
                  <a:gd name="T35" fmla="*/ 39 h 199"/>
                  <a:gd name="T36" fmla="*/ 51 w 231"/>
                  <a:gd name="T37" fmla="*/ 14 h 199"/>
                  <a:gd name="T38" fmla="*/ 58 w 231"/>
                  <a:gd name="T39" fmla="*/ 11 h 199"/>
                  <a:gd name="T40" fmla="*/ 62 w 231"/>
                  <a:gd name="T41" fmla="*/ 8 h 199"/>
                  <a:gd name="T42" fmla="*/ 70 w 231"/>
                  <a:gd name="T43" fmla="*/ 0 h 199"/>
                  <a:gd name="T44" fmla="*/ 78 w 231"/>
                  <a:gd name="T45" fmla="*/ 8 h 199"/>
                  <a:gd name="T46" fmla="*/ 88 w 231"/>
                  <a:gd name="T47" fmla="*/ 3 h 199"/>
                  <a:gd name="T48" fmla="*/ 96 w 231"/>
                  <a:gd name="T49" fmla="*/ 5 h 199"/>
                  <a:gd name="T50" fmla="*/ 105 w 231"/>
                  <a:gd name="T51" fmla="*/ 6 h 199"/>
                  <a:gd name="T52" fmla="*/ 121 w 231"/>
                  <a:gd name="T53" fmla="*/ 22 h 199"/>
                  <a:gd name="T54" fmla="*/ 134 w 231"/>
                  <a:gd name="T55" fmla="*/ 35 h 199"/>
                  <a:gd name="T56" fmla="*/ 140 w 231"/>
                  <a:gd name="T57" fmla="*/ 45 h 199"/>
                  <a:gd name="T58" fmla="*/ 134 w 231"/>
                  <a:gd name="T59" fmla="*/ 63 h 199"/>
                  <a:gd name="T60" fmla="*/ 143 w 231"/>
                  <a:gd name="T61" fmla="*/ 69 h 199"/>
                  <a:gd name="T62" fmla="*/ 151 w 231"/>
                  <a:gd name="T63" fmla="*/ 69 h 199"/>
                  <a:gd name="T64" fmla="*/ 151 w 231"/>
                  <a:gd name="T65" fmla="*/ 79 h 199"/>
                  <a:gd name="T66" fmla="*/ 169 w 231"/>
                  <a:gd name="T67" fmla="*/ 101 h 199"/>
                  <a:gd name="T68" fmla="*/ 193 w 231"/>
                  <a:gd name="T69" fmla="*/ 111 h 199"/>
                  <a:gd name="T70" fmla="*/ 216 w 231"/>
                  <a:gd name="T71" fmla="*/ 119 h 199"/>
                  <a:gd name="T72" fmla="*/ 227 w 231"/>
                  <a:gd name="T73" fmla="*/ 12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1" h="199">
                    <a:moveTo>
                      <a:pt x="227" y="124"/>
                    </a:moveTo>
                    <a:lnTo>
                      <a:pt x="218" y="137"/>
                    </a:lnTo>
                    <a:lnTo>
                      <a:pt x="207" y="148"/>
                    </a:lnTo>
                    <a:lnTo>
                      <a:pt x="197" y="161"/>
                    </a:lnTo>
                    <a:lnTo>
                      <a:pt x="186" y="172"/>
                    </a:lnTo>
                    <a:lnTo>
                      <a:pt x="169" y="174"/>
                    </a:lnTo>
                    <a:lnTo>
                      <a:pt x="161" y="177"/>
                    </a:lnTo>
                    <a:lnTo>
                      <a:pt x="153" y="183"/>
                    </a:lnTo>
                    <a:lnTo>
                      <a:pt x="143" y="186"/>
                    </a:lnTo>
                    <a:lnTo>
                      <a:pt x="143" y="188"/>
                    </a:lnTo>
                    <a:lnTo>
                      <a:pt x="139" y="191"/>
                    </a:lnTo>
                    <a:lnTo>
                      <a:pt x="131" y="191"/>
                    </a:lnTo>
                    <a:lnTo>
                      <a:pt x="121" y="186"/>
                    </a:lnTo>
                    <a:lnTo>
                      <a:pt x="110" y="190"/>
                    </a:lnTo>
                    <a:lnTo>
                      <a:pt x="107" y="195"/>
                    </a:lnTo>
                    <a:lnTo>
                      <a:pt x="100" y="199"/>
                    </a:lnTo>
                    <a:lnTo>
                      <a:pt x="92" y="199"/>
                    </a:lnTo>
                    <a:lnTo>
                      <a:pt x="77" y="195"/>
                    </a:lnTo>
                    <a:lnTo>
                      <a:pt x="58" y="180"/>
                    </a:lnTo>
                    <a:lnTo>
                      <a:pt x="45" y="180"/>
                    </a:lnTo>
                    <a:lnTo>
                      <a:pt x="45" y="167"/>
                    </a:lnTo>
                    <a:lnTo>
                      <a:pt x="35" y="162"/>
                    </a:lnTo>
                    <a:lnTo>
                      <a:pt x="27" y="143"/>
                    </a:lnTo>
                    <a:lnTo>
                      <a:pt x="19" y="137"/>
                    </a:lnTo>
                    <a:lnTo>
                      <a:pt x="15" y="127"/>
                    </a:lnTo>
                    <a:lnTo>
                      <a:pt x="0" y="122"/>
                    </a:lnTo>
                    <a:lnTo>
                      <a:pt x="4" y="117"/>
                    </a:lnTo>
                    <a:lnTo>
                      <a:pt x="4" y="113"/>
                    </a:lnTo>
                    <a:lnTo>
                      <a:pt x="13" y="113"/>
                    </a:lnTo>
                    <a:lnTo>
                      <a:pt x="18" y="109"/>
                    </a:lnTo>
                    <a:lnTo>
                      <a:pt x="19" y="76"/>
                    </a:lnTo>
                    <a:lnTo>
                      <a:pt x="19" y="77"/>
                    </a:lnTo>
                    <a:lnTo>
                      <a:pt x="23" y="71"/>
                    </a:lnTo>
                    <a:lnTo>
                      <a:pt x="29" y="67"/>
                    </a:lnTo>
                    <a:lnTo>
                      <a:pt x="31" y="55"/>
                    </a:lnTo>
                    <a:lnTo>
                      <a:pt x="40" y="39"/>
                    </a:lnTo>
                    <a:lnTo>
                      <a:pt x="46" y="32"/>
                    </a:lnTo>
                    <a:lnTo>
                      <a:pt x="51" y="14"/>
                    </a:lnTo>
                    <a:lnTo>
                      <a:pt x="51" y="10"/>
                    </a:lnTo>
                    <a:lnTo>
                      <a:pt x="58" y="11"/>
                    </a:lnTo>
                    <a:lnTo>
                      <a:pt x="59" y="8"/>
                    </a:lnTo>
                    <a:lnTo>
                      <a:pt x="62" y="8"/>
                    </a:lnTo>
                    <a:lnTo>
                      <a:pt x="65" y="13"/>
                    </a:lnTo>
                    <a:lnTo>
                      <a:pt x="70" y="0"/>
                    </a:lnTo>
                    <a:lnTo>
                      <a:pt x="77" y="3"/>
                    </a:lnTo>
                    <a:lnTo>
                      <a:pt x="78" y="8"/>
                    </a:lnTo>
                    <a:lnTo>
                      <a:pt x="86" y="6"/>
                    </a:lnTo>
                    <a:lnTo>
                      <a:pt x="88" y="3"/>
                    </a:lnTo>
                    <a:lnTo>
                      <a:pt x="91" y="6"/>
                    </a:lnTo>
                    <a:lnTo>
                      <a:pt x="96" y="5"/>
                    </a:lnTo>
                    <a:lnTo>
                      <a:pt x="100" y="8"/>
                    </a:lnTo>
                    <a:lnTo>
                      <a:pt x="105" y="6"/>
                    </a:lnTo>
                    <a:lnTo>
                      <a:pt x="115" y="11"/>
                    </a:lnTo>
                    <a:lnTo>
                      <a:pt x="121" y="22"/>
                    </a:lnTo>
                    <a:lnTo>
                      <a:pt x="131" y="29"/>
                    </a:lnTo>
                    <a:lnTo>
                      <a:pt x="134" y="35"/>
                    </a:lnTo>
                    <a:lnTo>
                      <a:pt x="142" y="43"/>
                    </a:lnTo>
                    <a:lnTo>
                      <a:pt x="140" y="45"/>
                    </a:lnTo>
                    <a:lnTo>
                      <a:pt x="139" y="55"/>
                    </a:lnTo>
                    <a:lnTo>
                      <a:pt x="134" y="63"/>
                    </a:lnTo>
                    <a:lnTo>
                      <a:pt x="137" y="67"/>
                    </a:lnTo>
                    <a:lnTo>
                      <a:pt x="143" y="69"/>
                    </a:lnTo>
                    <a:lnTo>
                      <a:pt x="146" y="66"/>
                    </a:lnTo>
                    <a:lnTo>
                      <a:pt x="151" y="69"/>
                    </a:lnTo>
                    <a:lnTo>
                      <a:pt x="150" y="72"/>
                    </a:lnTo>
                    <a:lnTo>
                      <a:pt x="151" y="79"/>
                    </a:lnTo>
                    <a:lnTo>
                      <a:pt x="162" y="93"/>
                    </a:lnTo>
                    <a:lnTo>
                      <a:pt x="169" y="101"/>
                    </a:lnTo>
                    <a:lnTo>
                      <a:pt x="181" y="106"/>
                    </a:lnTo>
                    <a:lnTo>
                      <a:pt x="193" y="111"/>
                    </a:lnTo>
                    <a:lnTo>
                      <a:pt x="204" y="114"/>
                    </a:lnTo>
                    <a:lnTo>
                      <a:pt x="216" y="119"/>
                    </a:lnTo>
                    <a:lnTo>
                      <a:pt x="231" y="119"/>
                    </a:lnTo>
                    <a:lnTo>
                      <a:pt x="227" y="1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5" name="Freeform 223"/>
              <p:cNvSpPr>
                <a:spLocks/>
              </p:cNvSpPr>
              <p:nvPr/>
            </p:nvSpPr>
            <p:spPr bwMode="auto">
              <a:xfrm>
                <a:off x="3075" y="1351"/>
                <a:ext cx="324" cy="293"/>
              </a:xfrm>
              <a:custGeom>
                <a:avLst/>
                <a:gdLst>
                  <a:gd name="T0" fmla="*/ 302 w 324"/>
                  <a:gd name="T1" fmla="*/ 169 h 293"/>
                  <a:gd name="T2" fmla="*/ 278 w 324"/>
                  <a:gd name="T3" fmla="*/ 164 h 293"/>
                  <a:gd name="T4" fmla="*/ 261 w 324"/>
                  <a:gd name="T5" fmla="*/ 148 h 293"/>
                  <a:gd name="T6" fmla="*/ 250 w 324"/>
                  <a:gd name="T7" fmla="*/ 135 h 293"/>
                  <a:gd name="T8" fmla="*/ 242 w 324"/>
                  <a:gd name="T9" fmla="*/ 126 h 293"/>
                  <a:gd name="T10" fmla="*/ 234 w 324"/>
                  <a:gd name="T11" fmla="*/ 111 h 293"/>
                  <a:gd name="T12" fmla="*/ 232 w 324"/>
                  <a:gd name="T13" fmla="*/ 100 h 293"/>
                  <a:gd name="T14" fmla="*/ 219 w 324"/>
                  <a:gd name="T15" fmla="*/ 89 h 293"/>
                  <a:gd name="T16" fmla="*/ 210 w 324"/>
                  <a:gd name="T17" fmla="*/ 76 h 293"/>
                  <a:gd name="T18" fmla="*/ 194 w 324"/>
                  <a:gd name="T19" fmla="*/ 65 h 293"/>
                  <a:gd name="T20" fmla="*/ 175 w 324"/>
                  <a:gd name="T21" fmla="*/ 53 h 293"/>
                  <a:gd name="T22" fmla="*/ 132 w 324"/>
                  <a:gd name="T23" fmla="*/ 44 h 293"/>
                  <a:gd name="T24" fmla="*/ 121 w 324"/>
                  <a:gd name="T25" fmla="*/ 31 h 293"/>
                  <a:gd name="T26" fmla="*/ 100 w 324"/>
                  <a:gd name="T27" fmla="*/ 20 h 293"/>
                  <a:gd name="T28" fmla="*/ 61 w 324"/>
                  <a:gd name="T29" fmla="*/ 0 h 293"/>
                  <a:gd name="T30" fmla="*/ 29 w 324"/>
                  <a:gd name="T31" fmla="*/ 12 h 293"/>
                  <a:gd name="T32" fmla="*/ 40 w 324"/>
                  <a:gd name="T33" fmla="*/ 33 h 293"/>
                  <a:gd name="T34" fmla="*/ 27 w 324"/>
                  <a:gd name="T35" fmla="*/ 41 h 293"/>
                  <a:gd name="T36" fmla="*/ 21 w 324"/>
                  <a:gd name="T37" fmla="*/ 53 h 293"/>
                  <a:gd name="T38" fmla="*/ 3 w 324"/>
                  <a:gd name="T39" fmla="*/ 49 h 293"/>
                  <a:gd name="T40" fmla="*/ 0 w 324"/>
                  <a:gd name="T41" fmla="*/ 73 h 293"/>
                  <a:gd name="T42" fmla="*/ 8 w 324"/>
                  <a:gd name="T43" fmla="*/ 73 h 293"/>
                  <a:gd name="T44" fmla="*/ 26 w 324"/>
                  <a:gd name="T45" fmla="*/ 98 h 293"/>
                  <a:gd name="T46" fmla="*/ 40 w 324"/>
                  <a:gd name="T47" fmla="*/ 119 h 293"/>
                  <a:gd name="T48" fmla="*/ 46 w 324"/>
                  <a:gd name="T49" fmla="*/ 139 h 293"/>
                  <a:gd name="T50" fmla="*/ 62 w 324"/>
                  <a:gd name="T51" fmla="*/ 148 h 293"/>
                  <a:gd name="T52" fmla="*/ 73 w 324"/>
                  <a:gd name="T53" fmla="*/ 181 h 293"/>
                  <a:gd name="T54" fmla="*/ 96 w 324"/>
                  <a:gd name="T55" fmla="*/ 213 h 293"/>
                  <a:gd name="T56" fmla="*/ 108 w 324"/>
                  <a:gd name="T57" fmla="*/ 237 h 293"/>
                  <a:gd name="T58" fmla="*/ 127 w 324"/>
                  <a:gd name="T59" fmla="*/ 258 h 293"/>
                  <a:gd name="T60" fmla="*/ 134 w 324"/>
                  <a:gd name="T61" fmla="*/ 274 h 293"/>
                  <a:gd name="T62" fmla="*/ 138 w 324"/>
                  <a:gd name="T63" fmla="*/ 277 h 293"/>
                  <a:gd name="T64" fmla="*/ 146 w 324"/>
                  <a:gd name="T65" fmla="*/ 267 h 293"/>
                  <a:gd name="T66" fmla="*/ 175 w 324"/>
                  <a:gd name="T67" fmla="*/ 267 h 293"/>
                  <a:gd name="T68" fmla="*/ 191 w 324"/>
                  <a:gd name="T69" fmla="*/ 293 h 293"/>
                  <a:gd name="T70" fmla="*/ 208 w 324"/>
                  <a:gd name="T71" fmla="*/ 269 h 293"/>
                  <a:gd name="T72" fmla="*/ 226 w 324"/>
                  <a:gd name="T73" fmla="*/ 245 h 293"/>
                  <a:gd name="T74" fmla="*/ 250 w 324"/>
                  <a:gd name="T75" fmla="*/ 238 h 293"/>
                  <a:gd name="T76" fmla="*/ 273 w 324"/>
                  <a:gd name="T77" fmla="*/ 232 h 293"/>
                  <a:gd name="T78" fmla="*/ 294 w 324"/>
                  <a:gd name="T79" fmla="*/ 224 h 293"/>
                  <a:gd name="T80" fmla="*/ 316 w 324"/>
                  <a:gd name="T81" fmla="*/ 214 h 293"/>
                  <a:gd name="T82" fmla="*/ 321 w 324"/>
                  <a:gd name="T83" fmla="*/ 197 h 293"/>
                  <a:gd name="T84" fmla="*/ 324 w 324"/>
                  <a:gd name="T85" fmla="*/ 181 h 293"/>
                  <a:gd name="T86" fmla="*/ 313 w 324"/>
                  <a:gd name="T87" fmla="*/ 17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4" h="293">
                    <a:moveTo>
                      <a:pt x="313" y="171"/>
                    </a:moveTo>
                    <a:lnTo>
                      <a:pt x="302" y="169"/>
                    </a:lnTo>
                    <a:lnTo>
                      <a:pt x="289" y="166"/>
                    </a:lnTo>
                    <a:lnTo>
                      <a:pt x="278" y="164"/>
                    </a:lnTo>
                    <a:lnTo>
                      <a:pt x="267" y="163"/>
                    </a:lnTo>
                    <a:lnTo>
                      <a:pt x="261" y="148"/>
                    </a:lnTo>
                    <a:lnTo>
                      <a:pt x="251" y="139"/>
                    </a:lnTo>
                    <a:lnTo>
                      <a:pt x="250" y="135"/>
                    </a:lnTo>
                    <a:lnTo>
                      <a:pt x="246" y="131"/>
                    </a:lnTo>
                    <a:lnTo>
                      <a:pt x="242" y="126"/>
                    </a:lnTo>
                    <a:lnTo>
                      <a:pt x="240" y="119"/>
                    </a:lnTo>
                    <a:lnTo>
                      <a:pt x="234" y="111"/>
                    </a:lnTo>
                    <a:lnTo>
                      <a:pt x="235" y="105"/>
                    </a:lnTo>
                    <a:lnTo>
                      <a:pt x="232" y="100"/>
                    </a:lnTo>
                    <a:lnTo>
                      <a:pt x="232" y="97"/>
                    </a:lnTo>
                    <a:lnTo>
                      <a:pt x="219" y="89"/>
                    </a:lnTo>
                    <a:lnTo>
                      <a:pt x="219" y="84"/>
                    </a:lnTo>
                    <a:lnTo>
                      <a:pt x="210" y="76"/>
                    </a:lnTo>
                    <a:lnTo>
                      <a:pt x="204" y="65"/>
                    </a:lnTo>
                    <a:lnTo>
                      <a:pt x="194" y="65"/>
                    </a:lnTo>
                    <a:lnTo>
                      <a:pt x="189" y="58"/>
                    </a:lnTo>
                    <a:lnTo>
                      <a:pt x="175" y="53"/>
                    </a:lnTo>
                    <a:lnTo>
                      <a:pt x="150" y="52"/>
                    </a:lnTo>
                    <a:lnTo>
                      <a:pt x="132" y="44"/>
                    </a:lnTo>
                    <a:lnTo>
                      <a:pt x="129" y="33"/>
                    </a:lnTo>
                    <a:lnTo>
                      <a:pt x="121" y="31"/>
                    </a:lnTo>
                    <a:lnTo>
                      <a:pt x="116" y="25"/>
                    </a:lnTo>
                    <a:lnTo>
                      <a:pt x="100" y="20"/>
                    </a:lnTo>
                    <a:lnTo>
                      <a:pt x="83" y="7"/>
                    </a:lnTo>
                    <a:lnTo>
                      <a:pt x="61" y="0"/>
                    </a:lnTo>
                    <a:lnTo>
                      <a:pt x="56" y="5"/>
                    </a:lnTo>
                    <a:lnTo>
                      <a:pt x="29" y="12"/>
                    </a:lnTo>
                    <a:lnTo>
                      <a:pt x="46" y="28"/>
                    </a:lnTo>
                    <a:lnTo>
                      <a:pt x="40" y="33"/>
                    </a:lnTo>
                    <a:lnTo>
                      <a:pt x="38" y="39"/>
                    </a:lnTo>
                    <a:lnTo>
                      <a:pt x="27" y="41"/>
                    </a:lnTo>
                    <a:lnTo>
                      <a:pt x="24" y="49"/>
                    </a:lnTo>
                    <a:lnTo>
                      <a:pt x="21" y="53"/>
                    </a:lnTo>
                    <a:lnTo>
                      <a:pt x="3" y="52"/>
                    </a:lnTo>
                    <a:lnTo>
                      <a:pt x="3" y="49"/>
                    </a:lnTo>
                    <a:lnTo>
                      <a:pt x="2" y="65"/>
                    </a:lnTo>
                    <a:lnTo>
                      <a:pt x="0" y="73"/>
                    </a:lnTo>
                    <a:lnTo>
                      <a:pt x="2" y="71"/>
                    </a:lnTo>
                    <a:lnTo>
                      <a:pt x="8" y="73"/>
                    </a:lnTo>
                    <a:lnTo>
                      <a:pt x="18" y="89"/>
                    </a:lnTo>
                    <a:lnTo>
                      <a:pt x="26" y="98"/>
                    </a:lnTo>
                    <a:lnTo>
                      <a:pt x="32" y="111"/>
                    </a:lnTo>
                    <a:lnTo>
                      <a:pt x="40" y="119"/>
                    </a:lnTo>
                    <a:lnTo>
                      <a:pt x="43" y="132"/>
                    </a:lnTo>
                    <a:lnTo>
                      <a:pt x="46" y="139"/>
                    </a:lnTo>
                    <a:lnTo>
                      <a:pt x="53" y="140"/>
                    </a:lnTo>
                    <a:lnTo>
                      <a:pt x="62" y="148"/>
                    </a:lnTo>
                    <a:lnTo>
                      <a:pt x="73" y="172"/>
                    </a:lnTo>
                    <a:lnTo>
                      <a:pt x="73" y="181"/>
                    </a:lnTo>
                    <a:lnTo>
                      <a:pt x="80" y="203"/>
                    </a:lnTo>
                    <a:lnTo>
                      <a:pt x="96" y="213"/>
                    </a:lnTo>
                    <a:lnTo>
                      <a:pt x="105" y="224"/>
                    </a:lnTo>
                    <a:lnTo>
                      <a:pt x="108" y="237"/>
                    </a:lnTo>
                    <a:lnTo>
                      <a:pt x="118" y="250"/>
                    </a:lnTo>
                    <a:lnTo>
                      <a:pt x="127" y="258"/>
                    </a:lnTo>
                    <a:lnTo>
                      <a:pt x="127" y="264"/>
                    </a:lnTo>
                    <a:lnTo>
                      <a:pt x="134" y="274"/>
                    </a:lnTo>
                    <a:lnTo>
                      <a:pt x="135" y="279"/>
                    </a:lnTo>
                    <a:lnTo>
                      <a:pt x="138" y="277"/>
                    </a:lnTo>
                    <a:lnTo>
                      <a:pt x="140" y="272"/>
                    </a:lnTo>
                    <a:lnTo>
                      <a:pt x="146" y="267"/>
                    </a:lnTo>
                    <a:lnTo>
                      <a:pt x="161" y="263"/>
                    </a:lnTo>
                    <a:lnTo>
                      <a:pt x="175" y="267"/>
                    </a:lnTo>
                    <a:lnTo>
                      <a:pt x="189" y="274"/>
                    </a:lnTo>
                    <a:lnTo>
                      <a:pt x="191" y="293"/>
                    </a:lnTo>
                    <a:lnTo>
                      <a:pt x="199" y="280"/>
                    </a:lnTo>
                    <a:lnTo>
                      <a:pt x="208" y="269"/>
                    </a:lnTo>
                    <a:lnTo>
                      <a:pt x="216" y="256"/>
                    </a:lnTo>
                    <a:lnTo>
                      <a:pt x="226" y="245"/>
                    </a:lnTo>
                    <a:lnTo>
                      <a:pt x="237" y="242"/>
                    </a:lnTo>
                    <a:lnTo>
                      <a:pt x="250" y="238"/>
                    </a:lnTo>
                    <a:lnTo>
                      <a:pt x="261" y="235"/>
                    </a:lnTo>
                    <a:lnTo>
                      <a:pt x="273" y="232"/>
                    </a:lnTo>
                    <a:lnTo>
                      <a:pt x="283" y="229"/>
                    </a:lnTo>
                    <a:lnTo>
                      <a:pt x="294" y="224"/>
                    </a:lnTo>
                    <a:lnTo>
                      <a:pt x="305" y="219"/>
                    </a:lnTo>
                    <a:lnTo>
                      <a:pt x="316" y="214"/>
                    </a:lnTo>
                    <a:lnTo>
                      <a:pt x="318" y="206"/>
                    </a:lnTo>
                    <a:lnTo>
                      <a:pt x="321" y="197"/>
                    </a:lnTo>
                    <a:lnTo>
                      <a:pt x="323" y="189"/>
                    </a:lnTo>
                    <a:lnTo>
                      <a:pt x="324" y="181"/>
                    </a:lnTo>
                    <a:lnTo>
                      <a:pt x="316" y="168"/>
                    </a:lnTo>
                    <a:lnTo>
                      <a:pt x="313" y="1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6" name="Freeform 224"/>
              <p:cNvSpPr>
                <a:spLocks/>
              </p:cNvSpPr>
              <p:nvPr/>
            </p:nvSpPr>
            <p:spPr bwMode="auto">
              <a:xfrm>
                <a:off x="3333" y="1115"/>
                <a:ext cx="258" cy="146"/>
              </a:xfrm>
              <a:custGeom>
                <a:avLst/>
                <a:gdLst>
                  <a:gd name="T0" fmla="*/ 119 w 258"/>
                  <a:gd name="T1" fmla="*/ 34 h 146"/>
                  <a:gd name="T2" fmla="*/ 100 w 258"/>
                  <a:gd name="T3" fmla="*/ 35 h 146"/>
                  <a:gd name="T4" fmla="*/ 81 w 258"/>
                  <a:gd name="T5" fmla="*/ 31 h 146"/>
                  <a:gd name="T6" fmla="*/ 63 w 258"/>
                  <a:gd name="T7" fmla="*/ 18 h 146"/>
                  <a:gd name="T8" fmla="*/ 39 w 258"/>
                  <a:gd name="T9" fmla="*/ 3 h 146"/>
                  <a:gd name="T10" fmla="*/ 23 w 258"/>
                  <a:gd name="T11" fmla="*/ 3 h 146"/>
                  <a:gd name="T12" fmla="*/ 8 w 258"/>
                  <a:gd name="T13" fmla="*/ 10 h 146"/>
                  <a:gd name="T14" fmla="*/ 3 w 258"/>
                  <a:gd name="T15" fmla="*/ 27 h 146"/>
                  <a:gd name="T16" fmla="*/ 12 w 258"/>
                  <a:gd name="T17" fmla="*/ 58 h 146"/>
                  <a:gd name="T18" fmla="*/ 30 w 258"/>
                  <a:gd name="T19" fmla="*/ 76 h 146"/>
                  <a:gd name="T20" fmla="*/ 27 w 258"/>
                  <a:gd name="T21" fmla="*/ 66 h 146"/>
                  <a:gd name="T22" fmla="*/ 30 w 258"/>
                  <a:gd name="T23" fmla="*/ 60 h 146"/>
                  <a:gd name="T24" fmla="*/ 38 w 258"/>
                  <a:gd name="T25" fmla="*/ 55 h 146"/>
                  <a:gd name="T26" fmla="*/ 46 w 258"/>
                  <a:gd name="T27" fmla="*/ 56 h 146"/>
                  <a:gd name="T28" fmla="*/ 44 w 258"/>
                  <a:gd name="T29" fmla="*/ 51 h 146"/>
                  <a:gd name="T30" fmla="*/ 58 w 258"/>
                  <a:gd name="T31" fmla="*/ 58 h 146"/>
                  <a:gd name="T32" fmla="*/ 68 w 258"/>
                  <a:gd name="T33" fmla="*/ 64 h 146"/>
                  <a:gd name="T34" fmla="*/ 71 w 258"/>
                  <a:gd name="T35" fmla="*/ 68 h 146"/>
                  <a:gd name="T36" fmla="*/ 73 w 258"/>
                  <a:gd name="T37" fmla="*/ 74 h 146"/>
                  <a:gd name="T38" fmla="*/ 93 w 258"/>
                  <a:gd name="T39" fmla="*/ 74 h 146"/>
                  <a:gd name="T40" fmla="*/ 104 w 258"/>
                  <a:gd name="T41" fmla="*/ 85 h 146"/>
                  <a:gd name="T42" fmla="*/ 111 w 258"/>
                  <a:gd name="T43" fmla="*/ 95 h 146"/>
                  <a:gd name="T44" fmla="*/ 130 w 258"/>
                  <a:gd name="T45" fmla="*/ 108 h 146"/>
                  <a:gd name="T46" fmla="*/ 147 w 258"/>
                  <a:gd name="T47" fmla="*/ 117 h 146"/>
                  <a:gd name="T48" fmla="*/ 168 w 258"/>
                  <a:gd name="T49" fmla="*/ 127 h 146"/>
                  <a:gd name="T50" fmla="*/ 181 w 258"/>
                  <a:gd name="T51" fmla="*/ 133 h 146"/>
                  <a:gd name="T52" fmla="*/ 182 w 258"/>
                  <a:gd name="T53" fmla="*/ 145 h 146"/>
                  <a:gd name="T54" fmla="*/ 200 w 258"/>
                  <a:gd name="T55" fmla="*/ 145 h 146"/>
                  <a:gd name="T56" fmla="*/ 200 w 258"/>
                  <a:gd name="T57" fmla="*/ 138 h 146"/>
                  <a:gd name="T58" fmla="*/ 198 w 258"/>
                  <a:gd name="T59" fmla="*/ 121 h 146"/>
                  <a:gd name="T60" fmla="*/ 190 w 258"/>
                  <a:gd name="T61" fmla="*/ 114 h 146"/>
                  <a:gd name="T62" fmla="*/ 187 w 258"/>
                  <a:gd name="T63" fmla="*/ 109 h 146"/>
                  <a:gd name="T64" fmla="*/ 200 w 258"/>
                  <a:gd name="T65" fmla="*/ 105 h 146"/>
                  <a:gd name="T66" fmla="*/ 208 w 258"/>
                  <a:gd name="T67" fmla="*/ 95 h 146"/>
                  <a:gd name="T68" fmla="*/ 206 w 258"/>
                  <a:gd name="T69" fmla="*/ 85 h 146"/>
                  <a:gd name="T70" fmla="*/ 220 w 258"/>
                  <a:gd name="T71" fmla="*/ 79 h 146"/>
                  <a:gd name="T72" fmla="*/ 225 w 258"/>
                  <a:gd name="T73" fmla="*/ 85 h 146"/>
                  <a:gd name="T74" fmla="*/ 225 w 258"/>
                  <a:gd name="T75" fmla="*/ 92 h 146"/>
                  <a:gd name="T76" fmla="*/ 230 w 258"/>
                  <a:gd name="T77" fmla="*/ 93 h 146"/>
                  <a:gd name="T78" fmla="*/ 247 w 258"/>
                  <a:gd name="T79" fmla="*/ 90 h 146"/>
                  <a:gd name="T80" fmla="*/ 258 w 258"/>
                  <a:gd name="T81" fmla="*/ 84 h 146"/>
                  <a:gd name="T82" fmla="*/ 238 w 258"/>
                  <a:gd name="T83" fmla="*/ 76 h 146"/>
                  <a:gd name="T84" fmla="*/ 235 w 258"/>
                  <a:gd name="T85" fmla="*/ 71 h 146"/>
                  <a:gd name="T86" fmla="*/ 224 w 258"/>
                  <a:gd name="T87" fmla="*/ 76 h 146"/>
                  <a:gd name="T88" fmla="*/ 214 w 258"/>
                  <a:gd name="T89" fmla="*/ 71 h 146"/>
                  <a:gd name="T90" fmla="*/ 225 w 258"/>
                  <a:gd name="T91" fmla="*/ 60 h 146"/>
                  <a:gd name="T92" fmla="*/ 219 w 258"/>
                  <a:gd name="T93" fmla="*/ 56 h 146"/>
                  <a:gd name="T94" fmla="*/ 212 w 258"/>
                  <a:gd name="T95" fmla="*/ 61 h 146"/>
                  <a:gd name="T96" fmla="*/ 203 w 258"/>
                  <a:gd name="T97" fmla="*/ 71 h 146"/>
                  <a:gd name="T98" fmla="*/ 182 w 258"/>
                  <a:gd name="T99" fmla="*/ 76 h 146"/>
                  <a:gd name="T100" fmla="*/ 163 w 258"/>
                  <a:gd name="T101" fmla="*/ 66 h 146"/>
                  <a:gd name="T102" fmla="*/ 152 w 258"/>
                  <a:gd name="T103" fmla="*/ 58 h 146"/>
                  <a:gd name="T104" fmla="*/ 150 w 258"/>
                  <a:gd name="T105" fmla="*/ 47 h 146"/>
                  <a:gd name="T106" fmla="*/ 141 w 258"/>
                  <a:gd name="T107" fmla="*/ 4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8" h="146">
                    <a:moveTo>
                      <a:pt x="130" y="32"/>
                    </a:moveTo>
                    <a:lnTo>
                      <a:pt x="119" y="34"/>
                    </a:lnTo>
                    <a:lnTo>
                      <a:pt x="109" y="35"/>
                    </a:lnTo>
                    <a:lnTo>
                      <a:pt x="100" y="35"/>
                    </a:lnTo>
                    <a:lnTo>
                      <a:pt x="90" y="37"/>
                    </a:lnTo>
                    <a:lnTo>
                      <a:pt x="81" y="31"/>
                    </a:lnTo>
                    <a:lnTo>
                      <a:pt x="73" y="24"/>
                    </a:lnTo>
                    <a:lnTo>
                      <a:pt x="63" y="18"/>
                    </a:lnTo>
                    <a:lnTo>
                      <a:pt x="55" y="11"/>
                    </a:lnTo>
                    <a:lnTo>
                      <a:pt x="39" y="3"/>
                    </a:lnTo>
                    <a:lnTo>
                      <a:pt x="31" y="0"/>
                    </a:lnTo>
                    <a:lnTo>
                      <a:pt x="23" y="3"/>
                    </a:lnTo>
                    <a:lnTo>
                      <a:pt x="15" y="6"/>
                    </a:lnTo>
                    <a:lnTo>
                      <a:pt x="8" y="10"/>
                    </a:lnTo>
                    <a:lnTo>
                      <a:pt x="0" y="11"/>
                    </a:lnTo>
                    <a:lnTo>
                      <a:pt x="3" y="27"/>
                    </a:lnTo>
                    <a:lnTo>
                      <a:pt x="8" y="43"/>
                    </a:lnTo>
                    <a:lnTo>
                      <a:pt x="12" y="58"/>
                    </a:lnTo>
                    <a:lnTo>
                      <a:pt x="15" y="74"/>
                    </a:lnTo>
                    <a:lnTo>
                      <a:pt x="30" y="76"/>
                    </a:lnTo>
                    <a:lnTo>
                      <a:pt x="31" y="76"/>
                    </a:lnTo>
                    <a:lnTo>
                      <a:pt x="27" y="66"/>
                    </a:lnTo>
                    <a:lnTo>
                      <a:pt x="27" y="64"/>
                    </a:lnTo>
                    <a:lnTo>
                      <a:pt x="30" y="60"/>
                    </a:lnTo>
                    <a:lnTo>
                      <a:pt x="38" y="60"/>
                    </a:lnTo>
                    <a:lnTo>
                      <a:pt x="38" y="55"/>
                    </a:lnTo>
                    <a:lnTo>
                      <a:pt x="39" y="55"/>
                    </a:lnTo>
                    <a:lnTo>
                      <a:pt x="46" y="56"/>
                    </a:lnTo>
                    <a:lnTo>
                      <a:pt x="41" y="53"/>
                    </a:lnTo>
                    <a:lnTo>
                      <a:pt x="44" y="51"/>
                    </a:lnTo>
                    <a:lnTo>
                      <a:pt x="46" y="50"/>
                    </a:lnTo>
                    <a:lnTo>
                      <a:pt x="58" y="58"/>
                    </a:lnTo>
                    <a:lnTo>
                      <a:pt x="66" y="58"/>
                    </a:lnTo>
                    <a:lnTo>
                      <a:pt x="68" y="64"/>
                    </a:lnTo>
                    <a:lnTo>
                      <a:pt x="73" y="66"/>
                    </a:lnTo>
                    <a:lnTo>
                      <a:pt x="71" y="68"/>
                    </a:lnTo>
                    <a:lnTo>
                      <a:pt x="71" y="72"/>
                    </a:lnTo>
                    <a:lnTo>
                      <a:pt x="73" y="74"/>
                    </a:lnTo>
                    <a:lnTo>
                      <a:pt x="90" y="77"/>
                    </a:lnTo>
                    <a:lnTo>
                      <a:pt x="93" y="74"/>
                    </a:lnTo>
                    <a:lnTo>
                      <a:pt x="100" y="77"/>
                    </a:lnTo>
                    <a:lnTo>
                      <a:pt x="104" y="85"/>
                    </a:lnTo>
                    <a:lnTo>
                      <a:pt x="109" y="90"/>
                    </a:lnTo>
                    <a:lnTo>
                      <a:pt x="111" y="95"/>
                    </a:lnTo>
                    <a:lnTo>
                      <a:pt x="116" y="100"/>
                    </a:lnTo>
                    <a:lnTo>
                      <a:pt x="130" y="108"/>
                    </a:lnTo>
                    <a:lnTo>
                      <a:pt x="139" y="114"/>
                    </a:lnTo>
                    <a:lnTo>
                      <a:pt x="147" y="117"/>
                    </a:lnTo>
                    <a:lnTo>
                      <a:pt x="163" y="129"/>
                    </a:lnTo>
                    <a:lnTo>
                      <a:pt x="168" y="127"/>
                    </a:lnTo>
                    <a:lnTo>
                      <a:pt x="179" y="132"/>
                    </a:lnTo>
                    <a:lnTo>
                      <a:pt x="181" y="133"/>
                    </a:lnTo>
                    <a:lnTo>
                      <a:pt x="179" y="137"/>
                    </a:lnTo>
                    <a:lnTo>
                      <a:pt x="182" y="145"/>
                    </a:lnTo>
                    <a:lnTo>
                      <a:pt x="200" y="146"/>
                    </a:lnTo>
                    <a:lnTo>
                      <a:pt x="200" y="145"/>
                    </a:lnTo>
                    <a:lnTo>
                      <a:pt x="198" y="142"/>
                    </a:lnTo>
                    <a:lnTo>
                      <a:pt x="200" y="138"/>
                    </a:lnTo>
                    <a:lnTo>
                      <a:pt x="204" y="130"/>
                    </a:lnTo>
                    <a:lnTo>
                      <a:pt x="198" y="121"/>
                    </a:lnTo>
                    <a:lnTo>
                      <a:pt x="197" y="116"/>
                    </a:lnTo>
                    <a:lnTo>
                      <a:pt x="190" y="114"/>
                    </a:lnTo>
                    <a:lnTo>
                      <a:pt x="185" y="109"/>
                    </a:lnTo>
                    <a:lnTo>
                      <a:pt x="187" y="109"/>
                    </a:lnTo>
                    <a:lnTo>
                      <a:pt x="187" y="105"/>
                    </a:lnTo>
                    <a:lnTo>
                      <a:pt x="200" y="105"/>
                    </a:lnTo>
                    <a:lnTo>
                      <a:pt x="201" y="96"/>
                    </a:lnTo>
                    <a:lnTo>
                      <a:pt x="208" y="95"/>
                    </a:lnTo>
                    <a:lnTo>
                      <a:pt x="206" y="88"/>
                    </a:lnTo>
                    <a:lnTo>
                      <a:pt x="206" y="85"/>
                    </a:lnTo>
                    <a:lnTo>
                      <a:pt x="212" y="85"/>
                    </a:lnTo>
                    <a:lnTo>
                      <a:pt x="220" y="79"/>
                    </a:lnTo>
                    <a:lnTo>
                      <a:pt x="222" y="79"/>
                    </a:lnTo>
                    <a:lnTo>
                      <a:pt x="225" y="85"/>
                    </a:lnTo>
                    <a:lnTo>
                      <a:pt x="222" y="88"/>
                    </a:lnTo>
                    <a:lnTo>
                      <a:pt x="225" y="92"/>
                    </a:lnTo>
                    <a:lnTo>
                      <a:pt x="227" y="93"/>
                    </a:lnTo>
                    <a:lnTo>
                      <a:pt x="230" y="93"/>
                    </a:lnTo>
                    <a:lnTo>
                      <a:pt x="244" y="93"/>
                    </a:lnTo>
                    <a:lnTo>
                      <a:pt x="247" y="90"/>
                    </a:lnTo>
                    <a:lnTo>
                      <a:pt x="252" y="88"/>
                    </a:lnTo>
                    <a:lnTo>
                      <a:pt x="258" y="84"/>
                    </a:lnTo>
                    <a:lnTo>
                      <a:pt x="244" y="79"/>
                    </a:lnTo>
                    <a:lnTo>
                      <a:pt x="238" y="76"/>
                    </a:lnTo>
                    <a:lnTo>
                      <a:pt x="238" y="74"/>
                    </a:lnTo>
                    <a:lnTo>
                      <a:pt x="235" y="71"/>
                    </a:lnTo>
                    <a:lnTo>
                      <a:pt x="231" y="79"/>
                    </a:lnTo>
                    <a:lnTo>
                      <a:pt x="224" y="76"/>
                    </a:lnTo>
                    <a:lnTo>
                      <a:pt x="220" y="72"/>
                    </a:lnTo>
                    <a:lnTo>
                      <a:pt x="214" y="71"/>
                    </a:lnTo>
                    <a:lnTo>
                      <a:pt x="214" y="69"/>
                    </a:lnTo>
                    <a:lnTo>
                      <a:pt x="225" y="60"/>
                    </a:lnTo>
                    <a:lnTo>
                      <a:pt x="224" y="58"/>
                    </a:lnTo>
                    <a:lnTo>
                      <a:pt x="219" y="56"/>
                    </a:lnTo>
                    <a:lnTo>
                      <a:pt x="217" y="61"/>
                    </a:lnTo>
                    <a:lnTo>
                      <a:pt x="212" y="61"/>
                    </a:lnTo>
                    <a:lnTo>
                      <a:pt x="211" y="66"/>
                    </a:lnTo>
                    <a:lnTo>
                      <a:pt x="203" y="71"/>
                    </a:lnTo>
                    <a:lnTo>
                      <a:pt x="195" y="79"/>
                    </a:lnTo>
                    <a:lnTo>
                      <a:pt x="182" y="76"/>
                    </a:lnTo>
                    <a:lnTo>
                      <a:pt x="170" y="77"/>
                    </a:lnTo>
                    <a:lnTo>
                      <a:pt x="163" y="66"/>
                    </a:lnTo>
                    <a:lnTo>
                      <a:pt x="154" y="64"/>
                    </a:lnTo>
                    <a:lnTo>
                      <a:pt x="152" y="58"/>
                    </a:lnTo>
                    <a:lnTo>
                      <a:pt x="154" y="56"/>
                    </a:lnTo>
                    <a:lnTo>
                      <a:pt x="150" y="47"/>
                    </a:lnTo>
                    <a:lnTo>
                      <a:pt x="147" y="47"/>
                    </a:lnTo>
                    <a:lnTo>
                      <a:pt x="141" y="40"/>
                    </a:lnTo>
                    <a:lnTo>
                      <a:pt x="130"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7" name="Freeform 225"/>
              <p:cNvSpPr>
                <a:spLocks/>
              </p:cNvSpPr>
              <p:nvPr/>
            </p:nvSpPr>
            <p:spPr bwMode="auto">
              <a:xfrm>
                <a:off x="4544" y="2118"/>
                <a:ext cx="8" cy="9"/>
              </a:xfrm>
              <a:custGeom>
                <a:avLst/>
                <a:gdLst>
                  <a:gd name="T0" fmla="*/ 2 w 8"/>
                  <a:gd name="T1" fmla="*/ 9 h 9"/>
                  <a:gd name="T2" fmla="*/ 0 w 8"/>
                  <a:gd name="T3" fmla="*/ 5 h 9"/>
                  <a:gd name="T4" fmla="*/ 5 w 8"/>
                  <a:gd name="T5" fmla="*/ 0 h 9"/>
                  <a:gd name="T6" fmla="*/ 8 w 8"/>
                  <a:gd name="T7" fmla="*/ 9 h 9"/>
                  <a:gd name="T8" fmla="*/ 2 w 8"/>
                  <a:gd name="T9" fmla="*/ 9 h 9"/>
                </a:gdLst>
                <a:ahLst/>
                <a:cxnLst>
                  <a:cxn ang="0">
                    <a:pos x="T0" y="T1"/>
                  </a:cxn>
                  <a:cxn ang="0">
                    <a:pos x="T2" y="T3"/>
                  </a:cxn>
                  <a:cxn ang="0">
                    <a:pos x="T4" y="T5"/>
                  </a:cxn>
                  <a:cxn ang="0">
                    <a:pos x="T6" y="T7"/>
                  </a:cxn>
                  <a:cxn ang="0">
                    <a:pos x="T8" y="T9"/>
                  </a:cxn>
                </a:cxnLst>
                <a:rect l="0" t="0" r="r" b="b"/>
                <a:pathLst>
                  <a:path w="8" h="9">
                    <a:moveTo>
                      <a:pt x="2" y="9"/>
                    </a:moveTo>
                    <a:lnTo>
                      <a:pt x="0" y="5"/>
                    </a:lnTo>
                    <a:lnTo>
                      <a:pt x="5" y="0"/>
                    </a:lnTo>
                    <a:lnTo>
                      <a:pt x="8" y="9"/>
                    </a:lnTo>
                    <a:lnTo>
                      <a:pt x="2"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8" name="Freeform 226"/>
              <p:cNvSpPr>
                <a:spLocks/>
              </p:cNvSpPr>
              <p:nvPr/>
            </p:nvSpPr>
            <p:spPr bwMode="auto">
              <a:xfrm>
                <a:off x="4551" y="2115"/>
                <a:ext cx="16" cy="12"/>
              </a:xfrm>
              <a:custGeom>
                <a:avLst/>
                <a:gdLst>
                  <a:gd name="T0" fmla="*/ 0 w 16"/>
                  <a:gd name="T1" fmla="*/ 0 h 12"/>
                  <a:gd name="T2" fmla="*/ 5 w 16"/>
                  <a:gd name="T3" fmla="*/ 5 h 12"/>
                  <a:gd name="T4" fmla="*/ 9 w 16"/>
                  <a:gd name="T5" fmla="*/ 3 h 12"/>
                  <a:gd name="T6" fmla="*/ 13 w 16"/>
                  <a:gd name="T7" fmla="*/ 0 h 12"/>
                  <a:gd name="T8" fmla="*/ 16 w 16"/>
                  <a:gd name="T9" fmla="*/ 3 h 12"/>
                  <a:gd name="T10" fmla="*/ 16 w 16"/>
                  <a:gd name="T11" fmla="*/ 7 h 12"/>
                  <a:gd name="T12" fmla="*/ 13 w 16"/>
                  <a:gd name="T13" fmla="*/ 10 h 12"/>
                  <a:gd name="T14" fmla="*/ 6 w 16"/>
                  <a:gd name="T15" fmla="*/ 12 h 12"/>
                  <a:gd name="T16" fmla="*/ 1 w 16"/>
                  <a:gd name="T17" fmla="*/ 7 h 12"/>
                  <a:gd name="T18" fmla="*/ 0 w 16"/>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2">
                    <a:moveTo>
                      <a:pt x="0" y="0"/>
                    </a:moveTo>
                    <a:lnTo>
                      <a:pt x="5" y="5"/>
                    </a:lnTo>
                    <a:lnTo>
                      <a:pt x="9" y="3"/>
                    </a:lnTo>
                    <a:lnTo>
                      <a:pt x="13" y="0"/>
                    </a:lnTo>
                    <a:lnTo>
                      <a:pt x="16" y="3"/>
                    </a:lnTo>
                    <a:lnTo>
                      <a:pt x="16" y="7"/>
                    </a:lnTo>
                    <a:lnTo>
                      <a:pt x="13" y="10"/>
                    </a:lnTo>
                    <a:lnTo>
                      <a:pt x="6" y="12"/>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9" name="Freeform 227"/>
              <p:cNvSpPr>
                <a:spLocks/>
              </p:cNvSpPr>
              <p:nvPr/>
            </p:nvSpPr>
            <p:spPr bwMode="auto">
              <a:xfrm>
                <a:off x="4645" y="2114"/>
                <a:ext cx="3" cy="6"/>
              </a:xfrm>
              <a:custGeom>
                <a:avLst/>
                <a:gdLst>
                  <a:gd name="T0" fmla="*/ 0 w 3"/>
                  <a:gd name="T1" fmla="*/ 6 h 6"/>
                  <a:gd name="T2" fmla="*/ 0 w 3"/>
                  <a:gd name="T3" fmla="*/ 3 h 6"/>
                  <a:gd name="T4" fmla="*/ 3 w 3"/>
                  <a:gd name="T5" fmla="*/ 0 h 6"/>
                  <a:gd name="T6" fmla="*/ 0 w 3"/>
                  <a:gd name="T7" fmla="*/ 6 h 6"/>
                </a:gdLst>
                <a:ahLst/>
                <a:cxnLst>
                  <a:cxn ang="0">
                    <a:pos x="T0" y="T1"/>
                  </a:cxn>
                  <a:cxn ang="0">
                    <a:pos x="T2" y="T3"/>
                  </a:cxn>
                  <a:cxn ang="0">
                    <a:pos x="T4" y="T5"/>
                  </a:cxn>
                  <a:cxn ang="0">
                    <a:pos x="T6" y="T7"/>
                  </a:cxn>
                </a:cxnLst>
                <a:rect l="0" t="0" r="r" b="b"/>
                <a:pathLst>
                  <a:path w="3" h="6">
                    <a:moveTo>
                      <a:pt x="0" y="6"/>
                    </a:moveTo>
                    <a:lnTo>
                      <a:pt x="0" y="3"/>
                    </a:lnTo>
                    <a:lnTo>
                      <a:pt x="3" y="0"/>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0" name="Freeform 228"/>
              <p:cNvSpPr>
                <a:spLocks/>
              </p:cNvSpPr>
              <p:nvPr/>
            </p:nvSpPr>
            <p:spPr bwMode="auto">
              <a:xfrm>
                <a:off x="4637" y="2159"/>
                <a:ext cx="8" cy="11"/>
              </a:xfrm>
              <a:custGeom>
                <a:avLst/>
                <a:gdLst>
                  <a:gd name="T0" fmla="*/ 1 w 8"/>
                  <a:gd name="T1" fmla="*/ 1 h 11"/>
                  <a:gd name="T2" fmla="*/ 3 w 8"/>
                  <a:gd name="T3" fmla="*/ 3 h 11"/>
                  <a:gd name="T4" fmla="*/ 4 w 8"/>
                  <a:gd name="T5" fmla="*/ 0 h 11"/>
                  <a:gd name="T6" fmla="*/ 4 w 8"/>
                  <a:gd name="T7" fmla="*/ 3 h 11"/>
                  <a:gd name="T8" fmla="*/ 6 w 8"/>
                  <a:gd name="T9" fmla="*/ 1 h 11"/>
                  <a:gd name="T10" fmla="*/ 8 w 8"/>
                  <a:gd name="T11" fmla="*/ 9 h 11"/>
                  <a:gd name="T12" fmla="*/ 1 w 8"/>
                  <a:gd name="T13" fmla="*/ 11 h 11"/>
                  <a:gd name="T14" fmla="*/ 0 w 8"/>
                  <a:gd name="T15" fmla="*/ 8 h 11"/>
                  <a:gd name="T16" fmla="*/ 1 w 8"/>
                  <a:gd name="T17"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1" y="1"/>
                    </a:moveTo>
                    <a:lnTo>
                      <a:pt x="3" y="3"/>
                    </a:lnTo>
                    <a:lnTo>
                      <a:pt x="4" y="0"/>
                    </a:lnTo>
                    <a:lnTo>
                      <a:pt x="4" y="3"/>
                    </a:lnTo>
                    <a:lnTo>
                      <a:pt x="6" y="1"/>
                    </a:lnTo>
                    <a:lnTo>
                      <a:pt x="8" y="9"/>
                    </a:lnTo>
                    <a:lnTo>
                      <a:pt x="1" y="11"/>
                    </a:lnTo>
                    <a:lnTo>
                      <a:pt x="0" y="8"/>
                    </a:lnTo>
                    <a:lnTo>
                      <a:pt x="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1" name="Freeform 229"/>
              <p:cNvSpPr>
                <a:spLocks/>
              </p:cNvSpPr>
              <p:nvPr/>
            </p:nvSpPr>
            <p:spPr bwMode="auto">
              <a:xfrm>
                <a:off x="4673" y="2207"/>
                <a:ext cx="8" cy="6"/>
              </a:xfrm>
              <a:custGeom>
                <a:avLst/>
                <a:gdLst>
                  <a:gd name="T0" fmla="*/ 6 w 8"/>
                  <a:gd name="T1" fmla="*/ 0 h 6"/>
                  <a:gd name="T2" fmla="*/ 8 w 8"/>
                  <a:gd name="T3" fmla="*/ 2 h 6"/>
                  <a:gd name="T4" fmla="*/ 0 w 8"/>
                  <a:gd name="T5" fmla="*/ 6 h 6"/>
                  <a:gd name="T6" fmla="*/ 0 w 8"/>
                  <a:gd name="T7" fmla="*/ 3 h 6"/>
                  <a:gd name="T8" fmla="*/ 6 w 8"/>
                  <a:gd name="T9" fmla="*/ 0 h 6"/>
                </a:gdLst>
                <a:ahLst/>
                <a:cxnLst>
                  <a:cxn ang="0">
                    <a:pos x="T0" y="T1"/>
                  </a:cxn>
                  <a:cxn ang="0">
                    <a:pos x="T2" y="T3"/>
                  </a:cxn>
                  <a:cxn ang="0">
                    <a:pos x="T4" y="T5"/>
                  </a:cxn>
                  <a:cxn ang="0">
                    <a:pos x="T6" y="T7"/>
                  </a:cxn>
                  <a:cxn ang="0">
                    <a:pos x="T8" y="T9"/>
                  </a:cxn>
                </a:cxnLst>
                <a:rect l="0" t="0" r="r" b="b"/>
                <a:pathLst>
                  <a:path w="8" h="6">
                    <a:moveTo>
                      <a:pt x="6" y="0"/>
                    </a:moveTo>
                    <a:lnTo>
                      <a:pt x="8" y="2"/>
                    </a:lnTo>
                    <a:lnTo>
                      <a:pt x="0" y="6"/>
                    </a:lnTo>
                    <a:lnTo>
                      <a:pt x="0" y="3"/>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2" name="Freeform 230"/>
              <p:cNvSpPr>
                <a:spLocks/>
              </p:cNvSpPr>
              <p:nvPr/>
            </p:nvSpPr>
            <p:spPr bwMode="auto">
              <a:xfrm>
                <a:off x="4845" y="2353"/>
                <a:ext cx="6" cy="16"/>
              </a:xfrm>
              <a:custGeom>
                <a:avLst/>
                <a:gdLst>
                  <a:gd name="T0" fmla="*/ 4 w 6"/>
                  <a:gd name="T1" fmla="*/ 0 h 16"/>
                  <a:gd name="T2" fmla="*/ 6 w 6"/>
                  <a:gd name="T3" fmla="*/ 3 h 16"/>
                  <a:gd name="T4" fmla="*/ 6 w 6"/>
                  <a:gd name="T5" fmla="*/ 8 h 16"/>
                  <a:gd name="T6" fmla="*/ 0 w 6"/>
                  <a:gd name="T7" fmla="*/ 16 h 16"/>
                  <a:gd name="T8" fmla="*/ 1 w 6"/>
                  <a:gd name="T9" fmla="*/ 8 h 16"/>
                  <a:gd name="T10" fmla="*/ 4 w 6"/>
                  <a:gd name="T11" fmla="*/ 3 h 16"/>
                  <a:gd name="T12" fmla="*/ 4 w 6"/>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6" h="16">
                    <a:moveTo>
                      <a:pt x="4" y="0"/>
                    </a:moveTo>
                    <a:lnTo>
                      <a:pt x="6" y="3"/>
                    </a:lnTo>
                    <a:lnTo>
                      <a:pt x="6" y="8"/>
                    </a:lnTo>
                    <a:lnTo>
                      <a:pt x="0" y="16"/>
                    </a:lnTo>
                    <a:lnTo>
                      <a:pt x="1" y="8"/>
                    </a:lnTo>
                    <a:lnTo>
                      <a:pt x="4" y="3"/>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3" name="Freeform 231"/>
              <p:cNvSpPr>
                <a:spLocks/>
              </p:cNvSpPr>
              <p:nvPr/>
            </p:nvSpPr>
            <p:spPr bwMode="auto">
              <a:xfrm>
                <a:off x="4840" y="2398"/>
                <a:ext cx="1" cy="5"/>
              </a:xfrm>
              <a:custGeom>
                <a:avLst/>
                <a:gdLst>
                  <a:gd name="T0" fmla="*/ 1 w 1"/>
                  <a:gd name="T1" fmla="*/ 0 h 5"/>
                  <a:gd name="T2" fmla="*/ 1 w 1"/>
                  <a:gd name="T3" fmla="*/ 2 h 5"/>
                  <a:gd name="T4" fmla="*/ 0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1" y="2"/>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4" name="Freeform 232"/>
              <p:cNvSpPr>
                <a:spLocks/>
              </p:cNvSpPr>
              <p:nvPr/>
            </p:nvSpPr>
            <p:spPr bwMode="auto">
              <a:xfrm>
                <a:off x="4532" y="2543"/>
                <a:ext cx="20" cy="10"/>
              </a:xfrm>
              <a:custGeom>
                <a:avLst/>
                <a:gdLst>
                  <a:gd name="T0" fmla="*/ 0 w 20"/>
                  <a:gd name="T1" fmla="*/ 5 h 10"/>
                  <a:gd name="T2" fmla="*/ 12 w 20"/>
                  <a:gd name="T3" fmla="*/ 0 h 10"/>
                  <a:gd name="T4" fmla="*/ 20 w 20"/>
                  <a:gd name="T5" fmla="*/ 6 h 10"/>
                  <a:gd name="T6" fmla="*/ 14 w 20"/>
                  <a:gd name="T7" fmla="*/ 6 h 10"/>
                  <a:gd name="T8" fmla="*/ 11 w 20"/>
                  <a:gd name="T9" fmla="*/ 10 h 10"/>
                  <a:gd name="T10" fmla="*/ 3 w 20"/>
                  <a:gd name="T11" fmla="*/ 8 h 10"/>
                  <a:gd name="T12" fmla="*/ 0 w 20"/>
                  <a:gd name="T13" fmla="*/ 8 h 10"/>
                  <a:gd name="T14" fmla="*/ 0 w 20"/>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0">
                    <a:moveTo>
                      <a:pt x="0" y="5"/>
                    </a:moveTo>
                    <a:lnTo>
                      <a:pt x="12" y="0"/>
                    </a:lnTo>
                    <a:lnTo>
                      <a:pt x="20" y="6"/>
                    </a:lnTo>
                    <a:lnTo>
                      <a:pt x="14" y="6"/>
                    </a:lnTo>
                    <a:lnTo>
                      <a:pt x="11" y="10"/>
                    </a:lnTo>
                    <a:lnTo>
                      <a:pt x="3" y="8"/>
                    </a:lnTo>
                    <a:lnTo>
                      <a:pt x="0" y="8"/>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5" name="Freeform 233"/>
              <p:cNvSpPr>
                <a:spLocks/>
              </p:cNvSpPr>
              <p:nvPr/>
            </p:nvSpPr>
            <p:spPr bwMode="auto">
              <a:xfrm>
                <a:off x="4654" y="2617"/>
                <a:ext cx="6" cy="10"/>
              </a:xfrm>
              <a:custGeom>
                <a:avLst/>
                <a:gdLst>
                  <a:gd name="T0" fmla="*/ 3 w 6"/>
                  <a:gd name="T1" fmla="*/ 0 h 10"/>
                  <a:gd name="T2" fmla="*/ 5 w 6"/>
                  <a:gd name="T3" fmla="*/ 0 h 10"/>
                  <a:gd name="T4" fmla="*/ 6 w 6"/>
                  <a:gd name="T5" fmla="*/ 3 h 10"/>
                  <a:gd name="T6" fmla="*/ 5 w 6"/>
                  <a:gd name="T7" fmla="*/ 8 h 10"/>
                  <a:gd name="T8" fmla="*/ 0 w 6"/>
                  <a:gd name="T9" fmla="*/ 10 h 10"/>
                  <a:gd name="T10" fmla="*/ 2 w 6"/>
                  <a:gd name="T11" fmla="*/ 2 h 10"/>
                  <a:gd name="T12" fmla="*/ 3 w 6"/>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6" h="10">
                    <a:moveTo>
                      <a:pt x="3" y="0"/>
                    </a:moveTo>
                    <a:lnTo>
                      <a:pt x="5" y="0"/>
                    </a:lnTo>
                    <a:lnTo>
                      <a:pt x="6" y="3"/>
                    </a:lnTo>
                    <a:lnTo>
                      <a:pt x="5" y="8"/>
                    </a:lnTo>
                    <a:lnTo>
                      <a:pt x="0" y="10"/>
                    </a:lnTo>
                    <a:lnTo>
                      <a:pt x="2"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6" name="Freeform 234"/>
              <p:cNvSpPr>
                <a:spLocks/>
              </p:cNvSpPr>
              <p:nvPr/>
            </p:nvSpPr>
            <p:spPr bwMode="auto">
              <a:xfrm>
                <a:off x="4654" y="2627"/>
                <a:ext cx="5" cy="1"/>
              </a:xfrm>
              <a:custGeom>
                <a:avLst/>
                <a:gdLst>
                  <a:gd name="T0" fmla="*/ 0 w 5"/>
                  <a:gd name="T1" fmla="*/ 1 h 1"/>
                  <a:gd name="T2" fmla="*/ 3 w 5"/>
                  <a:gd name="T3" fmla="*/ 0 h 1"/>
                  <a:gd name="T4" fmla="*/ 5 w 5"/>
                  <a:gd name="T5" fmla="*/ 1 h 1"/>
                  <a:gd name="T6" fmla="*/ 0 w 5"/>
                  <a:gd name="T7" fmla="*/ 1 h 1"/>
                </a:gdLst>
                <a:ahLst/>
                <a:cxnLst>
                  <a:cxn ang="0">
                    <a:pos x="T0" y="T1"/>
                  </a:cxn>
                  <a:cxn ang="0">
                    <a:pos x="T2" y="T3"/>
                  </a:cxn>
                  <a:cxn ang="0">
                    <a:pos x="T4" y="T5"/>
                  </a:cxn>
                  <a:cxn ang="0">
                    <a:pos x="T6" y="T7"/>
                  </a:cxn>
                </a:cxnLst>
                <a:rect l="0" t="0" r="r" b="b"/>
                <a:pathLst>
                  <a:path w="5" h="1">
                    <a:moveTo>
                      <a:pt x="0" y="1"/>
                    </a:moveTo>
                    <a:lnTo>
                      <a:pt x="3" y="0"/>
                    </a:lnTo>
                    <a:lnTo>
                      <a:pt x="5" y="1"/>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7" name="Freeform 235"/>
              <p:cNvSpPr>
                <a:spLocks/>
              </p:cNvSpPr>
              <p:nvPr/>
            </p:nvSpPr>
            <p:spPr bwMode="auto">
              <a:xfrm>
                <a:off x="4591" y="2633"/>
                <a:ext cx="58" cy="50"/>
              </a:xfrm>
              <a:custGeom>
                <a:avLst/>
                <a:gdLst>
                  <a:gd name="T0" fmla="*/ 12 w 58"/>
                  <a:gd name="T1" fmla="*/ 0 h 50"/>
                  <a:gd name="T2" fmla="*/ 15 w 58"/>
                  <a:gd name="T3" fmla="*/ 2 h 50"/>
                  <a:gd name="T4" fmla="*/ 22 w 58"/>
                  <a:gd name="T5" fmla="*/ 3 h 50"/>
                  <a:gd name="T6" fmla="*/ 25 w 58"/>
                  <a:gd name="T7" fmla="*/ 7 h 50"/>
                  <a:gd name="T8" fmla="*/ 33 w 58"/>
                  <a:gd name="T9" fmla="*/ 8 h 50"/>
                  <a:gd name="T10" fmla="*/ 47 w 58"/>
                  <a:gd name="T11" fmla="*/ 5 h 50"/>
                  <a:gd name="T12" fmla="*/ 52 w 58"/>
                  <a:gd name="T13" fmla="*/ 2 h 50"/>
                  <a:gd name="T14" fmla="*/ 54 w 58"/>
                  <a:gd name="T15" fmla="*/ 3 h 50"/>
                  <a:gd name="T16" fmla="*/ 57 w 58"/>
                  <a:gd name="T17" fmla="*/ 2 h 50"/>
                  <a:gd name="T18" fmla="*/ 58 w 58"/>
                  <a:gd name="T19" fmla="*/ 2 h 50"/>
                  <a:gd name="T20" fmla="*/ 58 w 58"/>
                  <a:gd name="T21" fmla="*/ 5 h 50"/>
                  <a:gd name="T22" fmla="*/ 57 w 58"/>
                  <a:gd name="T23" fmla="*/ 10 h 50"/>
                  <a:gd name="T24" fmla="*/ 44 w 58"/>
                  <a:gd name="T25" fmla="*/ 29 h 50"/>
                  <a:gd name="T26" fmla="*/ 47 w 58"/>
                  <a:gd name="T27" fmla="*/ 23 h 50"/>
                  <a:gd name="T28" fmla="*/ 41 w 58"/>
                  <a:gd name="T29" fmla="*/ 27 h 50"/>
                  <a:gd name="T30" fmla="*/ 34 w 58"/>
                  <a:gd name="T31" fmla="*/ 35 h 50"/>
                  <a:gd name="T32" fmla="*/ 28 w 58"/>
                  <a:gd name="T33" fmla="*/ 37 h 50"/>
                  <a:gd name="T34" fmla="*/ 19 w 58"/>
                  <a:gd name="T35" fmla="*/ 45 h 50"/>
                  <a:gd name="T36" fmla="*/ 19 w 58"/>
                  <a:gd name="T37" fmla="*/ 42 h 50"/>
                  <a:gd name="T38" fmla="*/ 15 w 58"/>
                  <a:gd name="T39" fmla="*/ 44 h 50"/>
                  <a:gd name="T40" fmla="*/ 12 w 58"/>
                  <a:gd name="T41" fmla="*/ 48 h 50"/>
                  <a:gd name="T42" fmla="*/ 9 w 58"/>
                  <a:gd name="T43" fmla="*/ 50 h 50"/>
                  <a:gd name="T44" fmla="*/ 0 w 58"/>
                  <a:gd name="T45" fmla="*/ 48 h 50"/>
                  <a:gd name="T46" fmla="*/ 0 w 58"/>
                  <a:gd name="T47" fmla="*/ 47 h 50"/>
                  <a:gd name="T48" fmla="*/ 3 w 58"/>
                  <a:gd name="T49" fmla="*/ 45 h 50"/>
                  <a:gd name="T50" fmla="*/ 0 w 58"/>
                  <a:gd name="T51" fmla="*/ 44 h 50"/>
                  <a:gd name="T52" fmla="*/ 0 w 58"/>
                  <a:gd name="T53" fmla="*/ 35 h 50"/>
                  <a:gd name="T54" fmla="*/ 3 w 58"/>
                  <a:gd name="T55" fmla="*/ 26 h 50"/>
                  <a:gd name="T56" fmla="*/ 3 w 58"/>
                  <a:gd name="T57" fmla="*/ 31 h 50"/>
                  <a:gd name="T58" fmla="*/ 6 w 58"/>
                  <a:gd name="T59" fmla="*/ 27 h 50"/>
                  <a:gd name="T60" fmla="*/ 4 w 58"/>
                  <a:gd name="T61" fmla="*/ 21 h 50"/>
                  <a:gd name="T62" fmla="*/ 6 w 58"/>
                  <a:gd name="T63" fmla="*/ 10 h 50"/>
                  <a:gd name="T64" fmla="*/ 12 w 58"/>
                  <a:gd name="T6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 h="50">
                    <a:moveTo>
                      <a:pt x="12" y="0"/>
                    </a:moveTo>
                    <a:lnTo>
                      <a:pt x="15" y="2"/>
                    </a:lnTo>
                    <a:lnTo>
                      <a:pt x="22" y="3"/>
                    </a:lnTo>
                    <a:lnTo>
                      <a:pt x="25" y="7"/>
                    </a:lnTo>
                    <a:lnTo>
                      <a:pt x="33" y="8"/>
                    </a:lnTo>
                    <a:lnTo>
                      <a:pt x="47" y="5"/>
                    </a:lnTo>
                    <a:lnTo>
                      <a:pt x="52" y="2"/>
                    </a:lnTo>
                    <a:lnTo>
                      <a:pt x="54" y="3"/>
                    </a:lnTo>
                    <a:lnTo>
                      <a:pt x="57" y="2"/>
                    </a:lnTo>
                    <a:lnTo>
                      <a:pt x="58" y="2"/>
                    </a:lnTo>
                    <a:lnTo>
                      <a:pt x="58" y="5"/>
                    </a:lnTo>
                    <a:lnTo>
                      <a:pt x="57" y="10"/>
                    </a:lnTo>
                    <a:lnTo>
                      <a:pt x="44" y="29"/>
                    </a:lnTo>
                    <a:lnTo>
                      <a:pt x="47" y="23"/>
                    </a:lnTo>
                    <a:lnTo>
                      <a:pt x="41" y="27"/>
                    </a:lnTo>
                    <a:lnTo>
                      <a:pt x="34" y="35"/>
                    </a:lnTo>
                    <a:lnTo>
                      <a:pt x="28" y="37"/>
                    </a:lnTo>
                    <a:lnTo>
                      <a:pt x="19" y="45"/>
                    </a:lnTo>
                    <a:lnTo>
                      <a:pt x="19" y="42"/>
                    </a:lnTo>
                    <a:lnTo>
                      <a:pt x="15" y="44"/>
                    </a:lnTo>
                    <a:lnTo>
                      <a:pt x="12" y="48"/>
                    </a:lnTo>
                    <a:lnTo>
                      <a:pt x="9" y="50"/>
                    </a:lnTo>
                    <a:lnTo>
                      <a:pt x="0" y="48"/>
                    </a:lnTo>
                    <a:lnTo>
                      <a:pt x="0" y="47"/>
                    </a:lnTo>
                    <a:lnTo>
                      <a:pt x="3" y="45"/>
                    </a:lnTo>
                    <a:lnTo>
                      <a:pt x="0" y="44"/>
                    </a:lnTo>
                    <a:lnTo>
                      <a:pt x="0" y="35"/>
                    </a:lnTo>
                    <a:lnTo>
                      <a:pt x="3" y="26"/>
                    </a:lnTo>
                    <a:lnTo>
                      <a:pt x="3" y="31"/>
                    </a:lnTo>
                    <a:lnTo>
                      <a:pt x="6" y="27"/>
                    </a:lnTo>
                    <a:lnTo>
                      <a:pt x="4" y="21"/>
                    </a:lnTo>
                    <a:lnTo>
                      <a:pt x="6" y="10"/>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8" name="Freeform 236"/>
              <p:cNvSpPr>
                <a:spLocks/>
              </p:cNvSpPr>
              <p:nvPr/>
            </p:nvSpPr>
            <p:spPr bwMode="auto">
              <a:xfrm>
                <a:off x="5032" y="2274"/>
                <a:ext cx="35" cy="39"/>
              </a:xfrm>
              <a:custGeom>
                <a:avLst/>
                <a:gdLst>
                  <a:gd name="T0" fmla="*/ 11 w 35"/>
                  <a:gd name="T1" fmla="*/ 21 h 39"/>
                  <a:gd name="T2" fmla="*/ 6 w 35"/>
                  <a:gd name="T3" fmla="*/ 18 h 39"/>
                  <a:gd name="T4" fmla="*/ 2 w 35"/>
                  <a:gd name="T5" fmla="*/ 4 h 39"/>
                  <a:gd name="T6" fmla="*/ 0 w 35"/>
                  <a:gd name="T7" fmla="*/ 0 h 39"/>
                  <a:gd name="T8" fmla="*/ 6 w 35"/>
                  <a:gd name="T9" fmla="*/ 0 h 39"/>
                  <a:gd name="T10" fmla="*/ 11 w 35"/>
                  <a:gd name="T11" fmla="*/ 4 h 39"/>
                  <a:gd name="T12" fmla="*/ 11 w 35"/>
                  <a:gd name="T13" fmla="*/ 7 h 39"/>
                  <a:gd name="T14" fmla="*/ 14 w 35"/>
                  <a:gd name="T15" fmla="*/ 9 h 39"/>
                  <a:gd name="T16" fmla="*/ 18 w 35"/>
                  <a:gd name="T17" fmla="*/ 17 h 39"/>
                  <a:gd name="T18" fmla="*/ 22 w 35"/>
                  <a:gd name="T19" fmla="*/ 23 h 39"/>
                  <a:gd name="T20" fmla="*/ 27 w 35"/>
                  <a:gd name="T21" fmla="*/ 25 h 39"/>
                  <a:gd name="T22" fmla="*/ 32 w 35"/>
                  <a:gd name="T23" fmla="*/ 33 h 39"/>
                  <a:gd name="T24" fmla="*/ 35 w 35"/>
                  <a:gd name="T25" fmla="*/ 34 h 39"/>
                  <a:gd name="T26" fmla="*/ 35 w 35"/>
                  <a:gd name="T27" fmla="*/ 36 h 39"/>
                  <a:gd name="T28" fmla="*/ 32 w 35"/>
                  <a:gd name="T29" fmla="*/ 39 h 39"/>
                  <a:gd name="T30" fmla="*/ 29 w 35"/>
                  <a:gd name="T31" fmla="*/ 36 h 39"/>
                  <a:gd name="T32" fmla="*/ 24 w 35"/>
                  <a:gd name="T33" fmla="*/ 34 h 39"/>
                  <a:gd name="T34" fmla="*/ 24 w 35"/>
                  <a:gd name="T35" fmla="*/ 31 h 39"/>
                  <a:gd name="T36" fmla="*/ 13 w 35"/>
                  <a:gd name="T37" fmla="*/ 25 h 39"/>
                  <a:gd name="T38" fmla="*/ 11 w 35"/>
                  <a:gd name="T39" fmla="*/ 2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39">
                    <a:moveTo>
                      <a:pt x="11" y="21"/>
                    </a:moveTo>
                    <a:lnTo>
                      <a:pt x="6" y="18"/>
                    </a:lnTo>
                    <a:lnTo>
                      <a:pt x="2" y="4"/>
                    </a:lnTo>
                    <a:lnTo>
                      <a:pt x="0" y="0"/>
                    </a:lnTo>
                    <a:lnTo>
                      <a:pt x="6" y="0"/>
                    </a:lnTo>
                    <a:lnTo>
                      <a:pt x="11" y="4"/>
                    </a:lnTo>
                    <a:lnTo>
                      <a:pt x="11" y="7"/>
                    </a:lnTo>
                    <a:lnTo>
                      <a:pt x="14" y="9"/>
                    </a:lnTo>
                    <a:lnTo>
                      <a:pt x="18" y="17"/>
                    </a:lnTo>
                    <a:lnTo>
                      <a:pt x="22" y="23"/>
                    </a:lnTo>
                    <a:lnTo>
                      <a:pt x="27" y="25"/>
                    </a:lnTo>
                    <a:lnTo>
                      <a:pt x="32" y="33"/>
                    </a:lnTo>
                    <a:lnTo>
                      <a:pt x="35" y="34"/>
                    </a:lnTo>
                    <a:lnTo>
                      <a:pt x="35" y="36"/>
                    </a:lnTo>
                    <a:lnTo>
                      <a:pt x="32" y="39"/>
                    </a:lnTo>
                    <a:lnTo>
                      <a:pt x="29" y="36"/>
                    </a:lnTo>
                    <a:lnTo>
                      <a:pt x="24" y="34"/>
                    </a:lnTo>
                    <a:lnTo>
                      <a:pt x="24" y="31"/>
                    </a:lnTo>
                    <a:lnTo>
                      <a:pt x="13" y="25"/>
                    </a:lnTo>
                    <a:lnTo>
                      <a:pt x="11" y="2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9" name="Freeform 237"/>
              <p:cNvSpPr>
                <a:spLocks/>
              </p:cNvSpPr>
              <p:nvPr/>
            </p:nvSpPr>
            <p:spPr bwMode="auto">
              <a:xfrm>
                <a:off x="5092" y="2176"/>
                <a:ext cx="7" cy="16"/>
              </a:xfrm>
              <a:custGeom>
                <a:avLst/>
                <a:gdLst>
                  <a:gd name="T0" fmla="*/ 0 w 7"/>
                  <a:gd name="T1" fmla="*/ 0 h 16"/>
                  <a:gd name="T2" fmla="*/ 2 w 7"/>
                  <a:gd name="T3" fmla="*/ 8 h 16"/>
                  <a:gd name="T4" fmla="*/ 7 w 7"/>
                  <a:gd name="T5" fmla="*/ 5 h 16"/>
                  <a:gd name="T6" fmla="*/ 7 w 7"/>
                  <a:gd name="T7" fmla="*/ 15 h 16"/>
                  <a:gd name="T8" fmla="*/ 0 w 7"/>
                  <a:gd name="T9" fmla="*/ 16 h 16"/>
                  <a:gd name="T10" fmla="*/ 0 w 7"/>
                  <a:gd name="T11" fmla="*/ 0 h 16"/>
                </a:gdLst>
                <a:ahLst/>
                <a:cxnLst>
                  <a:cxn ang="0">
                    <a:pos x="T0" y="T1"/>
                  </a:cxn>
                  <a:cxn ang="0">
                    <a:pos x="T2" y="T3"/>
                  </a:cxn>
                  <a:cxn ang="0">
                    <a:pos x="T4" y="T5"/>
                  </a:cxn>
                  <a:cxn ang="0">
                    <a:pos x="T6" y="T7"/>
                  </a:cxn>
                  <a:cxn ang="0">
                    <a:pos x="T8" y="T9"/>
                  </a:cxn>
                  <a:cxn ang="0">
                    <a:pos x="T10" y="T11"/>
                  </a:cxn>
                </a:cxnLst>
                <a:rect l="0" t="0" r="r" b="b"/>
                <a:pathLst>
                  <a:path w="7" h="16">
                    <a:moveTo>
                      <a:pt x="0" y="0"/>
                    </a:moveTo>
                    <a:lnTo>
                      <a:pt x="2" y="8"/>
                    </a:lnTo>
                    <a:lnTo>
                      <a:pt x="7" y="5"/>
                    </a:lnTo>
                    <a:lnTo>
                      <a:pt x="7" y="15"/>
                    </a:lnTo>
                    <a:lnTo>
                      <a:pt x="0" y="1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0" name="Freeform 238"/>
              <p:cNvSpPr>
                <a:spLocks/>
              </p:cNvSpPr>
              <p:nvPr/>
            </p:nvSpPr>
            <p:spPr bwMode="auto">
              <a:xfrm>
                <a:off x="5097" y="2197"/>
                <a:ext cx="7" cy="12"/>
              </a:xfrm>
              <a:custGeom>
                <a:avLst/>
                <a:gdLst>
                  <a:gd name="T0" fmla="*/ 0 w 7"/>
                  <a:gd name="T1" fmla="*/ 0 h 12"/>
                  <a:gd name="T2" fmla="*/ 7 w 7"/>
                  <a:gd name="T3" fmla="*/ 7 h 12"/>
                  <a:gd name="T4" fmla="*/ 7 w 7"/>
                  <a:gd name="T5" fmla="*/ 10 h 12"/>
                  <a:gd name="T6" fmla="*/ 2 w 7"/>
                  <a:gd name="T7" fmla="*/ 12 h 12"/>
                  <a:gd name="T8" fmla="*/ 3 w 7"/>
                  <a:gd name="T9" fmla="*/ 3 h 12"/>
                  <a:gd name="T10" fmla="*/ 0 w 7"/>
                  <a:gd name="T11" fmla="*/ 2 h 12"/>
                  <a:gd name="T12" fmla="*/ 0 w 7"/>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0"/>
                    </a:moveTo>
                    <a:lnTo>
                      <a:pt x="7" y="7"/>
                    </a:lnTo>
                    <a:lnTo>
                      <a:pt x="7" y="10"/>
                    </a:lnTo>
                    <a:lnTo>
                      <a:pt x="2" y="12"/>
                    </a:lnTo>
                    <a:lnTo>
                      <a:pt x="3"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1" name="Freeform 239"/>
              <p:cNvSpPr>
                <a:spLocks/>
              </p:cNvSpPr>
              <p:nvPr/>
            </p:nvSpPr>
            <p:spPr bwMode="auto">
              <a:xfrm>
                <a:off x="5113" y="2189"/>
                <a:ext cx="2" cy="8"/>
              </a:xfrm>
              <a:custGeom>
                <a:avLst/>
                <a:gdLst>
                  <a:gd name="T0" fmla="*/ 2 w 2"/>
                  <a:gd name="T1" fmla="*/ 0 h 8"/>
                  <a:gd name="T2" fmla="*/ 0 w 2"/>
                  <a:gd name="T3" fmla="*/ 8 h 8"/>
                  <a:gd name="T4" fmla="*/ 2 w 2"/>
                  <a:gd name="T5" fmla="*/ 0 h 8"/>
                </a:gdLst>
                <a:ahLst/>
                <a:cxnLst>
                  <a:cxn ang="0">
                    <a:pos x="T0" y="T1"/>
                  </a:cxn>
                  <a:cxn ang="0">
                    <a:pos x="T2" y="T3"/>
                  </a:cxn>
                  <a:cxn ang="0">
                    <a:pos x="T4" y="T5"/>
                  </a:cxn>
                </a:cxnLst>
                <a:rect l="0" t="0" r="r" b="b"/>
                <a:pathLst>
                  <a:path w="2" h="8">
                    <a:moveTo>
                      <a:pt x="2" y="0"/>
                    </a:moveTo>
                    <a:lnTo>
                      <a:pt x="0"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2" name="Freeform 240"/>
              <p:cNvSpPr>
                <a:spLocks/>
              </p:cNvSpPr>
              <p:nvPr/>
            </p:nvSpPr>
            <p:spPr bwMode="auto">
              <a:xfrm>
                <a:off x="5108" y="2200"/>
                <a:ext cx="5" cy="5"/>
              </a:xfrm>
              <a:custGeom>
                <a:avLst/>
                <a:gdLst>
                  <a:gd name="T0" fmla="*/ 3 w 5"/>
                  <a:gd name="T1" fmla="*/ 0 h 5"/>
                  <a:gd name="T2" fmla="*/ 5 w 5"/>
                  <a:gd name="T3" fmla="*/ 5 h 5"/>
                  <a:gd name="T4" fmla="*/ 2 w 5"/>
                  <a:gd name="T5" fmla="*/ 5 h 5"/>
                  <a:gd name="T6" fmla="*/ 0 w 5"/>
                  <a:gd name="T7" fmla="*/ 4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5"/>
                    </a:lnTo>
                    <a:lnTo>
                      <a:pt x="2" y="5"/>
                    </a:lnTo>
                    <a:lnTo>
                      <a:pt x="0" y="4"/>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3" name="Freeform 241"/>
              <p:cNvSpPr>
                <a:spLocks/>
              </p:cNvSpPr>
              <p:nvPr/>
            </p:nvSpPr>
            <p:spPr bwMode="auto">
              <a:xfrm>
                <a:off x="5107" y="2226"/>
                <a:ext cx="4" cy="5"/>
              </a:xfrm>
              <a:custGeom>
                <a:avLst/>
                <a:gdLst>
                  <a:gd name="T0" fmla="*/ 3 w 4"/>
                  <a:gd name="T1" fmla="*/ 0 h 5"/>
                  <a:gd name="T2" fmla="*/ 4 w 4"/>
                  <a:gd name="T3" fmla="*/ 3 h 5"/>
                  <a:gd name="T4" fmla="*/ 0 w 4"/>
                  <a:gd name="T5" fmla="*/ 5 h 5"/>
                  <a:gd name="T6" fmla="*/ 0 w 4"/>
                  <a:gd name="T7" fmla="*/ 2 h 5"/>
                  <a:gd name="T8" fmla="*/ 3 w 4"/>
                  <a:gd name="T9" fmla="*/ 0 h 5"/>
                </a:gdLst>
                <a:ahLst/>
                <a:cxnLst>
                  <a:cxn ang="0">
                    <a:pos x="T0" y="T1"/>
                  </a:cxn>
                  <a:cxn ang="0">
                    <a:pos x="T2" y="T3"/>
                  </a:cxn>
                  <a:cxn ang="0">
                    <a:pos x="T4" y="T5"/>
                  </a:cxn>
                  <a:cxn ang="0">
                    <a:pos x="T6" y="T7"/>
                  </a:cxn>
                  <a:cxn ang="0">
                    <a:pos x="T8" y="T9"/>
                  </a:cxn>
                </a:cxnLst>
                <a:rect l="0" t="0" r="r" b="b"/>
                <a:pathLst>
                  <a:path w="4" h="5">
                    <a:moveTo>
                      <a:pt x="3" y="0"/>
                    </a:moveTo>
                    <a:lnTo>
                      <a:pt x="4" y="3"/>
                    </a:lnTo>
                    <a:lnTo>
                      <a:pt x="0"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4" name="Freeform 242"/>
              <p:cNvSpPr>
                <a:spLocks/>
              </p:cNvSpPr>
              <p:nvPr/>
            </p:nvSpPr>
            <p:spPr bwMode="auto">
              <a:xfrm>
                <a:off x="5113" y="2246"/>
                <a:ext cx="2" cy="4"/>
              </a:xfrm>
              <a:custGeom>
                <a:avLst/>
                <a:gdLst>
                  <a:gd name="T0" fmla="*/ 0 w 2"/>
                  <a:gd name="T1" fmla="*/ 0 h 4"/>
                  <a:gd name="T2" fmla="*/ 2 w 2"/>
                  <a:gd name="T3" fmla="*/ 0 h 4"/>
                  <a:gd name="T4" fmla="*/ 2 w 2"/>
                  <a:gd name="T5" fmla="*/ 4 h 4"/>
                  <a:gd name="T6" fmla="*/ 0 w 2"/>
                  <a:gd name="T7" fmla="*/ 3 h 4"/>
                  <a:gd name="T8" fmla="*/ 0 w 2"/>
                  <a:gd name="T9" fmla="*/ 0 h 4"/>
                  <a:gd name="T10" fmla="*/ 0 w 2"/>
                  <a:gd name="T11" fmla="*/ 3 h 4"/>
                  <a:gd name="T12" fmla="*/ 0 w 2"/>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0" y="0"/>
                    </a:moveTo>
                    <a:lnTo>
                      <a:pt x="2" y="0"/>
                    </a:lnTo>
                    <a:lnTo>
                      <a:pt x="2" y="4"/>
                    </a:lnTo>
                    <a:lnTo>
                      <a:pt x="0" y="3"/>
                    </a:lnTo>
                    <a:lnTo>
                      <a:pt x="0" y="0"/>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5" name="Freeform 243"/>
              <p:cNvSpPr>
                <a:spLocks/>
              </p:cNvSpPr>
              <p:nvPr/>
            </p:nvSpPr>
            <p:spPr bwMode="auto">
              <a:xfrm>
                <a:off x="5113" y="2258"/>
                <a:ext cx="3" cy="5"/>
              </a:xfrm>
              <a:custGeom>
                <a:avLst/>
                <a:gdLst>
                  <a:gd name="T0" fmla="*/ 2 w 3"/>
                  <a:gd name="T1" fmla="*/ 0 h 5"/>
                  <a:gd name="T2" fmla="*/ 3 w 3"/>
                  <a:gd name="T3" fmla="*/ 2 h 5"/>
                  <a:gd name="T4" fmla="*/ 2 w 3"/>
                  <a:gd name="T5" fmla="*/ 5 h 5"/>
                  <a:gd name="T6" fmla="*/ 0 w 3"/>
                  <a:gd name="T7" fmla="*/ 2 h 5"/>
                  <a:gd name="T8" fmla="*/ 2 w 3"/>
                  <a:gd name="T9" fmla="*/ 0 h 5"/>
                </a:gdLst>
                <a:ahLst/>
                <a:cxnLst>
                  <a:cxn ang="0">
                    <a:pos x="T0" y="T1"/>
                  </a:cxn>
                  <a:cxn ang="0">
                    <a:pos x="T2" y="T3"/>
                  </a:cxn>
                  <a:cxn ang="0">
                    <a:pos x="T4" y="T5"/>
                  </a:cxn>
                  <a:cxn ang="0">
                    <a:pos x="T6" y="T7"/>
                  </a:cxn>
                  <a:cxn ang="0">
                    <a:pos x="T8" y="T9"/>
                  </a:cxn>
                </a:cxnLst>
                <a:rect l="0" t="0" r="r" b="b"/>
                <a:pathLst>
                  <a:path w="3" h="5">
                    <a:moveTo>
                      <a:pt x="2" y="0"/>
                    </a:moveTo>
                    <a:lnTo>
                      <a:pt x="3" y="2"/>
                    </a:lnTo>
                    <a:lnTo>
                      <a:pt x="2" y="5"/>
                    </a:lnTo>
                    <a:lnTo>
                      <a:pt x="0" y="2"/>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6" name="Freeform 244"/>
              <p:cNvSpPr>
                <a:spLocks/>
              </p:cNvSpPr>
              <p:nvPr/>
            </p:nvSpPr>
            <p:spPr bwMode="auto">
              <a:xfrm>
                <a:off x="5075" y="2284"/>
                <a:ext cx="5" cy="7"/>
              </a:xfrm>
              <a:custGeom>
                <a:avLst/>
                <a:gdLst>
                  <a:gd name="T0" fmla="*/ 2 w 5"/>
                  <a:gd name="T1" fmla="*/ 0 h 7"/>
                  <a:gd name="T2" fmla="*/ 3 w 5"/>
                  <a:gd name="T3" fmla="*/ 0 h 7"/>
                  <a:gd name="T4" fmla="*/ 5 w 5"/>
                  <a:gd name="T5" fmla="*/ 7 h 7"/>
                  <a:gd name="T6" fmla="*/ 0 w 5"/>
                  <a:gd name="T7" fmla="*/ 3 h 7"/>
                  <a:gd name="T8" fmla="*/ 2 w 5"/>
                  <a:gd name="T9" fmla="*/ 0 h 7"/>
                </a:gdLst>
                <a:ahLst/>
                <a:cxnLst>
                  <a:cxn ang="0">
                    <a:pos x="T0" y="T1"/>
                  </a:cxn>
                  <a:cxn ang="0">
                    <a:pos x="T2" y="T3"/>
                  </a:cxn>
                  <a:cxn ang="0">
                    <a:pos x="T4" y="T5"/>
                  </a:cxn>
                  <a:cxn ang="0">
                    <a:pos x="T6" y="T7"/>
                  </a:cxn>
                  <a:cxn ang="0">
                    <a:pos x="T8" y="T9"/>
                  </a:cxn>
                </a:cxnLst>
                <a:rect l="0" t="0" r="r" b="b"/>
                <a:pathLst>
                  <a:path w="5" h="7">
                    <a:moveTo>
                      <a:pt x="2" y="0"/>
                    </a:moveTo>
                    <a:lnTo>
                      <a:pt x="3" y="0"/>
                    </a:lnTo>
                    <a:lnTo>
                      <a:pt x="5" y="7"/>
                    </a:lnTo>
                    <a:lnTo>
                      <a:pt x="0"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7" name="Freeform 245"/>
              <p:cNvSpPr>
                <a:spLocks/>
              </p:cNvSpPr>
              <p:nvPr/>
            </p:nvSpPr>
            <p:spPr bwMode="auto">
              <a:xfrm>
                <a:off x="5084" y="2295"/>
                <a:ext cx="4" cy="4"/>
              </a:xfrm>
              <a:custGeom>
                <a:avLst/>
                <a:gdLst>
                  <a:gd name="T0" fmla="*/ 0 w 4"/>
                  <a:gd name="T1" fmla="*/ 0 h 4"/>
                  <a:gd name="T2" fmla="*/ 4 w 4"/>
                  <a:gd name="T3" fmla="*/ 0 h 4"/>
                  <a:gd name="T4" fmla="*/ 2 w 4"/>
                  <a:gd name="T5" fmla="*/ 4 h 4"/>
                  <a:gd name="T6" fmla="*/ 0 w 4"/>
                  <a:gd name="T7" fmla="*/ 4 h 4"/>
                  <a:gd name="T8" fmla="*/ 0 w 4"/>
                  <a:gd name="T9" fmla="*/ 0 h 4"/>
                </a:gdLst>
                <a:ahLst/>
                <a:cxnLst>
                  <a:cxn ang="0">
                    <a:pos x="T0" y="T1"/>
                  </a:cxn>
                  <a:cxn ang="0">
                    <a:pos x="T2" y="T3"/>
                  </a:cxn>
                  <a:cxn ang="0">
                    <a:pos x="T4" y="T5"/>
                  </a:cxn>
                  <a:cxn ang="0">
                    <a:pos x="T6" y="T7"/>
                  </a:cxn>
                  <a:cxn ang="0">
                    <a:pos x="T8" y="T9"/>
                  </a:cxn>
                </a:cxnLst>
                <a:rect l="0" t="0" r="r" b="b"/>
                <a:pathLst>
                  <a:path w="4" h="4">
                    <a:moveTo>
                      <a:pt x="0" y="0"/>
                    </a:moveTo>
                    <a:lnTo>
                      <a:pt x="4" y="0"/>
                    </a:lnTo>
                    <a:lnTo>
                      <a:pt x="2" y="4"/>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8" name="Freeform 246"/>
              <p:cNvSpPr>
                <a:spLocks/>
              </p:cNvSpPr>
              <p:nvPr/>
            </p:nvSpPr>
            <p:spPr bwMode="auto">
              <a:xfrm>
                <a:off x="5242" y="2223"/>
                <a:ext cx="19" cy="16"/>
              </a:xfrm>
              <a:custGeom>
                <a:avLst/>
                <a:gdLst>
                  <a:gd name="T0" fmla="*/ 12 w 19"/>
                  <a:gd name="T1" fmla="*/ 2 h 16"/>
                  <a:gd name="T2" fmla="*/ 16 w 19"/>
                  <a:gd name="T3" fmla="*/ 0 h 16"/>
                  <a:gd name="T4" fmla="*/ 19 w 19"/>
                  <a:gd name="T5" fmla="*/ 3 h 16"/>
                  <a:gd name="T6" fmla="*/ 19 w 19"/>
                  <a:gd name="T7" fmla="*/ 13 h 16"/>
                  <a:gd name="T8" fmla="*/ 9 w 19"/>
                  <a:gd name="T9" fmla="*/ 16 h 16"/>
                  <a:gd name="T10" fmla="*/ 0 w 19"/>
                  <a:gd name="T11" fmla="*/ 11 h 16"/>
                  <a:gd name="T12" fmla="*/ 3 w 19"/>
                  <a:gd name="T13" fmla="*/ 5 h 16"/>
                  <a:gd name="T14" fmla="*/ 8 w 19"/>
                  <a:gd name="T15" fmla="*/ 2 h 16"/>
                  <a:gd name="T16" fmla="*/ 12 w 19"/>
                  <a:gd name="T17"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16">
                    <a:moveTo>
                      <a:pt x="12" y="2"/>
                    </a:moveTo>
                    <a:lnTo>
                      <a:pt x="16" y="0"/>
                    </a:lnTo>
                    <a:lnTo>
                      <a:pt x="19" y="3"/>
                    </a:lnTo>
                    <a:lnTo>
                      <a:pt x="19" y="13"/>
                    </a:lnTo>
                    <a:lnTo>
                      <a:pt x="9" y="16"/>
                    </a:lnTo>
                    <a:lnTo>
                      <a:pt x="0" y="11"/>
                    </a:lnTo>
                    <a:lnTo>
                      <a:pt x="3" y="5"/>
                    </a:lnTo>
                    <a:lnTo>
                      <a:pt x="8" y="2"/>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9" name="Freeform 247"/>
              <p:cNvSpPr>
                <a:spLocks/>
              </p:cNvSpPr>
              <p:nvPr/>
            </p:nvSpPr>
            <p:spPr bwMode="auto">
              <a:xfrm>
                <a:off x="5266" y="2202"/>
                <a:ext cx="25" cy="15"/>
              </a:xfrm>
              <a:custGeom>
                <a:avLst/>
                <a:gdLst>
                  <a:gd name="T0" fmla="*/ 7 w 25"/>
                  <a:gd name="T1" fmla="*/ 5 h 15"/>
                  <a:gd name="T2" fmla="*/ 7 w 25"/>
                  <a:gd name="T3" fmla="*/ 7 h 15"/>
                  <a:gd name="T4" fmla="*/ 19 w 25"/>
                  <a:gd name="T5" fmla="*/ 2 h 15"/>
                  <a:gd name="T6" fmla="*/ 25 w 25"/>
                  <a:gd name="T7" fmla="*/ 0 h 15"/>
                  <a:gd name="T8" fmla="*/ 22 w 25"/>
                  <a:gd name="T9" fmla="*/ 5 h 15"/>
                  <a:gd name="T10" fmla="*/ 20 w 25"/>
                  <a:gd name="T11" fmla="*/ 10 h 15"/>
                  <a:gd name="T12" fmla="*/ 12 w 25"/>
                  <a:gd name="T13" fmla="*/ 11 h 15"/>
                  <a:gd name="T14" fmla="*/ 11 w 25"/>
                  <a:gd name="T15" fmla="*/ 8 h 15"/>
                  <a:gd name="T16" fmla="*/ 7 w 25"/>
                  <a:gd name="T17" fmla="*/ 13 h 15"/>
                  <a:gd name="T18" fmla="*/ 3 w 25"/>
                  <a:gd name="T19" fmla="*/ 15 h 15"/>
                  <a:gd name="T20" fmla="*/ 0 w 25"/>
                  <a:gd name="T21" fmla="*/ 11 h 15"/>
                  <a:gd name="T22" fmla="*/ 0 w 25"/>
                  <a:gd name="T23" fmla="*/ 8 h 15"/>
                  <a:gd name="T24" fmla="*/ 7 w 25"/>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 h="15">
                    <a:moveTo>
                      <a:pt x="7" y="5"/>
                    </a:moveTo>
                    <a:lnTo>
                      <a:pt x="7" y="7"/>
                    </a:lnTo>
                    <a:lnTo>
                      <a:pt x="19" y="2"/>
                    </a:lnTo>
                    <a:lnTo>
                      <a:pt x="25" y="0"/>
                    </a:lnTo>
                    <a:lnTo>
                      <a:pt x="22" y="5"/>
                    </a:lnTo>
                    <a:lnTo>
                      <a:pt x="20" y="10"/>
                    </a:lnTo>
                    <a:lnTo>
                      <a:pt x="12" y="11"/>
                    </a:lnTo>
                    <a:lnTo>
                      <a:pt x="11" y="8"/>
                    </a:lnTo>
                    <a:lnTo>
                      <a:pt x="7" y="13"/>
                    </a:lnTo>
                    <a:lnTo>
                      <a:pt x="3" y="15"/>
                    </a:lnTo>
                    <a:lnTo>
                      <a:pt x="0" y="11"/>
                    </a:lnTo>
                    <a:lnTo>
                      <a:pt x="0" y="8"/>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0" name="Freeform 248"/>
              <p:cNvSpPr>
                <a:spLocks/>
              </p:cNvSpPr>
              <p:nvPr/>
            </p:nvSpPr>
            <p:spPr bwMode="auto">
              <a:xfrm>
                <a:off x="4759" y="2804"/>
                <a:ext cx="8" cy="6"/>
              </a:xfrm>
              <a:custGeom>
                <a:avLst/>
                <a:gdLst>
                  <a:gd name="T0" fmla="*/ 8 w 8"/>
                  <a:gd name="T1" fmla="*/ 0 h 6"/>
                  <a:gd name="T2" fmla="*/ 5 w 8"/>
                  <a:gd name="T3" fmla="*/ 4 h 6"/>
                  <a:gd name="T4" fmla="*/ 0 w 8"/>
                  <a:gd name="T5" fmla="*/ 6 h 6"/>
                  <a:gd name="T6" fmla="*/ 1 w 8"/>
                  <a:gd name="T7" fmla="*/ 3 h 6"/>
                  <a:gd name="T8" fmla="*/ 8 w 8"/>
                  <a:gd name="T9" fmla="*/ 0 h 6"/>
                </a:gdLst>
                <a:ahLst/>
                <a:cxnLst>
                  <a:cxn ang="0">
                    <a:pos x="T0" y="T1"/>
                  </a:cxn>
                  <a:cxn ang="0">
                    <a:pos x="T2" y="T3"/>
                  </a:cxn>
                  <a:cxn ang="0">
                    <a:pos x="T4" y="T5"/>
                  </a:cxn>
                  <a:cxn ang="0">
                    <a:pos x="T6" y="T7"/>
                  </a:cxn>
                  <a:cxn ang="0">
                    <a:pos x="T8" y="T9"/>
                  </a:cxn>
                </a:cxnLst>
                <a:rect l="0" t="0" r="r" b="b"/>
                <a:pathLst>
                  <a:path w="8" h="6">
                    <a:moveTo>
                      <a:pt x="8" y="0"/>
                    </a:moveTo>
                    <a:lnTo>
                      <a:pt x="5" y="4"/>
                    </a:lnTo>
                    <a:lnTo>
                      <a:pt x="0" y="6"/>
                    </a:lnTo>
                    <a:lnTo>
                      <a:pt x="1" y="3"/>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1" name="Freeform 249"/>
              <p:cNvSpPr>
                <a:spLocks/>
              </p:cNvSpPr>
              <p:nvPr/>
            </p:nvSpPr>
            <p:spPr bwMode="auto">
              <a:xfrm>
                <a:off x="4834" y="2738"/>
                <a:ext cx="14" cy="9"/>
              </a:xfrm>
              <a:custGeom>
                <a:avLst/>
                <a:gdLst>
                  <a:gd name="T0" fmla="*/ 14 w 14"/>
                  <a:gd name="T1" fmla="*/ 0 h 9"/>
                  <a:gd name="T2" fmla="*/ 14 w 14"/>
                  <a:gd name="T3" fmla="*/ 3 h 9"/>
                  <a:gd name="T4" fmla="*/ 11 w 14"/>
                  <a:gd name="T5" fmla="*/ 3 h 9"/>
                  <a:gd name="T6" fmla="*/ 11 w 14"/>
                  <a:gd name="T7" fmla="*/ 6 h 9"/>
                  <a:gd name="T8" fmla="*/ 0 w 14"/>
                  <a:gd name="T9" fmla="*/ 9 h 9"/>
                  <a:gd name="T10" fmla="*/ 11 w 14"/>
                  <a:gd name="T11" fmla="*/ 0 h 9"/>
                  <a:gd name="T12" fmla="*/ 14 w 1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14" h="9">
                    <a:moveTo>
                      <a:pt x="14" y="0"/>
                    </a:moveTo>
                    <a:lnTo>
                      <a:pt x="14" y="3"/>
                    </a:lnTo>
                    <a:lnTo>
                      <a:pt x="11" y="3"/>
                    </a:lnTo>
                    <a:lnTo>
                      <a:pt x="11" y="6"/>
                    </a:lnTo>
                    <a:lnTo>
                      <a:pt x="0" y="9"/>
                    </a:lnTo>
                    <a:lnTo>
                      <a:pt x="11"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2" name="Freeform 250"/>
              <p:cNvSpPr>
                <a:spLocks/>
              </p:cNvSpPr>
              <p:nvPr/>
            </p:nvSpPr>
            <p:spPr bwMode="auto">
              <a:xfrm>
                <a:off x="4838" y="2631"/>
                <a:ext cx="173" cy="107"/>
              </a:xfrm>
              <a:custGeom>
                <a:avLst/>
                <a:gdLst>
                  <a:gd name="T0" fmla="*/ 148 w 173"/>
                  <a:gd name="T1" fmla="*/ 5 h 107"/>
                  <a:gd name="T2" fmla="*/ 156 w 173"/>
                  <a:gd name="T3" fmla="*/ 4 h 107"/>
                  <a:gd name="T4" fmla="*/ 156 w 173"/>
                  <a:gd name="T5" fmla="*/ 10 h 107"/>
                  <a:gd name="T6" fmla="*/ 170 w 173"/>
                  <a:gd name="T7" fmla="*/ 7 h 107"/>
                  <a:gd name="T8" fmla="*/ 169 w 173"/>
                  <a:gd name="T9" fmla="*/ 9 h 107"/>
                  <a:gd name="T10" fmla="*/ 169 w 173"/>
                  <a:gd name="T11" fmla="*/ 12 h 107"/>
                  <a:gd name="T12" fmla="*/ 173 w 173"/>
                  <a:gd name="T13" fmla="*/ 10 h 107"/>
                  <a:gd name="T14" fmla="*/ 170 w 173"/>
                  <a:gd name="T15" fmla="*/ 13 h 107"/>
                  <a:gd name="T16" fmla="*/ 164 w 173"/>
                  <a:gd name="T17" fmla="*/ 23 h 107"/>
                  <a:gd name="T18" fmla="*/ 127 w 173"/>
                  <a:gd name="T19" fmla="*/ 46 h 107"/>
                  <a:gd name="T20" fmla="*/ 121 w 173"/>
                  <a:gd name="T21" fmla="*/ 55 h 107"/>
                  <a:gd name="T22" fmla="*/ 113 w 173"/>
                  <a:gd name="T23" fmla="*/ 55 h 107"/>
                  <a:gd name="T24" fmla="*/ 108 w 173"/>
                  <a:gd name="T25" fmla="*/ 57 h 107"/>
                  <a:gd name="T26" fmla="*/ 97 w 173"/>
                  <a:gd name="T27" fmla="*/ 60 h 107"/>
                  <a:gd name="T28" fmla="*/ 61 w 173"/>
                  <a:gd name="T29" fmla="*/ 91 h 107"/>
                  <a:gd name="T30" fmla="*/ 53 w 173"/>
                  <a:gd name="T31" fmla="*/ 95 h 107"/>
                  <a:gd name="T32" fmla="*/ 35 w 173"/>
                  <a:gd name="T33" fmla="*/ 103 h 107"/>
                  <a:gd name="T34" fmla="*/ 24 w 173"/>
                  <a:gd name="T35" fmla="*/ 103 h 107"/>
                  <a:gd name="T36" fmla="*/ 19 w 173"/>
                  <a:gd name="T37" fmla="*/ 102 h 107"/>
                  <a:gd name="T38" fmla="*/ 13 w 173"/>
                  <a:gd name="T39" fmla="*/ 97 h 107"/>
                  <a:gd name="T40" fmla="*/ 0 w 173"/>
                  <a:gd name="T41" fmla="*/ 97 h 107"/>
                  <a:gd name="T42" fmla="*/ 2 w 173"/>
                  <a:gd name="T43" fmla="*/ 95 h 107"/>
                  <a:gd name="T44" fmla="*/ 0 w 173"/>
                  <a:gd name="T45" fmla="*/ 94 h 107"/>
                  <a:gd name="T46" fmla="*/ 10 w 173"/>
                  <a:gd name="T47" fmla="*/ 89 h 107"/>
                  <a:gd name="T48" fmla="*/ 13 w 173"/>
                  <a:gd name="T49" fmla="*/ 86 h 107"/>
                  <a:gd name="T50" fmla="*/ 15 w 173"/>
                  <a:gd name="T51" fmla="*/ 84 h 107"/>
                  <a:gd name="T52" fmla="*/ 19 w 173"/>
                  <a:gd name="T53" fmla="*/ 82 h 107"/>
                  <a:gd name="T54" fmla="*/ 23 w 173"/>
                  <a:gd name="T55" fmla="*/ 76 h 107"/>
                  <a:gd name="T56" fmla="*/ 27 w 173"/>
                  <a:gd name="T57" fmla="*/ 78 h 107"/>
                  <a:gd name="T58" fmla="*/ 38 w 173"/>
                  <a:gd name="T59" fmla="*/ 70 h 107"/>
                  <a:gd name="T60" fmla="*/ 65 w 173"/>
                  <a:gd name="T61" fmla="*/ 58 h 107"/>
                  <a:gd name="T62" fmla="*/ 111 w 173"/>
                  <a:gd name="T63" fmla="*/ 34 h 107"/>
                  <a:gd name="T64" fmla="*/ 135 w 173"/>
                  <a:gd name="T65" fmla="*/ 17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73" h="107">
                    <a:moveTo>
                      <a:pt x="145" y="9"/>
                    </a:moveTo>
                    <a:lnTo>
                      <a:pt x="148" y="5"/>
                    </a:lnTo>
                    <a:lnTo>
                      <a:pt x="159" y="0"/>
                    </a:lnTo>
                    <a:lnTo>
                      <a:pt x="156" y="4"/>
                    </a:lnTo>
                    <a:lnTo>
                      <a:pt x="159" y="5"/>
                    </a:lnTo>
                    <a:lnTo>
                      <a:pt x="156" y="10"/>
                    </a:lnTo>
                    <a:lnTo>
                      <a:pt x="158" y="13"/>
                    </a:lnTo>
                    <a:lnTo>
                      <a:pt x="170" y="7"/>
                    </a:lnTo>
                    <a:lnTo>
                      <a:pt x="172" y="7"/>
                    </a:lnTo>
                    <a:lnTo>
                      <a:pt x="169" y="9"/>
                    </a:lnTo>
                    <a:lnTo>
                      <a:pt x="165" y="13"/>
                    </a:lnTo>
                    <a:lnTo>
                      <a:pt x="169" y="12"/>
                    </a:lnTo>
                    <a:lnTo>
                      <a:pt x="172" y="9"/>
                    </a:lnTo>
                    <a:lnTo>
                      <a:pt x="173" y="10"/>
                    </a:lnTo>
                    <a:lnTo>
                      <a:pt x="169" y="12"/>
                    </a:lnTo>
                    <a:lnTo>
                      <a:pt x="170" y="13"/>
                    </a:lnTo>
                    <a:lnTo>
                      <a:pt x="167" y="17"/>
                    </a:lnTo>
                    <a:lnTo>
                      <a:pt x="164" y="23"/>
                    </a:lnTo>
                    <a:lnTo>
                      <a:pt x="138" y="41"/>
                    </a:lnTo>
                    <a:lnTo>
                      <a:pt x="127" y="46"/>
                    </a:lnTo>
                    <a:lnTo>
                      <a:pt x="119" y="54"/>
                    </a:lnTo>
                    <a:lnTo>
                      <a:pt x="121" y="55"/>
                    </a:lnTo>
                    <a:lnTo>
                      <a:pt x="119" y="58"/>
                    </a:lnTo>
                    <a:lnTo>
                      <a:pt x="113" y="55"/>
                    </a:lnTo>
                    <a:lnTo>
                      <a:pt x="110" y="58"/>
                    </a:lnTo>
                    <a:lnTo>
                      <a:pt x="108" y="57"/>
                    </a:lnTo>
                    <a:lnTo>
                      <a:pt x="99" y="62"/>
                    </a:lnTo>
                    <a:lnTo>
                      <a:pt x="97" y="60"/>
                    </a:lnTo>
                    <a:lnTo>
                      <a:pt x="78" y="78"/>
                    </a:lnTo>
                    <a:lnTo>
                      <a:pt x="61" y="91"/>
                    </a:lnTo>
                    <a:lnTo>
                      <a:pt x="57" y="94"/>
                    </a:lnTo>
                    <a:lnTo>
                      <a:pt x="53" y="95"/>
                    </a:lnTo>
                    <a:lnTo>
                      <a:pt x="42" y="100"/>
                    </a:lnTo>
                    <a:lnTo>
                      <a:pt x="35" y="103"/>
                    </a:lnTo>
                    <a:lnTo>
                      <a:pt x="24" y="107"/>
                    </a:lnTo>
                    <a:lnTo>
                      <a:pt x="24" y="103"/>
                    </a:lnTo>
                    <a:lnTo>
                      <a:pt x="18" y="105"/>
                    </a:lnTo>
                    <a:lnTo>
                      <a:pt x="19" y="102"/>
                    </a:lnTo>
                    <a:lnTo>
                      <a:pt x="13" y="102"/>
                    </a:lnTo>
                    <a:lnTo>
                      <a:pt x="13" y="97"/>
                    </a:lnTo>
                    <a:lnTo>
                      <a:pt x="5" y="99"/>
                    </a:lnTo>
                    <a:lnTo>
                      <a:pt x="0" y="97"/>
                    </a:lnTo>
                    <a:lnTo>
                      <a:pt x="7" y="92"/>
                    </a:lnTo>
                    <a:lnTo>
                      <a:pt x="2" y="95"/>
                    </a:lnTo>
                    <a:lnTo>
                      <a:pt x="5" y="92"/>
                    </a:lnTo>
                    <a:lnTo>
                      <a:pt x="0" y="94"/>
                    </a:lnTo>
                    <a:lnTo>
                      <a:pt x="2" y="92"/>
                    </a:lnTo>
                    <a:lnTo>
                      <a:pt x="10" y="89"/>
                    </a:lnTo>
                    <a:lnTo>
                      <a:pt x="10" y="89"/>
                    </a:lnTo>
                    <a:lnTo>
                      <a:pt x="13" y="86"/>
                    </a:lnTo>
                    <a:lnTo>
                      <a:pt x="11" y="84"/>
                    </a:lnTo>
                    <a:lnTo>
                      <a:pt x="15" y="84"/>
                    </a:lnTo>
                    <a:lnTo>
                      <a:pt x="15" y="82"/>
                    </a:lnTo>
                    <a:lnTo>
                      <a:pt x="19" y="82"/>
                    </a:lnTo>
                    <a:lnTo>
                      <a:pt x="19" y="81"/>
                    </a:lnTo>
                    <a:lnTo>
                      <a:pt x="23" y="76"/>
                    </a:lnTo>
                    <a:lnTo>
                      <a:pt x="27" y="74"/>
                    </a:lnTo>
                    <a:lnTo>
                      <a:pt x="27" y="78"/>
                    </a:lnTo>
                    <a:lnTo>
                      <a:pt x="30" y="73"/>
                    </a:lnTo>
                    <a:lnTo>
                      <a:pt x="38" y="70"/>
                    </a:lnTo>
                    <a:lnTo>
                      <a:pt x="50" y="62"/>
                    </a:lnTo>
                    <a:lnTo>
                      <a:pt x="65" y="58"/>
                    </a:lnTo>
                    <a:lnTo>
                      <a:pt x="105" y="39"/>
                    </a:lnTo>
                    <a:lnTo>
                      <a:pt x="111" y="34"/>
                    </a:lnTo>
                    <a:lnTo>
                      <a:pt x="126" y="23"/>
                    </a:lnTo>
                    <a:lnTo>
                      <a:pt x="135" y="17"/>
                    </a:lnTo>
                    <a:lnTo>
                      <a:pt x="145"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3" name="Freeform 251"/>
              <p:cNvSpPr>
                <a:spLocks/>
              </p:cNvSpPr>
              <p:nvPr/>
            </p:nvSpPr>
            <p:spPr bwMode="auto">
              <a:xfrm>
                <a:off x="5016" y="2524"/>
                <a:ext cx="97" cy="125"/>
              </a:xfrm>
              <a:custGeom>
                <a:avLst/>
                <a:gdLst>
                  <a:gd name="T0" fmla="*/ 54 w 97"/>
                  <a:gd name="T1" fmla="*/ 0 h 125"/>
                  <a:gd name="T2" fmla="*/ 56 w 97"/>
                  <a:gd name="T3" fmla="*/ 6 h 125"/>
                  <a:gd name="T4" fmla="*/ 61 w 97"/>
                  <a:gd name="T5" fmla="*/ 9 h 125"/>
                  <a:gd name="T6" fmla="*/ 61 w 97"/>
                  <a:gd name="T7" fmla="*/ 13 h 125"/>
                  <a:gd name="T8" fmla="*/ 62 w 97"/>
                  <a:gd name="T9" fmla="*/ 25 h 125"/>
                  <a:gd name="T10" fmla="*/ 57 w 97"/>
                  <a:gd name="T11" fmla="*/ 25 h 125"/>
                  <a:gd name="T12" fmla="*/ 53 w 97"/>
                  <a:gd name="T13" fmla="*/ 43 h 125"/>
                  <a:gd name="T14" fmla="*/ 57 w 97"/>
                  <a:gd name="T15" fmla="*/ 48 h 125"/>
                  <a:gd name="T16" fmla="*/ 65 w 97"/>
                  <a:gd name="T17" fmla="*/ 40 h 125"/>
                  <a:gd name="T18" fmla="*/ 67 w 97"/>
                  <a:gd name="T19" fmla="*/ 37 h 125"/>
                  <a:gd name="T20" fmla="*/ 64 w 97"/>
                  <a:gd name="T21" fmla="*/ 54 h 125"/>
                  <a:gd name="T22" fmla="*/ 76 w 97"/>
                  <a:gd name="T23" fmla="*/ 62 h 125"/>
                  <a:gd name="T24" fmla="*/ 97 w 97"/>
                  <a:gd name="T25" fmla="*/ 56 h 125"/>
                  <a:gd name="T26" fmla="*/ 78 w 97"/>
                  <a:gd name="T27" fmla="*/ 74 h 125"/>
                  <a:gd name="T28" fmla="*/ 70 w 97"/>
                  <a:gd name="T29" fmla="*/ 83 h 125"/>
                  <a:gd name="T30" fmla="*/ 70 w 97"/>
                  <a:gd name="T31" fmla="*/ 80 h 125"/>
                  <a:gd name="T32" fmla="*/ 53 w 97"/>
                  <a:gd name="T33" fmla="*/ 88 h 125"/>
                  <a:gd name="T34" fmla="*/ 51 w 97"/>
                  <a:gd name="T35" fmla="*/ 95 h 125"/>
                  <a:gd name="T36" fmla="*/ 14 w 97"/>
                  <a:gd name="T37" fmla="*/ 120 h 125"/>
                  <a:gd name="T38" fmla="*/ 5 w 97"/>
                  <a:gd name="T39" fmla="*/ 125 h 125"/>
                  <a:gd name="T40" fmla="*/ 0 w 97"/>
                  <a:gd name="T41" fmla="*/ 122 h 125"/>
                  <a:gd name="T42" fmla="*/ 2 w 97"/>
                  <a:gd name="T43" fmla="*/ 117 h 125"/>
                  <a:gd name="T44" fmla="*/ 19 w 97"/>
                  <a:gd name="T45" fmla="*/ 103 h 125"/>
                  <a:gd name="T46" fmla="*/ 21 w 97"/>
                  <a:gd name="T47" fmla="*/ 96 h 125"/>
                  <a:gd name="T48" fmla="*/ 11 w 97"/>
                  <a:gd name="T49" fmla="*/ 87 h 125"/>
                  <a:gd name="T50" fmla="*/ 18 w 97"/>
                  <a:gd name="T51" fmla="*/ 80 h 125"/>
                  <a:gd name="T52" fmla="*/ 38 w 97"/>
                  <a:gd name="T53" fmla="*/ 64 h 125"/>
                  <a:gd name="T54" fmla="*/ 49 w 97"/>
                  <a:gd name="T55" fmla="*/ 51 h 125"/>
                  <a:gd name="T56" fmla="*/ 53 w 97"/>
                  <a:gd name="T57" fmla="*/ 45 h 125"/>
                  <a:gd name="T58" fmla="*/ 49 w 97"/>
                  <a:gd name="T59" fmla="*/ 38 h 125"/>
                  <a:gd name="T60" fmla="*/ 49 w 97"/>
                  <a:gd name="T61" fmla="*/ 38 h 125"/>
                  <a:gd name="T62" fmla="*/ 53 w 97"/>
                  <a:gd name="T63" fmla="*/ 33 h 125"/>
                  <a:gd name="T64" fmla="*/ 51 w 97"/>
                  <a:gd name="T65" fmla="*/ 30 h 125"/>
                  <a:gd name="T66" fmla="*/ 48 w 97"/>
                  <a:gd name="T67" fmla="*/ 22 h 125"/>
                  <a:gd name="T68" fmla="*/ 53 w 97"/>
                  <a:gd name="T69" fmla="*/ 16 h 125"/>
                  <a:gd name="T70" fmla="*/ 48 w 97"/>
                  <a:gd name="T71" fmla="*/ 16 h 125"/>
                  <a:gd name="T72" fmla="*/ 49 w 97"/>
                  <a:gd name="T7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7" h="125">
                    <a:moveTo>
                      <a:pt x="53" y="0"/>
                    </a:moveTo>
                    <a:lnTo>
                      <a:pt x="54" y="0"/>
                    </a:lnTo>
                    <a:lnTo>
                      <a:pt x="51" y="9"/>
                    </a:lnTo>
                    <a:lnTo>
                      <a:pt x="56" y="6"/>
                    </a:lnTo>
                    <a:lnTo>
                      <a:pt x="54" y="9"/>
                    </a:lnTo>
                    <a:lnTo>
                      <a:pt x="61" y="9"/>
                    </a:lnTo>
                    <a:lnTo>
                      <a:pt x="62" y="13"/>
                    </a:lnTo>
                    <a:lnTo>
                      <a:pt x="61" y="13"/>
                    </a:lnTo>
                    <a:lnTo>
                      <a:pt x="64" y="16"/>
                    </a:lnTo>
                    <a:lnTo>
                      <a:pt x="62" y="25"/>
                    </a:lnTo>
                    <a:lnTo>
                      <a:pt x="59" y="24"/>
                    </a:lnTo>
                    <a:lnTo>
                      <a:pt x="57" y="25"/>
                    </a:lnTo>
                    <a:lnTo>
                      <a:pt x="61" y="35"/>
                    </a:lnTo>
                    <a:lnTo>
                      <a:pt x="53" y="43"/>
                    </a:lnTo>
                    <a:lnTo>
                      <a:pt x="59" y="43"/>
                    </a:lnTo>
                    <a:lnTo>
                      <a:pt x="57" y="48"/>
                    </a:lnTo>
                    <a:lnTo>
                      <a:pt x="59" y="48"/>
                    </a:lnTo>
                    <a:lnTo>
                      <a:pt x="65" y="40"/>
                    </a:lnTo>
                    <a:lnTo>
                      <a:pt x="65" y="37"/>
                    </a:lnTo>
                    <a:lnTo>
                      <a:pt x="67" y="37"/>
                    </a:lnTo>
                    <a:lnTo>
                      <a:pt x="70" y="38"/>
                    </a:lnTo>
                    <a:lnTo>
                      <a:pt x="64" y="54"/>
                    </a:lnTo>
                    <a:lnTo>
                      <a:pt x="75" y="62"/>
                    </a:lnTo>
                    <a:lnTo>
                      <a:pt x="76" y="62"/>
                    </a:lnTo>
                    <a:lnTo>
                      <a:pt x="94" y="54"/>
                    </a:lnTo>
                    <a:lnTo>
                      <a:pt x="97" y="56"/>
                    </a:lnTo>
                    <a:lnTo>
                      <a:pt x="84" y="72"/>
                    </a:lnTo>
                    <a:lnTo>
                      <a:pt x="78" y="74"/>
                    </a:lnTo>
                    <a:lnTo>
                      <a:pt x="73" y="82"/>
                    </a:lnTo>
                    <a:lnTo>
                      <a:pt x="70" y="83"/>
                    </a:lnTo>
                    <a:lnTo>
                      <a:pt x="72" y="82"/>
                    </a:lnTo>
                    <a:lnTo>
                      <a:pt x="70" y="80"/>
                    </a:lnTo>
                    <a:lnTo>
                      <a:pt x="61" y="83"/>
                    </a:lnTo>
                    <a:lnTo>
                      <a:pt x="53" y="88"/>
                    </a:lnTo>
                    <a:lnTo>
                      <a:pt x="53" y="91"/>
                    </a:lnTo>
                    <a:lnTo>
                      <a:pt x="51" y="95"/>
                    </a:lnTo>
                    <a:lnTo>
                      <a:pt x="38" y="104"/>
                    </a:lnTo>
                    <a:lnTo>
                      <a:pt x="14" y="120"/>
                    </a:lnTo>
                    <a:lnTo>
                      <a:pt x="8" y="124"/>
                    </a:lnTo>
                    <a:lnTo>
                      <a:pt x="5" y="125"/>
                    </a:lnTo>
                    <a:lnTo>
                      <a:pt x="5" y="122"/>
                    </a:lnTo>
                    <a:lnTo>
                      <a:pt x="0" y="122"/>
                    </a:lnTo>
                    <a:lnTo>
                      <a:pt x="0" y="119"/>
                    </a:lnTo>
                    <a:lnTo>
                      <a:pt x="2" y="117"/>
                    </a:lnTo>
                    <a:lnTo>
                      <a:pt x="14" y="109"/>
                    </a:lnTo>
                    <a:lnTo>
                      <a:pt x="19" y="103"/>
                    </a:lnTo>
                    <a:lnTo>
                      <a:pt x="21" y="99"/>
                    </a:lnTo>
                    <a:lnTo>
                      <a:pt x="21" y="96"/>
                    </a:lnTo>
                    <a:lnTo>
                      <a:pt x="16" y="93"/>
                    </a:lnTo>
                    <a:lnTo>
                      <a:pt x="11" y="87"/>
                    </a:lnTo>
                    <a:lnTo>
                      <a:pt x="13" y="83"/>
                    </a:lnTo>
                    <a:lnTo>
                      <a:pt x="18" y="80"/>
                    </a:lnTo>
                    <a:lnTo>
                      <a:pt x="29" y="77"/>
                    </a:lnTo>
                    <a:lnTo>
                      <a:pt x="38" y="64"/>
                    </a:lnTo>
                    <a:lnTo>
                      <a:pt x="41" y="64"/>
                    </a:lnTo>
                    <a:lnTo>
                      <a:pt x="49" y="51"/>
                    </a:lnTo>
                    <a:lnTo>
                      <a:pt x="48" y="48"/>
                    </a:lnTo>
                    <a:lnTo>
                      <a:pt x="53" y="45"/>
                    </a:lnTo>
                    <a:lnTo>
                      <a:pt x="49" y="45"/>
                    </a:lnTo>
                    <a:lnTo>
                      <a:pt x="49" y="38"/>
                    </a:lnTo>
                    <a:lnTo>
                      <a:pt x="49" y="35"/>
                    </a:lnTo>
                    <a:lnTo>
                      <a:pt x="49" y="38"/>
                    </a:lnTo>
                    <a:lnTo>
                      <a:pt x="54" y="35"/>
                    </a:lnTo>
                    <a:lnTo>
                      <a:pt x="53" y="33"/>
                    </a:lnTo>
                    <a:lnTo>
                      <a:pt x="54" y="30"/>
                    </a:lnTo>
                    <a:lnTo>
                      <a:pt x="51" y="30"/>
                    </a:lnTo>
                    <a:lnTo>
                      <a:pt x="49" y="33"/>
                    </a:lnTo>
                    <a:lnTo>
                      <a:pt x="48" y="22"/>
                    </a:lnTo>
                    <a:lnTo>
                      <a:pt x="49" y="19"/>
                    </a:lnTo>
                    <a:lnTo>
                      <a:pt x="53" y="16"/>
                    </a:lnTo>
                    <a:lnTo>
                      <a:pt x="48" y="17"/>
                    </a:lnTo>
                    <a:lnTo>
                      <a:pt x="48" y="16"/>
                    </a:lnTo>
                    <a:lnTo>
                      <a:pt x="51" y="9"/>
                    </a:lnTo>
                    <a:lnTo>
                      <a:pt x="49" y="0"/>
                    </a:lnTo>
                    <a:lnTo>
                      <a:pt x="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4" name="Freeform 252"/>
              <p:cNvSpPr>
                <a:spLocks/>
              </p:cNvSpPr>
              <p:nvPr/>
            </p:nvSpPr>
            <p:spPr bwMode="auto">
              <a:xfrm>
                <a:off x="4233" y="2106"/>
                <a:ext cx="612" cy="500"/>
              </a:xfrm>
              <a:custGeom>
                <a:avLst/>
                <a:gdLst>
                  <a:gd name="T0" fmla="*/ 29 w 612"/>
                  <a:gd name="T1" fmla="*/ 427 h 500"/>
                  <a:gd name="T2" fmla="*/ 62 w 612"/>
                  <a:gd name="T3" fmla="*/ 416 h 500"/>
                  <a:gd name="T4" fmla="*/ 140 w 612"/>
                  <a:gd name="T5" fmla="*/ 392 h 500"/>
                  <a:gd name="T6" fmla="*/ 259 w 612"/>
                  <a:gd name="T7" fmla="*/ 368 h 500"/>
                  <a:gd name="T8" fmla="*/ 291 w 612"/>
                  <a:gd name="T9" fmla="*/ 384 h 500"/>
                  <a:gd name="T10" fmla="*/ 289 w 612"/>
                  <a:gd name="T11" fmla="*/ 418 h 500"/>
                  <a:gd name="T12" fmla="*/ 307 w 612"/>
                  <a:gd name="T13" fmla="*/ 415 h 500"/>
                  <a:gd name="T14" fmla="*/ 342 w 612"/>
                  <a:gd name="T15" fmla="*/ 384 h 500"/>
                  <a:gd name="T16" fmla="*/ 311 w 612"/>
                  <a:gd name="T17" fmla="*/ 426 h 500"/>
                  <a:gd name="T18" fmla="*/ 335 w 612"/>
                  <a:gd name="T19" fmla="*/ 423 h 500"/>
                  <a:gd name="T20" fmla="*/ 340 w 612"/>
                  <a:gd name="T21" fmla="*/ 448 h 500"/>
                  <a:gd name="T22" fmla="*/ 346 w 612"/>
                  <a:gd name="T23" fmla="*/ 487 h 500"/>
                  <a:gd name="T24" fmla="*/ 394 w 612"/>
                  <a:gd name="T25" fmla="*/ 484 h 500"/>
                  <a:gd name="T26" fmla="*/ 394 w 612"/>
                  <a:gd name="T27" fmla="*/ 485 h 500"/>
                  <a:gd name="T28" fmla="*/ 408 w 612"/>
                  <a:gd name="T29" fmla="*/ 495 h 500"/>
                  <a:gd name="T30" fmla="*/ 439 w 612"/>
                  <a:gd name="T31" fmla="*/ 480 h 500"/>
                  <a:gd name="T32" fmla="*/ 477 w 612"/>
                  <a:gd name="T33" fmla="*/ 471 h 500"/>
                  <a:gd name="T34" fmla="*/ 520 w 612"/>
                  <a:gd name="T35" fmla="*/ 416 h 500"/>
                  <a:gd name="T36" fmla="*/ 550 w 612"/>
                  <a:gd name="T37" fmla="*/ 387 h 500"/>
                  <a:gd name="T38" fmla="*/ 586 w 612"/>
                  <a:gd name="T39" fmla="*/ 344 h 500"/>
                  <a:gd name="T40" fmla="*/ 608 w 612"/>
                  <a:gd name="T41" fmla="*/ 275 h 500"/>
                  <a:gd name="T42" fmla="*/ 608 w 612"/>
                  <a:gd name="T43" fmla="*/ 252 h 500"/>
                  <a:gd name="T44" fmla="*/ 591 w 612"/>
                  <a:gd name="T45" fmla="*/ 205 h 500"/>
                  <a:gd name="T46" fmla="*/ 580 w 612"/>
                  <a:gd name="T47" fmla="*/ 207 h 500"/>
                  <a:gd name="T48" fmla="*/ 569 w 612"/>
                  <a:gd name="T49" fmla="*/ 177 h 500"/>
                  <a:gd name="T50" fmla="*/ 564 w 612"/>
                  <a:gd name="T51" fmla="*/ 162 h 500"/>
                  <a:gd name="T52" fmla="*/ 540 w 612"/>
                  <a:gd name="T53" fmla="*/ 148 h 500"/>
                  <a:gd name="T54" fmla="*/ 540 w 612"/>
                  <a:gd name="T55" fmla="*/ 109 h 500"/>
                  <a:gd name="T56" fmla="*/ 527 w 612"/>
                  <a:gd name="T57" fmla="*/ 62 h 500"/>
                  <a:gd name="T58" fmla="*/ 510 w 612"/>
                  <a:gd name="T59" fmla="*/ 22 h 500"/>
                  <a:gd name="T60" fmla="*/ 500 w 612"/>
                  <a:gd name="T61" fmla="*/ 4 h 500"/>
                  <a:gd name="T62" fmla="*/ 486 w 612"/>
                  <a:gd name="T63" fmla="*/ 33 h 500"/>
                  <a:gd name="T64" fmla="*/ 470 w 612"/>
                  <a:gd name="T65" fmla="*/ 104 h 500"/>
                  <a:gd name="T66" fmla="*/ 412 w 612"/>
                  <a:gd name="T67" fmla="*/ 93 h 500"/>
                  <a:gd name="T68" fmla="*/ 389 w 612"/>
                  <a:gd name="T69" fmla="*/ 77 h 500"/>
                  <a:gd name="T70" fmla="*/ 404 w 612"/>
                  <a:gd name="T71" fmla="*/ 43 h 500"/>
                  <a:gd name="T72" fmla="*/ 415 w 612"/>
                  <a:gd name="T73" fmla="*/ 29 h 500"/>
                  <a:gd name="T74" fmla="*/ 400 w 612"/>
                  <a:gd name="T75" fmla="*/ 33 h 500"/>
                  <a:gd name="T76" fmla="*/ 389 w 612"/>
                  <a:gd name="T77" fmla="*/ 29 h 500"/>
                  <a:gd name="T78" fmla="*/ 358 w 612"/>
                  <a:gd name="T79" fmla="*/ 19 h 500"/>
                  <a:gd name="T80" fmla="*/ 342 w 612"/>
                  <a:gd name="T81" fmla="*/ 11 h 500"/>
                  <a:gd name="T82" fmla="*/ 350 w 612"/>
                  <a:gd name="T83" fmla="*/ 25 h 500"/>
                  <a:gd name="T84" fmla="*/ 324 w 612"/>
                  <a:gd name="T85" fmla="*/ 37 h 500"/>
                  <a:gd name="T86" fmla="*/ 311 w 612"/>
                  <a:gd name="T87" fmla="*/ 48 h 500"/>
                  <a:gd name="T88" fmla="*/ 300 w 612"/>
                  <a:gd name="T89" fmla="*/ 74 h 500"/>
                  <a:gd name="T90" fmla="*/ 277 w 612"/>
                  <a:gd name="T91" fmla="*/ 77 h 500"/>
                  <a:gd name="T92" fmla="*/ 257 w 612"/>
                  <a:gd name="T93" fmla="*/ 56 h 500"/>
                  <a:gd name="T94" fmla="*/ 245 w 612"/>
                  <a:gd name="T95" fmla="*/ 59 h 500"/>
                  <a:gd name="T96" fmla="*/ 232 w 612"/>
                  <a:gd name="T97" fmla="*/ 78 h 500"/>
                  <a:gd name="T98" fmla="*/ 219 w 612"/>
                  <a:gd name="T99" fmla="*/ 90 h 500"/>
                  <a:gd name="T100" fmla="*/ 208 w 612"/>
                  <a:gd name="T101" fmla="*/ 96 h 500"/>
                  <a:gd name="T102" fmla="*/ 200 w 612"/>
                  <a:gd name="T103" fmla="*/ 112 h 500"/>
                  <a:gd name="T104" fmla="*/ 180 w 612"/>
                  <a:gd name="T105" fmla="*/ 128 h 500"/>
                  <a:gd name="T106" fmla="*/ 124 w 612"/>
                  <a:gd name="T107" fmla="*/ 162 h 500"/>
                  <a:gd name="T108" fmla="*/ 64 w 612"/>
                  <a:gd name="T109" fmla="*/ 191 h 500"/>
                  <a:gd name="T110" fmla="*/ 43 w 612"/>
                  <a:gd name="T111" fmla="*/ 194 h 500"/>
                  <a:gd name="T112" fmla="*/ 26 w 612"/>
                  <a:gd name="T113" fmla="*/ 233 h 500"/>
                  <a:gd name="T114" fmla="*/ 26 w 612"/>
                  <a:gd name="T115" fmla="*/ 276 h 500"/>
                  <a:gd name="T116" fmla="*/ 22 w 612"/>
                  <a:gd name="T117" fmla="*/ 278 h 500"/>
                  <a:gd name="T118" fmla="*/ 14 w 612"/>
                  <a:gd name="T119" fmla="*/ 273 h 500"/>
                  <a:gd name="T120" fmla="*/ 22 w 612"/>
                  <a:gd name="T121" fmla="*/ 345 h 500"/>
                  <a:gd name="T122" fmla="*/ 5 w 612"/>
                  <a:gd name="T123" fmla="*/ 402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12" h="500">
                    <a:moveTo>
                      <a:pt x="5" y="402"/>
                    </a:moveTo>
                    <a:lnTo>
                      <a:pt x="0" y="413"/>
                    </a:lnTo>
                    <a:lnTo>
                      <a:pt x="5" y="415"/>
                    </a:lnTo>
                    <a:lnTo>
                      <a:pt x="11" y="424"/>
                    </a:lnTo>
                    <a:lnTo>
                      <a:pt x="16" y="427"/>
                    </a:lnTo>
                    <a:lnTo>
                      <a:pt x="29" y="427"/>
                    </a:lnTo>
                    <a:lnTo>
                      <a:pt x="30" y="429"/>
                    </a:lnTo>
                    <a:lnTo>
                      <a:pt x="35" y="429"/>
                    </a:lnTo>
                    <a:lnTo>
                      <a:pt x="37" y="426"/>
                    </a:lnTo>
                    <a:lnTo>
                      <a:pt x="40" y="426"/>
                    </a:lnTo>
                    <a:lnTo>
                      <a:pt x="54" y="418"/>
                    </a:lnTo>
                    <a:lnTo>
                      <a:pt x="62" y="416"/>
                    </a:lnTo>
                    <a:lnTo>
                      <a:pt x="67" y="411"/>
                    </a:lnTo>
                    <a:lnTo>
                      <a:pt x="73" y="408"/>
                    </a:lnTo>
                    <a:lnTo>
                      <a:pt x="103" y="406"/>
                    </a:lnTo>
                    <a:lnTo>
                      <a:pt x="105" y="408"/>
                    </a:lnTo>
                    <a:lnTo>
                      <a:pt x="127" y="406"/>
                    </a:lnTo>
                    <a:lnTo>
                      <a:pt x="140" y="392"/>
                    </a:lnTo>
                    <a:lnTo>
                      <a:pt x="173" y="378"/>
                    </a:lnTo>
                    <a:lnTo>
                      <a:pt x="186" y="379"/>
                    </a:lnTo>
                    <a:lnTo>
                      <a:pt x="203" y="376"/>
                    </a:lnTo>
                    <a:lnTo>
                      <a:pt x="223" y="366"/>
                    </a:lnTo>
                    <a:lnTo>
                      <a:pt x="248" y="366"/>
                    </a:lnTo>
                    <a:lnTo>
                      <a:pt x="259" y="368"/>
                    </a:lnTo>
                    <a:lnTo>
                      <a:pt x="265" y="376"/>
                    </a:lnTo>
                    <a:lnTo>
                      <a:pt x="272" y="373"/>
                    </a:lnTo>
                    <a:lnTo>
                      <a:pt x="280" y="379"/>
                    </a:lnTo>
                    <a:lnTo>
                      <a:pt x="280" y="376"/>
                    </a:lnTo>
                    <a:lnTo>
                      <a:pt x="284" y="382"/>
                    </a:lnTo>
                    <a:lnTo>
                      <a:pt x="291" y="384"/>
                    </a:lnTo>
                    <a:lnTo>
                      <a:pt x="286" y="390"/>
                    </a:lnTo>
                    <a:lnTo>
                      <a:pt x="288" y="395"/>
                    </a:lnTo>
                    <a:lnTo>
                      <a:pt x="292" y="395"/>
                    </a:lnTo>
                    <a:lnTo>
                      <a:pt x="294" y="415"/>
                    </a:lnTo>
                    <a:lnTo>
                      <a:pt x="291" y="421"/>
                    </a:lnTo>
                    <a:lnTo>
                      <a:pt x="289" y="418"/>
                    </a:lnTo>
                    <a:lnTo>
                      <a:pt x="288" y="421"/>
                    </a:lnTo>
                    <a:lnTo>
                      <a:pt x="296" y="427"/>
                    </a:lnTo>
                    <a:lnTo>
                      <a:pt x="299" y="423"/>
                    </a:lnTo>
                    <a:lnTo>
                      <a:pt x="297" y="424"/>
                    </a:lnTo>
                    <a:lnTo>
                      <a:pt x="299" y="421"/>
                    </a:lnTo>
                    <a:lnTo>
                      <a:pt x="307" y="415"/>
                    </a:lnTo>
                    <a:lnTo>
                      <a:pt x="310" y="411"/>
                    </a:lnTo>
                    <a:lnTo>
                      <a:pt x="319" y="405"/>
                    </a:lnTo>
                    <a:lnTo>
                      <a:pt x="324" y="405"/>
                    </a:lnTo>
                    <a:lnTo>
                      <a:pt x="334" y="395"/>
                    </a:lnTo>
                    <a:lnTo>
                      <a:pt x="338" y="392"/>
                    </a:lnTo>
                    <a:lnTo>
                      <a:pt x="342" y="384"/>
                    </a:lnTo>
                    <a:lnTo>
                      <a:pt x="340" y="395"/>
                    </a:lnTo>
                    <a:lnTo>
                      <a:pt x="340" y="395"/>
                    </a:lnTo>
                    <a:lnTo>
                      <a:pt x="337" y="402"/>
                    </a:lnTo>
                    <a:lnTo>
                      <a:pt x="326" y="413"/>
                    </a:lnTo>
                    <a:lnTo>
                      <a:pt x="319" y="424"/>
                    </a:lnTo>
                    <a:lnTo>
                      <a:pt x="311" y="426"/>
                    </a:lnTo>
                    <a:lnTo>
                      <a:pt x="308" y="431"/>
                    </a:lnTo>
                    <a:lnTo>
                      <a:pt x="308" y="432"/>
                    </a:lnTo>
                    <a:lnTo>
                      <a:pt x="321" y="431"/>
                    </a:lnTo>
                    <a:lnTo>
                      <a:pt x="327" y="419"/>
                    </a:lnTo>
                    <a:lnTo>
                      <a:pt x="334" y="413"/>
                    </a:lnTo>
                    <a:lnTo>
                      <a:pt x="335" y="423"/>
                    </a:lnTo>
                    <a:lnTo>
                      <a:pt x="331" y="432"/>
                    </a:lnTo>
                    <a:lnTo>
                      <a:pt x="323" y="439"/>
                    </a:lnTo>
                    <a:lnTo>
                      <a:pt x="327" y="439"/>
                    </a:lnTo>
                    <a:lnTo>
                      <a:pt x="342" y="435"/>
                    </a:lnTo>
                    <a:lnTo>
                      <a:pt x="338" y="440"/>
                    </a:lnTo>
                    <a:lnTo>
                      <a:pt x="340" y="448"/>
                    </a:lnTo>
                    <a:lnTo>
                      <a:pt x="338" y="455"/>
                    </a:lnTo>
                    <a:lnTo>
                      <a:pt x="334" y="463"/>
                    </a:lnTo>
                    <a:lnTo>
                      <a:pt x="334" y="471"/>
                    </a:lnTo>
                    <a:lnTo>
                      <a:pt x="335" y="479"/>
                    </a:lnTo>
                    <a:lnTo>
                      <a:pt x="343" y="480"/>
                    </a:lnTo>
                    <a:lnTo>
                      <a:pt x="346" y="487"/>
                    </a:lnTo>
                    <a:lnTo>
                      <a:pt x="353" y="485"/>
                    </a:lnTo>
                    <a:lnTo>
                      <a:pt x="361" y="487"/>
                    </a:lnTo>
                    <a:lnTo>
                      <a:pt x="369" y="495"/>
                    </a:lnTo>
                    <a:lnTo>
                      <a:pt x="380" y="492"/>
                    </a:lnTo>
                    <a:lnTo>
                      <a:pt x="388" y="485"/>
                    </a:lnTo>
                    <a:lnTo>
                      <a:pt x="394" y="484"/>
                    </a:lnTo>
                    <a:lnTo>
                      <a:pt x="391" y="480"/>
                    </a:lnTo>
                    <a:lnTo>
                      <a:pt x="400" y="477"/>
                    </a:lnTo>
                    <a:lnTo>
                      <a:pt x="402" y="479"/>
                    </a:lnTo>
                    <a:lnTo>
                      <a:pt x="400" y="482"/>
                    </a:lnTo>
                    <a:lnTo>
                      <a:pt x="397" y="485"/>
                    </a:lnTo>
                    <a:lnTo>
                      <a:pt x="394" y="485"/>
                    </a:lnTo>
                    <a:lnTo>
                      <a:pt x="394" y="487"/>
                    </a:lnTo>
                    <a:lnTo>
                      <a:pt x="397" y="487"/>
                    </a:lnTo>
                    <a:lnTo>
                      <a:pt x="405" y="484"/>
                    </a:lnTo>
                    <a:lnTo>
                      <a:pt x="405" y="485"/>
                    </a:lnTo>
                    <a:lnTo>
                      <a:pt x="402" y="490"/>
                    </a:lnTo>
                    <a:lnTo>
                      <a:pt x="408" y="495"/>
                    </a:lnTo>
                    <a:lnTo>
                      <a:pt x="410" y="500"/>
                    </a:lnTo>
                    <a:lnTo>
                      <a:pt x="416" y="493"/>
                    </a:lnTo>
                    <a:lnTo>
                      <a:pt x="410" y="497"/>
                    </a:lnTo>
                    <a:lnTo>
                      <a:pt x="412" y="492"/>
                    </a:lnTo>
                    <a:lnTo>
                      <a:pt x="419" y="492"/>
                    </a:lnTo>
                    <a:lnTo>
                      <a:pt x="439" y="480"/>
                    </a:lnTo>
                    <a:lnTo>
                      <a:pt x="446" y="479"/>
                    </a:lnTo>
                    <a:lnTo>
                      <a:pt x="464" y="477"/>
                    </a:lnTo>
                    <a:lnTo>
                      <a:pt x="470" y="476"/>
                    </a:lnTo>
                    <a:lnTo>
                      <a:pt x="473" y="472"/>
                    </a:lnTo>
                    <a:lnTo>
                      <a:pt x="475" y="472"/>
                    </a:lnTo>
                    <a:lnTo>
                      <a:pt x="477" y="471"/>
                    </a:lnTo>
                    <a:lnTo>
                      <a:pt x="481" y="463"/>
                    </a:lnTo>
                    <a:lnTo>
                      <a:pt x="489" y="451"/>
                    </a:lnTo>
                    <a:lnTo>
                      <a:pt x="496" y="442"/>
                    </a:lnTo>
                    <a:lnTo>
                      <a:pt x="508" y="429"/>
                    </a:lnTo>
                    <a:lnTo>
                      <a:pt x="508" y="432"/>
                    </a:lnTo>
                    <a:lnTo>
                      <a:pt x="520" y="416"/>
                    </a:lnTo>
                    <a:lnTo>
                      <a:pt x="529" y="408"/>
                    </a:lnTo>
                    <a:lnTo>
                      <a:pt x="531" y="403"/>
                    </a:lnTo>
                    <a:lnTo>
                      <a:pt x="537" y="398"/>
                    </a:lnTo>
                    <a:lnTo>
                      <a:pt x="545" y="390"/>
                    </a:lnTo>
                    <a:lnTo>
                      <a:pt x="550" y="389"/>
                    </a:lnTo>
                    <a:lnTo>
                      <a:pt x="550" y="387"/>
                    </a:lnTo>
                    <a:lnTo>
                      <a:pt x="558" y="382"/>
                    </a:lnTo>
                    <a:lnTo>
                      <a:pt x="559" y="379"/>
                    </a:lnTo>
                    <a:lnTo>
                      <a:pt x="566" y="373"/>
                    </a:lnTo>
                    <a:lnTo>
                      <a:pt x="574" y="363"/>
                    </a:lnTo>
                    <a:lnTo>
                      <a:pt x="580" y="349"/>
                    </a:lnTo>
                    <a:lnTo>
                      <a:pt x="586" y="344"/>
                    </a:lnTo>
                    <a:lnTo>
                      <a:pt x="601" y="318"/>
                    </a:lnTo>
                    <a:lnTo>
                      <a:pt x="604" y="310"/>
                    </a:lnTo>
                    <a:lnTo>
                      <a:pt x="604" y="289"/>
                    </a:lnTo>
                    <a:lnTo>
                      <a:pt x="605" y="287"/>
                    </a:lnTo>
                    <a:lnTo>
                      <a:pt x="605" y="287"/>
                    </a:lnTo>
                    <a:lnTo>
                      <a:pt x="608" y="275"/>
                    </a:lnTo>
                    <a:lnTo>
                      <a:pt x="612" y="267"/>
                    </a:lnTo>
                    <a:lnTo>
                      <a:pt x="610" y="268"/>
                    </a:lnTo>
                    <a:lnTo>
                      <a:pt x="608" y="267"/>
                    </a:lnTo>
                    <a:lnTo>
                      <a:pt x="610" y="255"/>
                    </a:lnTo>
                    <a:lnTo>
                      <a:pt x="607" y="254"/>
                    </a:lnTo>
                    <a:lnTo>
                      <a:pt x="608" y="252"/>
                    </a:lnTo>
                    <a:lnTo>
                      <a:pt x="607" y="246"/>
                    </a:lnTo>
                    <a:lnTo>
                      <a:pt x="602" y="242"/>
                    </a:lnTo>
                    <a:lnTo>
                      <a:pt x="601" y="236"/>
                    </a:lnTo>
                    <a:lnTo>
                      <a:pt x="594" y="234"/>
                    </a:lnTo>
                    <a:lnTo>
                      <a:pt x="589" y="226"/>
                    </a:lnTo>
                    <a:lnTo>
                      <a:pt x="591" y="205"/>
                    </a:lnTo>
                    <a:lnTo>
                      <a:pt x="589" y="204"/>
                    </a:lnTo>
                    <a:lnTo>
                      <a:pt x="588" y="209"/>
                    </a:lnTo>
                    <a:lnTo>
                      <a:pt x="583" y="204"/>
                    </a:lnTo>
                    <a:lnTo>
                      <a:pt x="583" y="201"/>
                    </a:lnTo>
                    <a:lnTo>
                      <a:pt x="580" y="202"/>
                    </a:lnTo>
                    <a:lnTo>
                      <a:pt x="580" y="207"/>
                    </a:lnTo>
                    <a:lnTo>
                      <a:pt x="577" y="207"/>
                    </a:lnTo>
                    <a:lnTo>
                      <a:pt x="575" y="199"/>
                    </a:lnTo>
                    <a:lnTo>
                      <a:pt x="577" y="189"/>
                    </a:lnTo>
                    <a:lnTo>
                      <a:pt x="575" y="189"/>
                    </a:lnTo>
                    <a:lnTo>
                      <a:pt x="574" y="178"/>
                    </a:lnTo>
                    <a:lnTo>
                      <a:pt x="569" y="177"/>
                    </a:lnTo>
                    <a:lnTo>
                      <a:pt x="570" y="172"/>
                    </a:lnTo>
                    <a:lnTo>
                      <a:pt x="572" y="173"/>
                    </a:lnTo>
                    <a:lnTo>
                      <a:pt x="572" y="170"/>
                    </a:lnTo>
                    <a:lnTo>
                      <a:pt x="567" y="165"/>
                    </a:lnTo>
                    <a:lnTo>
                      <a:pt x="566" y="165"/>
                    </a:lnTo>
                    <a:lnTo>
                      <a:pt x="564" y="162"/>
                    </a:lnTo>
                    <a:lnTo>
                      <a:pt x="559" y="159"/>
                    </a:lnTo>
                    <a:lnTo>
                      <a:pt x="556" y="160"/>
                    </a:lnTo>
                    <a:lnTo>
                      <a:pt x="554" y="151"/>
                    </a:lnTo>
                    <a:lnTo>
                      <a:pt x="551" y="152"/>
                    </a:lnTo>
                    <a:lnTo>
                      <a:pt x="547" y="151"/>
                    </a:lnTo>
                    <a:lnTo>
                      <a:pt x="540" y="148"/>
                    </a:lnTo>
                    <a:lnTo>
                      <a:pt x="542" y="140"/>
                    </a:lnTo>
                    <a:lnTo>
                      <a:pt x="540" y="140"/>
                    </a:lnTo>
                    <a:lnTo>
                      <a:pt x="540" y="138"/>
                    </a:lnTo>
                    <a:lnTo>
                      <a:pt x="539" y="136"/>
                    </a:lnTo>
                    <a:lnTo>
                      <a:pt x="540" y="123"/>
                    </a:lnTo>
                    <a:lnTo>
                      <a:pt x="540" y="109"/>
                    </a:lnTo>
                    <a:lnTo>
                      <a:pt x="537" y="109"/>
                    </a:lnTo>
                    <a:lnTo>
                      <a:pt x="535" y="104"/>
                    </a:lnTo>
                    <a:lnTo>
                      <a:pt x="535" y="86"/>
                    </a:lnTo>
                    <a:lnTo>
                      <a:pt x="537" y="77"/>
                    </a:lnTo>
                    <a:lnTo>
                      <a:pt x="529" y="67"/>
                    </a:lnTo>
                    <a:lnTo>
                      <a:pt x="527" y="62"/>
                    </a:lnTo>
                    <a:lnTo>
                      <a:pt x="526" y="62"/>
                    </a:lnTo>
                    <a:lnTo>
                      <a:pt x="520" y="67"/>
                    </a:lnTo>
                    <a:lnTo>
                      <a:pt x="515" y="62"/>
                    </a:lnTo>
                    <a:lnTo>
                      <a:pt x="513" y="33"/>
                    </a:lnTo>
                    <a:lnTo>
                      <a:pt x="510" y="29"/>
                    </a:lnTo>
                    <a:lnTo>
                      <a:pt x="510" y="22"/>
                    </a:lnTo>
                    <a:lnTo>
                      <a:pt x="508" y="22"/>
                    </a:lnTo>
                    <a:lnTo>
                      <a:pt x="507" y="19"/>
                    </a:lnTo>
                    <a:lnTo>
                      <a:pt x="508" y="6"/>
                    </a:lnTo>
                    <a:lnTo>
                      <a:pt x="508" y="1"/>
                    </a:lnTo>
                    <a:lnTo>
                      <a:pt x="507" y="0"/>
                    </a:lnTo>
                    <a:lnTo>
                      <a:pt x="500" y="4"/>
                    </a:lnTo>
                    <a:lnTo>
                      <a:pt x="500" y="9"/>
                    </a:lnTo>
                    <a:lnTo>
                      <a:pt x="496" y="14"/>
                    </a:lnTo>
                    <a:lnTo>
                      <a:pt x="493" y="24"/>
                    </a:lnTo>
                    <a:lnTo>
                      <a:pt x="489" y="24"/>
                    </a:lnTo>
                    <a:lnTo>
                      <a:pt x="488" y="30"/>
                    </a:lnTo>
                    <a:lnTo>
                      <a:pt x="486" y="33"/>
                    </a:lnTo>
                    <a:lnTo>
                      <a:pt x="489" y="35"/>
                    </a:lnTo>
                    <a:lnTo>
                      <a:pt x="486" y="46"/>
                    </a:lnTo>
                    <a:lnTo>
                      <a:pt x="483" y="51"/>
                    </a:lnTo>
                    <a:lnTo>
                      <a:pt x="480" y="67"/>
                    </a:lnTo>
                    <a:lnTo>
                      <a:pt x="480" y="77"/>
                    </a:lnTo>
                    <a:lnTo>
                      <a:pt x="470" y="104"/>
                    </a:lnTo>
                    <a:lnTo>
                      <a:pt x="461" y="120"/>
                    </a:lnTo>
                    <a:lnTo>
                      <a:pt x="448" y="125"/>
                    </a:lnTo>
                    <a:lnTo>
                      <a:pt x="437" y="117"/>
                    </a:lnTo>
                    <a:lnTo>
                      <a:pt x="434" y="109"/>
                    </a:lnTo>
                    <a:lnTo>
                      <a:pt x="423" y="104"/>
                    </a:lnTo>
                    <a:lnTo>
                      <a:pt x="412" y="93"/>
                    </a:lnTo>
                    <a:lnTo>
                      <a:pt x="402" y="91"/>
                    </a:lnTo>
                    <a:lnTo>
                      <a:pt x="399" y="93"/>
                    </a:lnTo>
                    <a:lnTo>
                      <a:pt x="399" y="83"/>
                    </a:lnTo>
                    <a:lnTo>
                      <a:pt x="392" y="78"/>
                    </a:lnTo>
                    <a:lnTo>
                      <a:pt x="391" y="80"/>
                    </a:lnTo>
                    <a:lnTo>
                      <a:pt x="389" y="77"/>
                    </a:lnTo>
                    <a:lnTo>
                      <a:pt x="399" y="53"/>
                    </a:lnTo>
                    <a:lnTo>
                      <a:pt x="396" y="54"/>
                    </a:lnTo>
                    <a:lnTo>
                      <a:pt x="399" y="46"/>
                    </a:lnTo>
                    <a:lnTo>
                      <a:pt x="402" y="49"/>
                    </a:lnTo>
                    <a:lnTo>
                      <a:pt x="402" y="45"/>
                    </a:lnTo>
                    <a:lnTo>
                      <a:pt x="404" y="43"/>
                    </a:lnTo>
                    <a:lnTo>
                      <a:pt x="404" y="45"/>
                    </a:lnTo>
                    <a:lnTo>
                      <a:pt x="407" y="45"/>
                    </a:lnTo>
                    <a:lnTo>
                      <a:pt x="410" y="41"/>
                    </a:lnTo>
                    <a:lnTo>
                      <a:pt x="408" y="38"/>
                    </a:lnTo>
                    <a:lnTo>
                      <a:pt x="412" y="37"/>
                    </a:lnTo>
                    <a:lnTo>
                      <a:pt x="415" y="29"/>
                    </a:lnTo>
                    <a:lnTo>
                      <a:pt x="415" y="27"/>
                    </a:lnTo>
                    <a:lnTo>
                      <a:pt x="410" y="30"/>
                    </a:lnTo>
                    <a:lnTo>
                      <a:pt x="408" y="22"/>
                    </a:lnTo>
                    <a:lnTo>
                      <a:pt x="405" y="25"/>
                    </a:lnTo>
                    <a:lnTo>
                      <a:pt x="404" y="32"/>
                    </a:lnTo>
                    <a:lnTo>
                      <a:pt x="400" y="33"/>
                    </a:lnTo>
                    <a:lnTo>
                      <a:pt x="402" y="25"/>
                    </a:lnTo>
                    <a:lnTo>
                      <a:pt x="400" y="27"/>
                    </a:lnTo>
                    <a:lnTo>
                      <a:pt x="399" y="25"/>
                    </a:lnTo>
                    <a:lnTo>
                      <a:pt x="400" y="22"/>
                    </a:lnTo>
                    <a:lnTo>
                      <a:pt x="394" y="24"/>
                    </a:lnTo>
                    <a:lnTo>
                      <a:pt x="389" y="29"/>
                    </a:lnTo>
                    <a:lnTo>
                      <a:pt x="383" y="24"/>
                    </a:lnTo>
                    <a:lnTo>
                      <a:pt x="375" y="24"/>
                    </a:lnTo>
                    <a:lnTo>
                      <a:pt x="369" y="21"/>
                    </a:lnTo>
                    <a:lnTo>
                      <a:pt x="369" y="19"/>
                    </a:lnTo>
                    <a:lnTo>
                      <a:pt x="365" y="21"/>
                    </a:lnTo>
                    <a:lnTo>
                      <a:pt x="358" y="19"/>
                    </a:lnTo>
                    <a:lnTo>
                      <a:pt x="354" y="12"/>
                    </a:lnTo>
                    <a:lnTo>
                      <a:pt x="353" y="16"/>
                    </a:lnTo>
                    <a:lnTo>
                      <a:pt x="346" y="9"/>
                    </a:lnTo>
                    <a:lnTo>
                      <a:pt x="343" y="14"/>
                    </a:lnTo>
                    <a:lnTo>
                      <a:pt x="343" y="9"/>
                    </a:lnTo>
                    <a:lnTo>
                      <a:pt x="342" y="11"/>
                    </a:lnTo>
                    <a:lnTo>
                      <a:pt x="338" y="11"/>
                    </a:lnTo>
                    <a:lnTo>
                      <a:pt x="342" y="12"/>
                    </a:lnTo>
                    <a:lnTo>
                      <a:pt x="345" y="16"/>
                    </a:lnTo>
                    <a:lnTo>
                      <a:pt x="350" y="16"/>
                    </a:lnTo>
                    <a:lnTo>
                      <a:pt x="351" y="17"/>
                    </a:lnTo>
                    <a:lnTo>
                      <a:pt x="350" y="25"/>
                    </a:lnTo>
                    <a:lnTo>
                      <a:pt x="342" y="29"/>
                    </a:lnTo>
                    <a:lnTo>
                      <a:pt x="331" y="27"/>
                    </a:lnTo>
                    <a:lnTo>
                      <a:pt x="329" y="30"/>
                    </a:lnTo>
                    <a:lnTo>
                      <a:pt x="326" y="29"/>
                    </a:lnTo>
                    <a:lnTo>
                      <a:pt x="323" y="32"/>
                    </a:lnTo>
                    <a:lnTo>
                      <a:pt x="324" y="37"/>
                    </a:lnTo>
                    <a:lnTo>
                      <a:pt x="319" y="32"/>
                    </a:lnTo>
                    <a:lnTo>
                      <a:pt x="318" y="35"/>
                    </a:lnTo>
                    <a:lnTo>
                      <a:pt x="313" y="37"/>
                    </a:lnTo>
                    <a:lnTo>
                      <a:pt x="310" y="45"/>
                    </a:lnTo>
                    <a:lnTo>
                      <a:pt x="313" y="45"/>
                    </a:lnTo>
                    <a:lnTo>
                      <a:pt x="311" y="48"/>
                    </a:lnTo>
                    <a:lnTo>
                      <a:pt x="310" y="51"/>
                    </a:lnTo>
                    <a:lnTo>
                      <a:pt x="305" y="49"/>
                    </a:lnTo>
                    <a:lnTo>
                      <a:pt x="300" y="59"/>
                    </a:lnTo>
                    <a:lnTo>
                      <a:pt x="297" y="59"/>
                    </a:lnTo>
                    <a:lnTo>
                      <a:pt x="296" y="64"/>
                    </a:lnTo>
                    <a:lnTo>
                      <a:pt x="300" y="74"/>
                    </a:lnTo>
                    <a:lnTo>
                      <a:pt x="297" y="75"/>
                    </a:lnTo>
                    <a:lnTo>
                      <a:pt x="299" y="80"/>
                    </a:lnTo>
                    <a:lnTo>
                      <a:pt x="291" y="74"/>
                    </a:lnTo>
                    <a:lnTo>
                      <a:pt x="281" y="72"/>
                    </a:lnTo>
                    <a:lnTo>
                      <a:pt x="280" y="75"/>
                    </a:lnTo>
                    <a:lnTo>
                      <a:pt x="277" y="77"/>
                    </a:lnTo>
                    <a:lnTo>
                      <a:pt x="270" y="86"/>
                    </a:lnTo>
                    <a:lnTo>
                      <a:pt x="273" y="83"/>
                    </a:lnTo>
                    <a:lnTo>
                      <a:pt x="277" y="70"/>
                    </a:lnTo>
                    <a:lnTo>
                      <a:pt x="269" y="61"/>
                    </a:lnTo>
                    <a:lnTo>
                      <a:pt x="259" y="54"/>
                    </a:lnTo>
                    <a:lnTo>
                      <a:pt x="257" y="56"/>
                    </a:lnTo>
                    <a:lnTo>
                      <a:pt x="256" y="59"/>
                    </a:lnTo>
                    <a:lnTo>
                      <a:pt x="251" y="61"/>
                    </a:lnTo>
                    <a:lnTo>
                      <a:pt x="250" y="59"/>
                    </a:lnTo>
                    <a:lnTo>
                      <a:pt x="246" y="62"/>
                    </a:lnTo>
                    <a:lnTo>
                      <a:pt x="246" y="58"/>
                    </a:lnTo>
                    <a:lnTo>
                      <a:pt x="245" y="59"/>
                    </a:lnTo>
                    <a:lnTo>
                      <a:pt x="245" y="64"/>
                    </a:lnTo>
                    <a:lnTo>
                      <a:pt x="243" y="67"/>
                    </a:lnTo>
                    <a:lnTo>
                      <a:pt x="240" y="70"/>
                    </a:lnTo>
                    <a:lnTo>
                      <a:pt x="240" y="67"/>
                    </a:lnTo>
                    <a:lnTo>
                      <a:pt x="232" y="70"/>
                    </a:lnTo>
                    <a:lnTo>
                      <a:pt x="232" y="78"/>
                    </a:lnTo>
                    <a:lnTo>
                      <a:pt x="227" y="77"/>
                    </a:lnTo>
                    <a:lnTo>
                      <a:pt x="226" y="80"/>
                    </a:lnTo>
                    <a:lnTo>
                      <a:pt x="227" y="83"/>
                    </a:lnTo>
                    <a:lnTo>
                      <a:pt x="223" y="82"/>
                    </a:lnTo>
                    <a:lnTo>
                      <a:pt x="219" y="85"/>
                    </a:lnTo>
                    <a:lnTo>
                      <a:pt x="219" y="90"/>
                    </a:lnTo>
                    <a:lnTo>
                      <a:pt x="215" y="96"/>
                    </a:lnTo>
                    <a:lnTo>
                      <a:pt x="215" y="99"/>
                    </a:lnTo>
                    <a:lnTo>
                      <a:pt x="216" y="101"/>
                    </a:lnTo>
                    <a:lnTo>
                      <a:pt x="216" y="103"/>
                    </a:lnTo>
                    <a:lnTo>
                      <a:pt x="211" y="103"/>
                    </a:lnTo>
                    <a:lnTo>
                      <a:pt x="208" y="96"/>
                    </a:lnTo>
                    <a:lnTo>
                      <a:pt x="203" y="96"/>
                    </a:lnTo>
                    <a:lnTo>
                      <a:pt x="202" y="98"/>
                    </a:lnTo>
                    <a:lnTo>
                      <a:pt x="200" y="104"/>
                    </a:lnTo>
                    <a:lnTo>
                      <a:pt x="203" y="109"/>
                    </a:lnTo>
                    <a:lnTo>
                      <a:pt x="203" y="112"/>
                    </a:lnTo>
                    <a:lnTo>
                      <a:pt x="200" y="112"/>
                    </a:lnTo>
                    <a:lnTo>
                      <a:pt x="197" y="120"/>
                    </a:lnTo>
                    <a:lnTo>
                      <a:pt x="192" y="101"/>
                    </a:lnTo>
                    <a:lnTo>
                      <a:pt x="189" y="106"/>
                    </a:lnTo>
                    <a:lnTo>
                      <a:pt x="181" y="112"/>
                    </a:lnTo>
                    <a:lnTo>
                      <a:pt x="178" y="119"/>
                    </a:lnTo>
                    <a:lnTo>
                      <a:pt x="180" y="128"/>
                    </a:lnTo>
                    <a:lnTo>
                      <a:pt x="170" y="138"/>
                    </a:lnTo>
                    <a:lnTo>
                      <a:pt x="169" y="136"/>
                    </a:lnTo>
                    <a:lnTo>
                      <a:pt x="162" y="149"/>
                    </a:lnTo>
                    <a:lnTo>
                      <a:pt x="153" y="157"/>
                    </a:lnTo>
                    <a:lnTo>
                      <a:pt x="130" y="164"/>
                    </a:lnTo>
                    <a:lnTo>
                      <a:pt x="124" y="162"/>
                    </a:lnTo>
                    <a:lnTo>
                      <a:pt x="116" y="168"/>
                    </a:lnTo>
                    <a:lnTo>
                      <a:pt x="108" y="170"/>
                    </a:lnTo>
                    <a:lnTo>
                      <a:pt x="99" y="175"/>
                    </a:lnTo>
                    <a:lnTo>
                      <a:pt x="86" y="173"/>
                    </a:lnTo>
                    <a:lnTo>
                      <a:pt x="72" y="181"/>
                    </a:lnTo>
                    <a:lnTo>
                      <a:pt x="64" y="191"/>
                    </a:lnTo>
                    <a:lnTo>
                      <a:pt x="57" y="193"/>
                    </a:lnTo>
                    <a:lnTo>
                      <a:pt x="49" y="197"/>
                    </a:lnTo>
                    <a:lnTo>
                      <a:pt x="41" y="207"/>
                    </a:lnTo>
                    <a:lnTo>
                      <a:pt x="40" y="207"/>
                    </a:lnTo>
                    <a:lnTo>
                      <a:pt x="40" y="202"/>
                    </a:lnTo>
                    <a:lnTo>
                      <a:pt x="43" y="194"/>
                    </a:lnTo>
                    <a:lnTo>
                      <a:pt x="41" y="196"/>
                    </a:lnTo>
                    <a:lnTo>
                      <a:pt x="35" y="204"/>
                    </a:lnTo>
                    <a:lnTo>
                      <a:pt x="34" y="210"/>
                    </a:lnTo>
                    <a:lnTo>
                      <a:pt x="34" y="215"/>
                    </a:lnTo>
                    <a:lnTo>
                      <a:pt x="32" y="223"/>
                    </a:lnTo>
                    <a:lnTo>
                      <a:pt x="26" y="233"/>
                    </a:lnTo>
                    <a:lnTo>
                      <a:pt x="24" y="242"/>
                    </a:lnTo>
                    <a:lnTo>
                      <a:pt x="27" y="259"/>
                    </a:lnTo>
                    <a:lnTo>
                      <a:pt x="27" y="260"/>
                    </a:lnTo>
                    <a:lnTo>
                      <a:pt x="30" y="265"/>
                    </a:lnTo>
                    <a:lnTo>
                      <a:pt x="29" y="270"/>
                    </a:lnTo>
                    <a:lnTo>
                      <a:pt x="26" y="276"/>
                    </a:lnTo>
                    <a:lnTo>
                      <a:pt x="24" y="276"/>
                    </a:lnTo>
                    <a:lnTo>
                      <a:pt x="24" y="270"/>
                    </a:lnTo>
                    <a:lnTo>
                      <a:pt x="22" y="271"/>
                    </a:lnTo>
                    <a:lnTo>
                      <a:pt x="21" y="262"/>
                    </a:lnTo>
                    <a:lnTo>
                      <a:pt x="19" y="262"/>
                    </a:lnTo>
                    <a:lnTo>
                      <a:pt x="22" y="278"/>
                    </a:lnTo>
                    <a:lnTo>
                      <a:pt x="19" y="279"/>
                    </a:lnTo>
                    <a:lnTo>
                      <a:pt x="19" y="278"/>
                    </a:lnTo>
                    <a:lnTo>
                      <a:pt x="18" y="278"/>
                    </a:lnTo>
                    <a:lnTo>
                      <a:pt x="18" y="273"/>
                    </a:lnTo>
                    <a:lnTo>
                      <a:pt x="14" y="271"/>
                    </a:lnTo>
                    <a:lnTo>
                      <a:pt x="14" y="273"/>
                    </a:lnTo>
                    <a:lnTo>
                      <a:pt x="18" y="283"/>
                    </a:lnTo>
                    <a:lnTo>
                      <a:pt x="21" y="287"/>
                    </a:lnTo>
                    <a:lnTo>
                      <a:pt x="22" y="297"/>
                    </a:lnTo>
                    <a:lnTo>
                      <a:pt x="21" y="304"/>
                    </a:lnTo>
                    <a:lnTo>
                      <a:pt x="26" y="326"/>
                    </a:lnTo>
                    <a:lnTo>
                      <a:pt x="22" y="345"/>
                    </a:lnTo>
                    <a:lnTo>
                      <a:pt x="26" y="368"/>
                    </a:lnTo>
                    <a:lnTo>
                      <a:pt x="21" y="382"/>
                    </a:lnTo>
                    <a:lnTo>
                      <a:pt x="18" y="389"/>
                    </a:lnTo>
                    <a:lnTo>
                      <a:pt x="16" y="394"/>
                    </a:lnTo>
                    <a:lnTo>
                      <a:pt x="10" y="402"/>
                    </a:lnTo>
                    <a:lnTo>
                      <a:pt x="5" y="40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5" name="Freeform 253"/>
              <p:cNvSpPr>
                <a:spLocks/>
              </p:cNvSpPr>
              <p:nvPr/>
            </p:nvSpPr>
            <p:spPr bwMode="auto">
              <a:xfrm>
                <a:off x="5002" y="2123"/>
                <a:ext cx="5" cy="4"/>
              </a:xfrm>
              <a:custGeom>
                <a:avLst/>
                <a:gdLst>
                  <a:gd name="T0" fmla="*/ 0 w 5"/>
                  <a:gd name="T1" fmla="*/ 4 h 4"/>
                  <a:gd name="T2" fmla="*/ 0 w 5"/>
                  <a:gd name="T3" fmla="*/ 2 h 4"/>
                  <a:gd name="T4" fmla="*/ 1 w 5"/>
                  <a:gd name="T5" fmla="*/ 0 h 4"/>
                  <a:gd name="T6" fmla="*/ 5 w 5"/>
                  <a:gd name="T7" fmla="*/ 4 h 4"/>
                  <a:gd name="T8" fmla="*/ 0 w 5"/>
                  <a:gd name="T9" fmla="*/ 4 h 4"/>
                </a:gdLst>
                <a:ahLst/>
                <a:cxnLst>
                  <a:cxn ang="0">
                    <a:pos x="T0" y="T1"/>
                  </a:cxn>
                  <a:cxn ang="0">
                    <a:pos x="T2" y="T3"/>
                  </a:cxn>
                  <a:cxn ang="0">
                    <a:pos x="T4" y="T5"/>
                  </a:cxn>
                  <a:cxn ang="0">
                    <a:pos x="T6" y="T7"/>
                  </a:cxn>
                  <a:cxn ang="0">
                    <a:pos x="T8" y="T9"/>
                  </a:cxn>
                </a:cxnLst>
                <a:rect l="0" t="0" r="r" b="b"/>
                <a:pathLst>
                  <a:path w="5" h="4">
                    <a:moveTo>
                      <a:pt x="0" y="4"/>
                    </a:moveTo>
                    <a:lnTo>
                      <a:pt x="0" y="2"/>
                    </a:lnTo>
                    <a:lnTo>
                      <a:pt x="1" y="0"/>
                    </a:lnTo>
                    <a:lnTo>
                      <a:pt x="5"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6" name="Freeform 254"/>
              <p:cNvSpPr>
                <a:spLocks/>
              </p:cNvSpPr>
              <p:nvPr/>
            </p:nvSpPr>
            <p:spPr bwMode="auto">
              <a:xfrm>
                <a:off x="4961" y="2033"/>
                <a:ext cx="14" cy="13"/>
              </a:xfrm>
              <a:custGeom>
                <a:avLst/>
                <a:gdLst>
                  <a:gd name="T0" fmla="*/ 0 w 14"/>
                  <a:gd name="T1" fmla="*/ 0 h 13"/>
                  <a:gd name="T2" fmla="*/ 6 w 14"/>
                  <a:gd name="T3" fmla="*/ 3 h 13"/>
                  <a:gd name="T4" fmla="*/ 14 w 14"/>
                  <a:gd name="T5" fmla="*/ 13 h 13"/>
                  <a:gd name="T6" fmla="*/ 6 w 14"/>
                  <a:gd name="T7" fmla="*/ 10 h 13"/>
                  <a:gd name="T8" fmla="*/ 0 w 14"/>
                  <a:gd name="T9" fmla="*/ 0 h 13"/>
                </a:gdLst>
                <a:ahLst/>
                <a:cxnLst>
                  <a:cxn ang="0">
                    <a:pos x="T0" y="T1"/>
                  </a:cxn>
                  <a:cxn ang="0">
                    <a:pos x="T2" y="T3"/>
                  </a:cxn>
                  <a:cxn ang="0">
                    <a:pos x="T4" y="T5"/>
                  </a:cxn>
                  <a:cxn ang="0">
                    <a:pos x="T6" y="T7"/>
                  </a:cxn>
                  <a:cxn ang="0">
                    <a:pos x="T8" y="T9"/>
                  </a:cxn>
                </a:cxnLst>
                <a:rect l="0" t="0" r="r" b="b"/>
                <a:pathLst>
                  <a:path w="14" h="13">
                    <a:moveTo>
                      <a:pt x="0" y="0"/>
                    </a:moveTo>
                    <a:lnTo>
                      <a:pt x="6" y="3"/>
                    </a:lnTo>
                    <a:lnTo>
                      <a:pt x="14"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7" name="Freeform 255"/>
              <p:cNvSpPr>
                <a:spLocks/>
              </p:cNvSpPr>
              <p:nvPr/>
            </p:nvSpPr>
            <p:spPr bwMode="auto">
              <a:xfrm>
                <a:off x="4961" y="2049"/>
                <a:ext cx="3" cy="7"/>
              </a:xfrm>
              <a:custGeom>
                <a:avLst/>
                <a:gdLst>
                  <a:gd name="T0" fmla="*/ 0 w 3"/>
                  <a:gd name="T1" fmla="*/ 0 h 7"/>
                  <a:gd name="T2" fmla="*/ 3 w 3"/>
                  <a:gd name="T3" fmla="*/ 4 h 7"/>
                  <a:gd name="T4" fmla="*/ 1 w 3"/>
                  <a:gd name="T5" fmla="*/ 7 h 7"/>
                  <a:gd name="T6" fmla="*/ 0 w 3"/>
                  <a:gd name="T7" fmla="*/ 0 h 7"/>
                </a:gdLst>
                <a:ahLst/>
                <a:cxnLst>
                  <a:cxn ang="0">
                    <a:pos x="T0" y="T1"/>
                  </a:cxn>
                  <a:cxn ang="0">
                    <a:pos x="T2" y="T3"/>
                  </a:cxn>
                  <a:cxn ang="0">
                    <a:pos x="T4" y="T5"/>
                  </a:cxn>
                  <a:cxn ang="0">
                    <a:pos x="T6" y="T7"/>
                  </a:cxn>
                </a:cxnLst>
                <a:rect l="0" t="0" r="r" b="b"/>
                <a:pathLst>
                  <a:path w="3" h="7">
                    <a:moveTo>
                      <a:pt x="0" y="0"/>
                    </a:moveTo>
                    <a:lnTo>
                      <a:pt x="3" y="4"/>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8" name="Freeform 256"/>
              <p:cNvSpPr>
                <a:spLocks/>
              </p:cNvSpPr>
              <p:nvPr/>
            </p:nvSpPr>
            <p:spPr bwMode="auto">
              <a:xfrm>
                <a:off x="4967" y="2054"/>
                <a:ext cx="2" cy="7"/>
              </a:xfrm>
              <a:custGeom>
                <a:avLst/>
                <a:gdLst>
                  <a:gd name="T0" fmla="*/ 2 w 2"/>
                  <a:gd name="T1" fmla="*/ 2 h 7"/>
                  <a:gd name="T2" fmla="*/ 2 w 2"/>
                  <a:gd name="T3" fmla="*/ 5 h 7"/>
                  <a:gd name="T4" fmla="*/ 0 w 2"/>
                  <a:gd name="T5" fmla="*/ 7 h 7"/>
                  <a:gd name="T6" fmla="*/ 0 w 2"/>
                  <a:gd name="T7" fmla="*/ 0 h 7"/>
                  <a:gd name="T8" fmla="*/ 2 w 2"/>
                  <a:gd name="T9" fmla="*/ 2 h 7"/>
                </a:gdLst>
                <a:ahLst/>
                <a:cxnLst>
                  <a:cxn ang="0">
                    <a:pos x="T0" y="T1"/>
                  </a:cxn>
                  <a:cxn ang="0">
                    <a:pos x="T2" y="T3"/>
                  </a:cxn>
                  <a:cxn ang="0">
                    <a:pos x="T4" y="T5"/>
                  </a:cxn>
                  <a:cxn ang="0">
                    <a:pos x="T6" y="T7"/>
                  </a:cxn>
                  <a:cxn ang="0">
                    <a:pos x="T8" y="T9"/>
                  </a:cxn>
                </a:cxnLst>
                <a:rect l="0" t="0" r="r" b="b"/>
                <a:pathLst>
                  <a:path w="2" h="7">
                    <a:moveTo>
                      <a:pt x="2" y="2"/>
                    </a:moveTo>
                    <a:lnTo>
                      <a:pt x="2" y="5"/>
                    </a:lnTo>
                    <a:lnTo>
                      <a:pt x="0" y="7"/>
                    </a:ln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9" name="Freeform 257"/>
              <p:cNvSpPr>
                <a:spLocks/>
              </p:cNvSpPr>
              <p:nvPr/>
            </p:nvSpPr>
            <p:spPr bwMode="auto">
              <a:xfrm>
                <a:off x="4970" y="2057"/>
                <a:ext cx="8" cy="10"/>
              </a:xfrm>
              <a:custGeom>
                <a:avLst/>
                <a:gdLst>
                  <a:gd name="T0" fmla="*/ 0 w 8"/>
                  <a:gd name="T1" fmla="*/ 5 h 10"/>
                  <a:gd name="T2" fmla="*/ 0 w 8"/>
                  <a:gd name="T3" fmla="*/ 2 h 10"/>
                  <a:gd name="T4" fmla="*/ 3 w 8"/>
                  <a:gd name="T5" fmla="*/ 0 h 10"/>
                  <a:gd name="T6" fmla="*/ 8 w 8"/>
                  <a:gd name="T7" fmla="*/ 5 h 10"/>
                  <a:gd name="T8" fmla="*/ 8 w 8"/>
                  <a:gd name="T9" fmla="*/ 10 h 10"/>
                  <a:gd name="T10" fmla="*/ 0 w 8"/>
                  <a:gd name="T11" fmla="*/ 5 h 10"/>
                </a:gdLst>
                <a:ahLst/>
                <a:cxnLst>
                  <a:cxn ang="0">
                    <a:pos x="T0" y="T1"/>
                  </a:cxn>
                  <a:cxn ang="0">
                    <a:pos x="T2" y="T3"/>
                  </a:cxn>
                  <a:cxn ang="0">
                    <a:pos x="T4" y="T5"/>
                  </a:cxn>
                  <a:cxn ang="0">
                    <a:pos x="T6" y="T7"/>
                  </a:cxn>
                  <a:cxn ang="0">
                    <a:pos x="T8" y="T9"/>
                  </a:cxn>
                  <a:cxn ang="0">
                    <a:pos x="T10" y="T11"/>
                  </a:cxn>
                </a:cxnLst>
                <a:rect l="0" t="0" r="r" b="b"/>
                <a:pathLst>
                  <a:path w="8" h="10">
                    <a:moveTo>
                      <a:pt x="0" y="5"/>
                    </a:moveTo>
                    <a:lnTo>
                      <a:pt x="0" y="2"/>
                    </a:lnTo>
                    <a:lnTo>
                      <a:pt x="3" y="0"/>
                    </a:lnTo>
                    <a:lnTo>
                      <a:pt x="8" y="5"/>
                    </a:lnTo>
                    <a:lnTo>
                      <a:pt x="8"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0" name="Freeform 258"/>
              <p:cNvSpPr>
                <a:spLocks/>
              </p:cNvSpPr>
              <p:nvPr/>
            </p:nvSpPr>
            <p:spPr bwMode="auto">
              <a:xfrm>
                <a:off x="4970" y="2065"/>
                <a:ext cx="0" cy="4"/>
              </a:xfrm>
              <a:custGeom>
                <a:avLst/>
                <a:gdLst>
                  <a:gd name="T0" fmla="*/ 4 h 4"/>
                  <a:gd name="T1" fmla="*/ 0 h 4"/>
                  <a:gd name="T2" fmla="*/ 4 h 4"/>
                  <a:gd name="T3" fmla="*/ 4 h 4"/>
                </a:gdLst>
                <a:ahLst/>
                <a:cxnLst>
                  <a:cxn ang="0">
                    <a:pos x="0" y="T0"/>
                  </a:cxn>
                  <a:cxn ang="0">
                    <a:pos x="0" y="T1"/>
                  </a:cxn>
                  <a:cxn ang="0">
                    <a:pos x="0" y="T2"/>
                  </a:cxn>
                  <a:cxn ang="0">
                    <a:pos x="0" y="T3"/>
                  </a:cxn>
                </a:cxnLst>
                <a:rect l="0" t="0" r="r" b="b"/>
                <a:pathLst>
                  <a:path h="4">
                    <a:moveTo>
                      <a:pt x="0" y="4"/>
                    </a:moveTo>
                    <a:lnTo>
                      <a:pt x="0" y="0"/>
                    </a:lnTo>
                    <a:lnTo>
                      <a:pt x="0"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1" name="Freeform 259"/>
              <p:cNvSpPr>
                <a:spLocks/>
              </p:cNvSpPr>
              <p:nvPr/>
            </p:nvSpPr>
            <p:spPr bwMode="auto">
              <a:xfrm>
                <a:off x="4980" y="2067"/>
                <a:ext cx="1" cy="3"/>
              </a:xfrm>
              <a:custGeom>
                <a:avLst/>
                <a:gdLst>
                  <a:gd name="T0" fmla="*/ 0 w 1"/>
                  <a:gd name="T1" fmla="*/ 2 h 3"/>
                  <a:gd name="T2" fmla="*/ 1 w 1"/>
                  <a:gd name="T3" fmla="*/ 0 h 3"/>
                  <a:gd name="T4" fmla="*/ 1 w 1"/>
                  <a:gd name="T5" fmla="*/ 3 h 3"/>
                  <a:gd name="T6" fmla="*/ 0 w 1"/>
                  <a:gd name="T7" fmla="*/ 2 h 3"/>
                </a:gdLst>
                <a:ahLst/>
                <a:cxnLst>
                  <a:cxn ang="0">
                    <a:pos x="T0" y="T1"/>
                  </a:cxn>
                  <a:cxn ang="0">
                    <a:pos x="T2" y="T3"/>
                  </a:cxn>
                  <a:cxn ang="0">
                    <a:pos x="T4" y="T5"/>
                  </a:cxn>
                  <a:cxn ang="0">
                    <a:pos x="T6" y="T7"/>
                  </a:cxn>
                </a:cxnLst>
                <a:rect l="0" t="0" r="r" b="b"/>
                <a:pathLst>
                  <a:path w="1" h="3">
                    <a:moveTo>
                      <a:pt x="0" y="2"/>
                    </a:moveTo>
                    <a:lnTo>
                      <a:pt x="1" y="0"/>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2" name="Freeform 260"/>
              <p:cNvSpPr>
                <a:spLocks/>
              </p:cNvSpPr>
              <p:nvPr/>
            </p:nvSpPr>
            <p:spPr bwMode="auto">
              <a:xfrm>
                <a:off x="4991" y="2049"/>
                <a:ext cx="17" cy="18"/>
              </a:xfrm>
              <a:custGeom>
                <a:avLst/>
                <a:gdLst>
                  <a:gd name="T0" fmla="*/ 0 w 17"/>
                  <a:gd name="T1" fmla="*/ 0 h 18"/>
                  <a:gd name="T2" fmla="*/ 16 w 17"/>
                  <a:gd name="T3" fmla="*/ 12 h 18"/>
                  <a:gd name="T4" fmla="*/ 17 w 17"/>
                  <a:gd name="T5" fmla="*/ 18 h 18"/>
                  <a:gd name="T6" fmla="*/ 3 w 17"/>
                  <a:gd name="T7" fmla="*/ 7 h 18"/>
                  <a:gd name="T8" fmla="*/ 0 w 17"/>
                  <a:gd name="T9" fmla="*/ 0 h 18"/>
                </a:gdLst>
                <a:ahLst/>
                <a:cxnLst>
                  <a:cxn ang="0">
                    <a:pos x="T0" y="T1"/>
                  </a:cxn>
                  <a:cxn ang="0">
                    <a:pos x="T2" y="T3"/>
                  </a:cxn>
                  <a:cxn ang="0">
                    <a:pos x="T4" y="T5"/>
                  </a:cxn>
                  <a:cxn ang="0">
                    <a:pos x="T6" y="T7"/>
                  </a:cxn>
                  <a:cxn ang="0">
                    <a:pos x="T8" y="T9"/>
                  </a:cxn>
                </a:cxnLst>
                <a:rect l="0" t="0" r="r" b="b"/>
                <a:pathLst>
                  <a:path w="17" h="18">
                    <a:moveTo>
                      <a:pt x="0" y="0"/>
                    </a:moveTo>
                    <a:lnTo>
                      <a:pt x="16" y="12"/>
                    </a:lnTo>
                    <a:lnTo>
                      <a:pt x="17" y="18"/>
                    </a:lnTo>
                    <a:lnTo>
                      <a:pt x="3"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3" name="Freeform 261"/>
              <p:cNvSpPr>
                <a:spLocks/>
              </p:cNvSpPr>
              <p:nvPr/>
            </p:nvSpPr>
            <p:spPr bwMode="auto">
              <a:xfrm>
                <a:off x="5023" y="2064"/>
                <a:ext cx="11" cy="22"/>
              </a:xfrm>
              <a:custGeom>
                <a:avLst/>
                <a:gdLst>
                  <a:gd name="T0" fmla="*/ 0 w 11"/>
                  <a:gd name="T1" fmla="*/ 1 h 22"/>
                  <a:gd name="T2" fmla="*/ 0 w 11"/>
                  <a:gd name="T3" fmla="*/ 0 h 22"/>
                  <a:gd name="T4" fmla="*/ 1 w 11"/>
                  <a:gd name="T5" fmla="*/ 1 h 22"/>
                  <a:gd name="T6" fmla="*/ 3 w 11"/>
                  <a:gd name="T7" fmla="*/ 8 h 22"/>
                  <a:gd name="T8" fmla="*/ 7 w 11"/>
                  <a:gd name="T9" fmla="*/ 14 h 22"/>
                  <a:gd name="T10" fmla="*/ 6 w 11"/>
                  <a:gd name="T11" fmla="*/ 17 h 22"/>
                  <a:gd name="T12" fmla="*/ 9 w 11"/>
                  <a:gd name="T13" fmla="*/ 17 h 22"/>
                  <a:gd name="T14" fmla="*/ 11 w 11"/>
                  <a:gd name="T15" fmla="*/ 22 h 22"/>
                  <a:gd name="T16" fmla="*/ 3 w 11"/>
                  <a:gd name="T17" fmla="*/ 16 h 22"/>
                  <a:gd name="T18" fmla="*/ 0 w 11"/>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22">
                    <a:moveTo>
                      <a:pt x="0" y="1"/>
                    </a:moveTo>
                    <a:lnTo>
                      <a:pt x="0" y="0"/>
                    </a:lnTo>
                    <a:lnTo>
                      <a:pt x="1" y="1"/>
                    </a:lnTo>
                    <a:lnTo>
                      <a:pt x="3" y="8"/>
                    </a:lnTo>
                    <a:lnTo>
                      <a:pt x="7" y="14"/>
                    </a:lnTo>
                    <a:lnTo>
                      <a:pt x="6" y="17"/>
                    </a:lnTo>
                    <a:lnTo>
                      <a:pt x="9" y="17"/>
                    </a:lnTo>
                    <a:lnTo>
                      <a:pt x="11" y="22"/>
                    </a:lnTo>
                    <a:lnTo>
                      <a:pt x="3" y="1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4" name="Freeform 262"/>
              <p:cNvSpPr>
                <a:spLocks/>
              </p:cNvSpPr>
              <p:nvPr/>
            </p:nvSpPr>
            <p:spPr bwMode="auto">
              <a:xfrm>
                <a:off x="5013" y="2075"/>
                <a:ext cx="3" cy="3"/>
              </a:xfrm>
              <a:custGeom>
                <a:avLst/>
                <a:gdLst>
                  <a:gd name="T0" fmla="*/ 0 w 3"/>
                  <a:gd name="T1" fmla="*/ 0 h 3"/>
                  <a:gd name="T2" fmla="*/ 3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5" name="Freeform 263"/>
              <p:cNvSpPr>
                <a:spLocks/>
              </p:cNvSpPr>
              <p:nvPr/>
            </p:nvSpPr>
            <p:spPr bwMode="auto">
              <a:xfrm>
                <a:off x="5003" y="2081"/>
                <a:ext cx="20" cy="12"/>
              </a:xfrm>
              <a:custGeom>
                <a:avLst/>
                <a:gdLst>
                  <a:gd name="T0" fmla="*/ 0 w 20"/>
                  <a:gd name="T1" fmla="*/ 0 h 12"/>
                  <a:gd name="T2" fmla="*/ 12 w 20"/>
                  <a:gd name="T3" fmla="*/ 2 h 12"/>
                  <a:gd name="T4" fmla="*/ 20 w 20"/>
                  <a:gd name="T5" fmla="*/ 7 h 12"/>
                  <a:gd name="T6" fmla="*/ 20 w 20"/>
                  <a:gd name="T7" fmla="*/ 10 h 12"/>
                  <a:gd name="T8" fmla="*/ 18 w 20"/>
                  <a:gd name="T9" fmla="*/ 12 h 12"/>
                  <a:gd name="T10" fmla="*/ 5 w 20"/>
                  <a:gd name="T11" fmla="*/ 10 h 12"/>
                  <a:gd name="T12" fmla="*/ 0 w 20"/>
                  <a:gd name="T13" fmla="*/ 4 h 12"/>
                  <a:gd name="T14" fmla="*/ 0 w 20"/>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12">
                    <a:moveTo>
                      <a:pt x="0" y="0"/>
                    </a:moveTo>
                    <a:lnTo>
                      <a:pt x="12" y="2"/>
                    </a:lnTo>
                    <a:lnTo>
                      <a:pt x="20" y="7"/>
                    </a:lnTo>
                    <a:lnTo>
                      <a:pt x="20" y="10"/>
                    </a:lnTo>
                    <a:lnTo>
                      <a:pt x="18" y="12"/>
                    </a:lnTo>
                    <a:lnTo>
                      <a:pt x="5" y="10"/>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6" name="Freeform 264"/>
              <p:cNvSpPr>
                <a:spLocks/>
              </p:cNvSpPr>
              <p:nvPr/>
            </p:nvSpPr>
            <p:spPr bwMode="auto">
              <a:xfrm>
                <a:off x="5029" y="2096"/>
                <a:ext cx="13" cy="13"/>
              </a:xfrm>
              <a:custGeom>
                <a:avLst/>
                <a:gdLst>
                  <a:gd name="T0" fmla="*/ 0 w 13"/>
                  <a:gd name="T1" fmla="*/ 0 h 13"/>
                  <a:gd name="T2" fmla="*/ 9 w 13"/>
                  <a:gd name="T3" fmla="*/ 5 h 13"/>
                  <a:gd name="T4" fmla="*/ 13 w 13"/>
                  <a:gd name="T5" fmla="*/ 11 h 13"/>
                  <a:gd name="T6" fmla="*/ 13 w 13"/>
                  <a:gd name="T7" fmla="*/ 13 h 13"/>
                  <a:gd name="T8" fmla="*/ 6 w 13"/>
                  <a:gd name="T9" fmla="*/ 10 h 13"/>
                  <a:gd name="T10" fmla="*/ 0 w 13"/>
                  <a:gd name="T11" fmla="*/ 0 h 13"/>
                </a:gdLst>
                <a:ahLst/>
                <a:cxnLst>
                  <a:cxn ang="0">
                    <a:pos x="T0" y="T1"/>
                  </a:cxn>
                  <a:cxn ang="0">
                    <a:pos x="T2" y="T3"/>
                  </a:cxn>
                  <a:cxn ang="0">
                    <a:pos x="T4" y="T5"/>
                  </a:cxn>
                  <a:cxn ang="0">
                    <a:pos x="T6" y="T7"/>
                  </a:cxn>
                  <a:cxn ang="0">
                    <a:pos x="T8" y="T9"/>
                  </a:cxn>
                  <a:cxn ang="0">
                    <a:pos x="T10" y="T11"/>
                  </a:cxn>
                </a:cxnLst>
                <a:rect l="0" t="0" r="r" b="b"/>
                <a:pathLst>
                  <a:path w="13" h="13">
                    <a:moveTo>
                      <a:pt x="0" y="0"/>
                    </a:moveTo>
                    <a:lnTo>
                      <a:pt x="9" y="5"/>
                    </a:lnTo>
                    <a:lnTo>
                      <a:pt x="13" y="11"/>
                    </a:lnTo>
                    <a:lnTo>
                      <a:pt x="13" y="13"/>
                    </a:lnTo>
                    <a:lnTo>
                      <a:pt x="6"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7" name="Freeform 265"/>
              <p:cNvSpPr>
                <a:spLocks/>
              </p:cNvSpPr>
              <p:nvPr/>
            </p:nvSpPr>
            <p:spPr bwMode="auto">
              <a:xfrm>
                <a:off x="4934" y="2004"/>
                <a:ext cx="0" cy="7"/>
              </a:xfrm>
              <a:custGeom>
                <a:avLst/>
                <a:gdLst>
                  <a:gd name="T0" fmla="*/ 0 h 7"/>
                  <a:gd name="T1" fmla="*/ 7 h 7"/>
                  <a:gd name="T2" fmla="*/ 0 h 7"/>
                </a:gdLst>
                <a:ahLst/>
                <a:cxnLst>
                  <a:cxn ang="0">
                    <a:pos x="0" y="T0"/>
                  </a:cxn>
                  <a:cxn ang="0">
                    <a:pos x="0" y="T1"/>
                  </a:cxn>
                  <a:cxn ang="0">
                    <a:pos x="0" y="T2"/>
                  </a:cxn>
                </a:cxnLst>
                <a:rect l="0" t="0" r="r" b="b"/>
                <a:pathLst>
                  <a:path h="7">
                    <a:moveTo>
                      <a:pt x="0" y="0"/>
                    </a:move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8" name="Freeform 266"/>
              <p:cNvSpPr>
                <a:spLocks/>
              </p:cNvSpPr>
              <p:nvPr/>
            </p:nvSpPr>
            <p:spPr bwMode="auto">
              <a:xfrm>
                <a:off x="4935" y="2012"/>
                <a:ext cx="16" cy="26"/>
              </a:xfrm>
              <a:custGeom>
                <a:avLst/>
                <a:gdLst>
                  <a:gd name="T0" fmla="*/ 0 w 16"/>
                  <a:gd name="T1" fmla="*/ 0 h 26"/>
                  <a:gd name="T2" fmla="*/ 3 w 16"/>
                  <a:gd name="T3" fmla="*/ 2 h 26"/>
                  <a:gd name="T4" fmla="*/ 16 w 16"/>
                  <a:gd name="T5" fmla="*/ 18 h 26"/>
                  <a:gd name="T6" fmla="*/ 16 w 16"/>
                  <a:gd name="T7" fmla="*/ 24 h 26"/>
                  <a:gd name="T8" fmla="*/ 13 w 16"/>
                  <a:gd name="T9" fmla="*/ 26 h 26"/>
                  <a:gd name="T10" fmla="*/ 7 w 16"/>
                  <a:gd name="T11" fmla="*/ 23 h 26"/>
                  <a:gd name="T12" fmla="*/ 7 w 16"/>
                  <a:gd name="T13" fmla="*/ 15 h 26"/>
                  <a:gd name="T14" fmla="*/ 0 w 16"/>
                  <a:gd name="T15" fmla="*/ 7 h 26"/>
                  <a:gd name="T16" fmla="*/ 0 w 16"/>
                  <a:gd name="T17"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26">
                    <a:moveTo>
                      <a:pt x="0" y="0"/>
                    </a:moveTo>
                    <a:lnTo>
                      <a:pt x="3" y="2"/>
                    </a:lnTo>
                    <a:lnTo>
                      <a:pt x="16" y="18"/>
                    </a:lnTo>
                    <a:lnTo>
                      <a:pt x="16" y="24"/>
                    </a:lnTo>
                    <a:lnTo>
                      <a:pt x="13" y="26"/>
                    </a:lnTo>
                    <a:lnTo>
                      <a:pt x="7" y="23"/>
                    </a:lnTo>
                    <a:lnTo>
                      <a:pt x="7" y="15"/>
                    </a:lnTo>
                    <a:lnTo>
                      <a:pt x="0"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89" name="Freeform 267"/>
              <p:cNvSpPr>
                <a:spLocks/>
              </p:cNvSpPr>
              <p:nvPr/>
            </p:nvSpPr>
            <p:spPr bwMode="auto">
              <a:xfrm>
                <a:off x="4722" y="1962"/>
                <a:ext cx="146" cy="144"/>
              </a:xfrm>
              <a:custGeom>
                <a:avLst/>
                <a:gdLst>
                  <a:gd name="T0" fmla="*/ 5 w 146"/>
                  <a:gd name="T1" fmla="*/ 0 h 144"/>
                  <a:gd name="T2" fmla="*/ 4 w 146"/>
                  <a:gd name="T3" fmla="*/ 44 h 144"/>
                  <a:gd name="T4" fmla="*/ 4 w 146"/>
                  <a:gd name="T5" fmla="*/ 68 h 144"/>
                  <a:gd name="T6" fmla="*/ 0 w 146"/>
                  <a:gd name="T7" fmla="*/ 74 h 144"/>
                  <a:gd name="T8" fmla="*/ 2 w 146"/>
                  <a:gd name="T9" fmla="*/ 81 h 144"/>
                  <a:gd name="T10" fmla="*/ 2 w 146"/>
                  <a:gd name="T11" fmla="*/ 116 h 144"/>
                  <a:gd name="T12" fmla="*/ 26 w 146"/>
                  <a:gd name="T13" fmla="*/ 118 h 144"/>
                  <a:gd name="T14" fmla="*/ 34 w 146"/>
                  <a:gd name="T15" fmla="*/ 111 h 144"/>
                  <a:gd name="T16" fmla="*/ 31 w 146"/>
                  <a:gd name="T17" fmla="*/ 103 h 144"/>
                  <a:gd name="T18" fmla="*/ 37 w 146"/>
                  <a:gd name="T19" fmla="*/ 100 h 144"/>
                  <a:gd name="T20" fmla="*/ 38 w 146"/>
                  <a:gd name="T21" fmla="*/ 97 h 144"/>
                  <a:gd name="T22" fmla="*/ 43 w 146"/>
                  <a:gd name="T23" fmla="*/ 95 h 144"/>
                  <a:gd name="T24" fmla="*/ 43 w 146"/>
                  <a:gd name="T25" fmla="*/ 89 h 144"/>
                  <a:gd name="T26" fmla="*/ 48 w 146"/>
                  <a:gd name="T27" fmla="*/ 91 h 144"/>
                  <a:gd name="T28" fmla="*/ 53 w 146"/>
                  <a:gd name="T29" fmla="*/ 87 h 144"/>
                  <a:gd name="T30" fmla="*/ 80 w 146"/>
                  <a:gd name="T31" fmla="*/ 100 h 144"/>
                  <a:gd name="T32" fmla="*/ 85 w 146"/>
                  <a:gd name="T33" fmla="*/ 115 h 144"/>
                  <a:gd name="T34" fmla="*/ 89 w 146"/>
                  <a:gd name="T35" fmla="*/ 115 h 144"/>
                  <a:gd name="T36" fmla="*/ 89 w 146"/>
                  <a:gd name="T37" fmla="*/ 119 h 144"/>
                  <a:gd name="T38" fmla="*/ 100 w 146"/>
                  <a:gd name="T39" fmla="*/ 132 h 144"/>
                  <a:gd name="T40" fmla="*/ 132 w 146"/>
                  <a:gd name="T41" fmla="*/ 139 h 144"/>
                  <a:gd name="T42" fmla="*/ 134 w 146"/>
                  <a:gd name="T43" fmla="*/ 142 h 144"/>
                  <a:gd name="T44" fmla="*/ 137 w 146"/>
                  <a:gd name="T45" fmla="*/ 144 h 144"/>
                  <a:gd name="T46" fmla="*/ 143 w 146"/>
                  <a:gd name="T47" fmla="*/ 140 h 144"/>
                  <a:gd name="T48" fmla="*/ 139 w 146"/>
                  <a:gd name="T49" fmla="*/ 137 h 144"/>
                  <a:gd name="T50" fmla="*/ 143 w 146"/>
                  <a:gd name="T51" fmla="*/ 139 h 144"/>
                  <a:gd name="T52" fmla="*/ 146 w 146"/>
                  <a:gd name="T53" fmla="*/ 137 h 144"/>
                  <a:gd name="T54" fmla="*/ 146 w 146"/>
                  <a:gd name="T55" fmla="*/ 136 h 144"/>
                  <a:gd name="T56" fmla="*/ 140 w 146"/>
                  <a:gd name="T57" fmla="*/ 134 h 144"/>
                  <a:gd name="T58" fmla="*/ 132 w 146"/>
                  <a:gd name="T59" fmla="*/ 129 h 144"/>
                  <a:gd name="T60" fmla="*/ 135 w 146"/>
                  <a:gd name="T61" fmla="*/ 126 h 144"/>
                  <a:gd name="T62" fmla="*/ 123 w 146"/>
                  <a:gd name="T63" fmla="*/ 121 h 144"/>
                  <a:gd name="T64" fmla="*/ 124 w 146"/>
                  <a:gd name="T65" fmla="*/ 116 h 144"/>
                  <a:gd name="T66" fmla="*/ 123 w 146"/>
                  <a:gd name="T67" fmla="*/ 115 h 144"/>
                  <a:gd name="T68" fmla="*/ 116 w 146"/>
                  <a:gd name="T69" fmla="*/ 115 h 144"/>
                  <a:gd name="T70" fmla="*/ 115 w 146"/>
                  <a:gd name="T71" fmla="*/ 113 h 144"/>
                  <a:gd name="T72" fmla="*/ 110 w 146"/>
                  <a:gd name="T73" fmla="*/ 105 h 144"/>
                  <a:gd name="T74" fmla="*/ 110 w 146"/>
                  <a:gd name="T75" fmla="*/ 99 h 144"/>
                  <a:gd name="T76" fmla="*/ 107 w 146"/>
                  <a:gd name="T77" fmla="*/ 97 h 144"/>
                  <a:gd name="T78" fmla="*/ 97 w 146"/>
                  <a:gd name="T79" fmla="*/ 87 h 144"/>
                  <a:gd name="T80" fmla="*/ 94 w 146"/>
                  <a:gd name="T81" fmla="*/ 78 h 144"/>
                  <a:gd name="T82" fmla="*/ 96 w 146"/>
                  <a:gd name="T83" fmla="*/ 76 h 144"/>
                  <a:gd name="T84" fmla="*/ 107 w 146"/>
                  <a:gd name="T85" fmla="*/ 74 h 144"/>
                  <a:gd name="T86" fmla="*/ 107 w 146"/>
                  <a:gd name="T87" fmla="*/ 70 h 144"/>
                  <a:gd name="T88" fmla="*/ 104 w 146"/>
                  <a:gd name="T89" fmla="*/ 63 h 144"/>
                  <a:gd name="T90" fmla="*/ 78 w 146"/>
                  <a:gd name="T91" fmla="*/ 52 h 144"/>
                  <a:gd name="T92" fmla="*/ 78 w 146"/>
                  <a:gd name="T93" fmla="*/ 46 h 144"/>
                  <a:gd name="T94" fmla="*/ 73 w 146"/>
                  <a:gd name="T95" fmla="*/ 37 h 144"/>
                  <a:gd name="T96" fmla="*/ 61 w 146"/>
                  <a:gd name="T97" fmla="*/ 28 h 144"/>
                  <a:gd name="T98" fmla="*/ 56 w 146"/>
                  <a:gd name="T99" fmla="*/ 21 h 144"/>
                  <a:gd name="T100" fmla="*/ 27 w 146"/>
                  <a:gd name="T101" fmla="*/ 12 h 144"/>
                  <a:gd name="T102" fmla="*/ 5 w 146"/>
                  <a:gd name="T10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46" h="144">
                    <a:moveTo>
                      <a:pt x="5" y="0"/>
                    </a:moveTo>
                    <a:lnTo>
                      <a:pt x="4" y="44"/>
                    </a:lnTo>
                    <a:lnTo>
                      <a:pt x="4" y="68"/>
                    </a:lnTo>
                    <a:lnTo>
                      <a:pt x="0" y="74"/>
                    </a:lnTo>
                    <a:lnTo>
                      <a:pt x="2" y="81"/>
                    </a:lnTo>
                    <a:lnTo>
                      <a:pt x="2" y="116"/>
                    </a:lnTo>
                    <a:lnTo>
                      <a:pt x="26" y="118"/>
                    </a:lnTo>
                    <a:lnTo>
                      <a:pt x="34" y="111"/>
                    </a:lnTo>
                    <a:lnTo>
                      <a:pt x="31" y="103"/>
                    </a:lnTo>
                    <a:lnTo>
                      <a:pt x="37" y="100"/>
                    </a:lnTo>
                    <a:lnTo>
                      <a:pt x="38" y="97"/>
                    </a:lnTo>
                    <a:lnTo>
                      <a:pt x="43" y="95"/>
                    </a:lnTo>
                    <a:lnTo>
                      <a:pt x="43" y="89"/>
                    </a:lnTo>
                    <a:lnTo>
                      <a:pt x="48" y="91"/>
                    </a:lnTo>
                    <a:lnTo>
                      <a:pt x="53" y="87"/>
                    </a:lnTo>
                    <a:lnTo>
                      <a:pt x="80" y="100"/>
                    </a:lnTo>
                    <a:lnTo>
                      <a:pt x="85" y="115"/>
                    </a:lnTo>
                    <a:lnTo>
                      <a:pt x="89" y="115"/>
                    </a:lnTo>
                    <a:lnTo>
                      <a:pt x="89" y="119"/>
                    </a:lnTo>
                    <a:lnTo>
                      <a:pt x="100" y="132"/>
                    </a:lnTo>
                    <a:lnTo>
                      <a:pt x="132" y="139"/>
                    </a:lnTo>
                    <a:lnTo>
                      <a:pt x="134" y="142"/>
                    </a:lnTo>
                    <a:lnTo>
                      <a:pt x="137" y="144"/>
                    </a:lnTo>
                    <a:lnTo>
                      <a:pt x="143" y="140"/>
                    </a:lnTo>
                    <a:lnTo>
                      <a:pt x="139" y="137"/>
                    </a:lnTo>
                    <a:lnTo>
                      <a:pt x="143" y="139"/>
                    </a:lnTo>
                    <a:lnTo>
                      <a:pt x="146" y="137"/>
                    </a:lnTo>
                    <a:lnTo>
                      <a:pt x="146" y="136"/>
                    </a:lnTo>
                    <a:lnTo>
                      <a:pt x="140" y="134"/>
                    </a:lnTo>
                    <a:lnTo>
                      <a:pt x="132" y="129"/>
                    </a:lnTo>
                    <a:lnTo>
                      <a:pt x="135" y="126"/>
                    </a:lnTo>
                    <a:lnTo>
                      <a:pt x="123" y="121"/>
                    </a:lnTo>
                    <a:lnTo>
                      <a:pt x="124" y="116"/>
                    </a:lnTo>
                    <a:lnTo>
                      <a:pt x="123" y="115"/>
                    </a:lnTo>
                    <a:lnTo>
                      <a:pt x="116" y="115"/>
                    </a:lnTo>
                    <a:lnTo>
                      <a:pt x="115" y="113"/>
                    </a:lnTo>
                    <a:lnTo>
                      <a:pt x="110" y="105"/>
                    </a:lnTo>
                    <a:lnTo>
                      <a:pt x="110" y="99"/>
                    </a:lnTo>
                    <a:lnTo>
                      <a:pt x="107" y="97"/>
                    </a:lnTo>
                    <a:lnTo>
                      <a:pt x="97" y="87"/>
                    </a:lnTo>
                    <a:lnTo>
                      <a:pt x="94" y="78"/>
                    </a:lnTo>
                    <a:lnTo>
                      <a:pt x="96" y="76"/>
                    </a:lnTo>
                    <a:lnTo>
                      <a:pt x="107" y="74"/>
                    </a:lnTo>
                    <a:lnTo>
                      <a:pt x="107" y="70"/>
                    </a:lnTo>
                    <a:lnTo>
                      <a:pt x="104" y="63"/>
                    </a:lnTo>
                    <a:lnTo>
                      <a:pt x="78" y="52"/>
                    </a:lnTo>
                    <a:lnTo>
                      <a:pt x="78" y="46"/>
                    </a:lnTo>
                    <a:lnTo>
                      <a:pt x="73" y="37"/>
                    </a:lnTo>
                    <a:lnTo>
                      <a:pt x="61" y="28"/>
                    </a:lnTo>
                    <a:lnTo>
                      <a:pt x="56" y="21"/>
                    </a:lnTo>
                    <a:lnTo>
                      <a:pt x="27" y="1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0" name="Freeform 268"/>
              <p:cNvSpPr>
                <a:spLocks/>
              </p:cNvSpPr>
              <p:nvPr/>
            </p:nvSpPr>
            <p:spPr bwMode="auto">
              <a:xfrm>
                <a:off x="4813" y="1953"/>
                <a:ext cx="8" cy="5"/>
              </a:xfrm>
              <a:custGeom>
                <a:avLst/>
                <a:gdLst>
                  <a:gd name="T0" fmla="*/ 0 w 8"/>
                  <a:gd name="T1" fmla="*/ 0 h 5"/>
                  <a:gd name="T2" fmla="*/ 8 w 8"/>
                  <a:gd name="T3" fmla="*/ 0 h 5"/>
                  <a:gd name="T4" fmla="*/ 6 w 8"/>
                  <a:gd name="T5" fmla="*/ 3 h 5"/>
                  <a:gd name="T6" fmla="*/ 5 w 8"/>
                  <a:gd name="T7" fmla="*/ 3 h 5"/>
                  <a:gd name="T8" fmla="*/ 1 w 8"/>
                  <a:gd name="T9" fmla="*/ 5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8" y="0"/>
                    </a:lnTo>
                    <a:lnTo>
                      <a:pt x="6" y="3"/>
                    </a:lnTo>
                    <a:lnTo>
                      <a:pt x="5" y="3"/>
                    </a:lnTo>
                    <a:lnTo>
                      <a:pt x="1"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1" name="Freeform 269"/>
              <p:cNvSpPr>
                <a:spLocks/>
              </p:cNvSpPr>
              <p:nvPr/>
            </p:nvSpPr>
            <p:spPr bwMode="auto">
              <a:xfrm>
                <a:off x="4859" y="1942"/>
                <a:ext cx="3" cy="3"/>
              </a:xfrm>
              <a:custGeom>
                <a:avLst/>
                <a:gdLst>
                  <a:gd name="T0" fmla="*/ 0 w 3"/>
                  <a:gd name="T1" fmla="*/ 0 h 3"/>
                  <a:gd name="T2" fmla="*/ 3 w 3"/>
                  <a:gd name="T3" fmla="*/ 3 h 3"/>
                  <a:gd name="T4" fmla="*/ 2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2" name="Freeform 270"/>
              <p:cNvSpPr>
                <a:spLocks/>
              </p:cNvSpPr>
              <p:nvPr/>
            </p:nvSpPr>
            <p:spPr bwMode="auto">
              <a:xfrm>
                <a:off x="4865" y="1961"/>
                <a:ext cx="7" cy="5"/>
              </a:xfrm>
              <a:custGeom>
                <a:avLst/>
                <a:gdLst>
                  <a:gd name="T0" fmla="*/ 0 w 7"/>
                  <a:gd name="T1" fmla="*/ 0 h 5"/>
                  <a:gd name="T2" fmla="*/ 7 w 7"/>
                  <a:gd name="T3" fmla="*/ 0 h 5"/>
                  <a:gd name="T4" fmla="*/ 7 w 7"/>
                  <a:gd name="T5" fmla="*/ 3 h 5"/>
                  <a:gd name="T6" fmla="*/ 3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lnTo>
                      <a:pt x="7" y="0"/>
                    </a:lnTo>
                    <a:lnTo>
                      <a:pt x="7" y="3"/>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3" name="Freeform 271"/>
              <p:cNvSpPr>
                <a:spLocks/>
              </p:cNvSpPr>
              <p:nvPr/>
            </p:nvSpPr>
            <p:spPr bwMode="auto">
              <a:xfrm>
                <a:off x="4878" y="1964"/>
                <a:ext cx="35" cy="37"/>
              </a:xfrm>
              <a:custGeom>
                <a:avLst/>
                <a:gdLst>
                  <a:gd name="T0" fmla="*/ 0 w 35"/>
                  <a:gd name="T1" fmla="*/ 0 h 37"/>
                  <a:gd name="T2" fmla="*/ 14 w 35"/>
                  <a:gd name="T3" fmla="*/ 10 h 37"/>
                  <a:gd name="T4" fmla="*/ 17 w 35"/>
                  <a:gd name="T5" fmla="*/ 11 h 37"/>
                  <a:gd name="T6" fmla="*/ 29 w 35"/>
                  <a:gd name="T7" fmla="*/ 23 h 37"/>
                  <a:gd name="T8" fmla="*/ 32 w 35"/>
                  <a:gd name="T9" fmla="*/ 23 h 37"/>
                  <a:gd name="T10" fmla="*/ 35 w 35"/>
                  <a:gd name="T11" fmla="*/ 29 h 37"/>
                  <a:gd name="T12" fmla="*/ 32 w 35"/>
                  <a:gd name="T13" fmla="*/ 37 h 37"/>
                  <a:gd name="T14" fmla="*/ 29 w 35"/>
                  <a:gd name="T15" fmla="*/ 37 h 37"/>
                  <a:gd name="T16" fmla="*/ 25 w 35"/>
                  <a:gd name="T17" fmla="*/ 23 h 37"/>
                  <a:gd name="T18" fmla="*/ 24 w 35"/>
                  <a:gd name="T19" fmla="*/ 16 h 37"/>
                  <a:gd name="T20" fmla="*/ 0 w 35"/>
                  <a:gd name="T21" fmla="*/ 2 h 37"/>
                  <a:gd name="T22" fmla="*/ 0 w 35"/>
                  <a:gd name="T2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37">
                    <a:moveTo>
                      <a:pt x="0" y="0"/>
                    </a:moveTo>
                    <a:lnTo>
                      <a:pt x="14" y="10"/>
                    </a:lnTo>
                    <a:lnTo>
                      <a:pt x="17" y="11"/>
                    </a:lnTo>
                    <a:lnTo>
                      <a:pt x="29" y="23"/>
                    </a:lnTo>
                    <a:lnTo>
                      <a:pt x="32" y="23"/>
                    </a:lnTo>
                    <a:lnTo>
                      <a:pt x="35" y="29"/>
                    </a:lnTo>
                    <a:lnTo>
                      <a:pt x="32" y="37"/>
                    </a:lnTo>
                    <a:lnTo>
                      <a:pt x="29" y="37"/>
                    </a:lnTo>
                    <a:lnTo>
                      <a:pt x="25" y="23"/>
                    </a:lnTo>
                    <a:lnTo>
                      <a:pt x="24" y="16"/>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4" name="Freeform 272"/>
              <p:cNvSpPr>
                <a:spLocks/>
              </p:cNvSpPr>
              <p:nvPr/>
            </p:nvSpPr>
            <p:spPr bwMode="auto">
              <a:xfrm>
                <a:off x="4818" y="2011"/>
                <a:ext cx="3" cy="3"/>
              </a:xfrm>
              <a:custGeom>
                <a:avLst/>
                <a:gdLst>
                  <a:gd name="T0" fmla="*/ 0 w 3"/>
                  <a:gd name="T1" fmla="*/ 0 h 3"/>
                  <a:gd name="T2" fmla="*/ 3 w 3"/>
                  <a:gd name="T3" fmla="*/ 1 h 3"/>
                  <a:gd name="T4" fmla="*/ 1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3" y="1"/>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5" name="Freeform 273"/>
              <p:cNvSpPr>
                <a:spLocks/>
              </p:cNvSpPr>
              <p:nvPr/>
            </p:nvSpPr>
            <p:spPr bwMode="auto">
              <a:xfrm>
                <a:off x="4829" y="2016"/>
                <a:ext cx="5" cy="4"/>
              </a:xfrm>
              <a:custGeom>
                <a:avLst/>
                <a:gdLst>
                  <a:gd name="T0" fmla="*/ 0 w 5"/>
                  <a:gd name="T1" fmla="*/ 0 h 4"/>
                  <a:gd name="T2" fmla="*/ 5 w 5"/>
                  <a:gd name="T3" fmla="*/ 1 h 4"/>
                  <a:gd name="T4" fmla="*/ 5 w 5"/>
                  <a:gd name="T5" fmla="*/ 4 h 4"/>
                  <a:gd name="T6" fmla="*/ 3 w 5"/>
                  <a:gd name="T7" fmla="*/ 4 h 4"/>
                  <a:gd name="T8" fmla="*/ 0 w 5"/>
                  <a:gd name="T9" fmla="*/ 0 h 4"/>
                </a:gdLst>
                <a:ahLst/>
                <a:cxnLst>
                  <a:cxn ang="0">
                    <a:pos x="T0" y="T1"/>
                  </a:cxn>
                  <a:cxn ang="0">
                    <a:pos x="T2" y="T3"/>
                  </a:cxn>
                  <a:cxn ang="0">
                    <a:pos x="T4" y="T5"/>
                  </a:cxn>
                  <a:cxn ang="0">
                    <a:pos x="T6" y="T7"/>
                  </a:cxn>
                  <a:cxn ang="0">
                    <a:pos x="T8" y="T9"/>
                  </a:cxn>
                </a:cxnLst>
                <a:rect l="0" t="0" r="r" b="b"/>
                <a:pathLst>
                  <a:path w="5" h="4">
                    <a:moveTo>
                      <a:pt x="0" y="0"/>
                    </a:moveTo>
                    <a:lnTo>
                      <a:pt x="5" y="1"/>
                    </a:lnTo>
                    <a:lnTo>
                      <a:pt x="5" y="4"/>
                    </a:lnTo>
                    <a:lnTo>
                      <a:pt x="3"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6" name="Freeform 274"/>
              <p:cNvSpPr>
                <a:spLocks/>
              </p:cNvSpPr>
              <p:nvPr/>
            </p:nvSpPr>
            <p:spPr bwMode="auto">
              <a:xfrm>
                <a:off x="4837" y="1991"/>
                <a:ext cx="63" cy="37"/>
              </a:xfrm>
              <a:custGeom>
                <a:avLst/>
                <a:gdLst>
                  <a:gd name="T0" fmla="*/ 0 w 63"/>
                  <a:gd name="T1" fmla="*/ 23 h 37"/>
                  <a:gd name="T2" fmla="*/ 1 w 63"/>
                  <a:gd name="T3" fmla="*/ 23 h 37"/>
                  <a:gd name="T4" fmla="*/ 14 w 63"/>
                  <a:gd name="T5" fmla="*/ 25 h 37"/>
                  <a:gd name="T6" fmla="*/ 22 w 63"/>
                  <a:gd name="T7" fmla="*/ 23 h 37"/>
                  <a:gd name="T8" fmla="*/ 25 w 63"/>
                  <a:gd name="T9" fmla="*/ 23 h 37"/>
                  <a:gd name="T10" fmla="*/ 28 w 63"/>
                  <a:gd name="T11" fmla="*/ 15 h 37"/>
                  <a:gd name="T12" fmla="*/ 27 w 63"/>
                  <a:gd name="T13" fmla="*/ 21 h 37"/>
                  <a:gd name="T14" fmla="*/ 38 w 63"/>
                  <a:gd name="T15" fmla="*/ 23 h 37"/>
                  <a:gd name="T16" fmla="*/ 46 w 63"/>
                  <a:gd name="T17" fmla="*/ 15 h 37"/>
                  <a:gd name="T18" fmla="*/ 52 w 63"/>
                  <a:gd name="T19" fmla="*/ 12 h 37"/>
                  <a:gd name="T20" fmla="*/ 52 w 63"/>
                  <a:gd name="T21" fmla="*/ 2 h 37"/>
                  <a:gd name="T22" fmla="*/ 60 w 63"/>
                  <a:gd name="T23" fmla="*/ 0 h 37"/>
                  <a:gd name="T24" fmla="*/ 63 w 63"/>
                  <a:gd name="T25" fmla="*/ 5 h 37"/>
                  <a:gd name="T26" fmla="*/ 63 w 63"/>
                  <a:gd name="T27" fmla="*/ 12 h 37"/>
                  <a:gd name="T28" fmla="*/ 58 w 63"/>
                  <a:gd name="T29" fmla="*/ 15 h 37"/>
                  <a:gd name="T30" fmla="*/ 58 w 63"/>
                  <a:gd name="T31" fmla="*/ 20 h 37"/>
                  <a:gd name="T32" fmla="*/ 57 w 63"/>
                  <a:gd name="T33" fmla="*/ 25 h 37"/>
                  <a:gd name="T34" fmla="*/ 51 w 63"/>
                  <a:gd name="T35" fmla="*/ 25 h 37"/>
                  <a:gd name="T36" fmla="*/ 46 w 63"/>
                  <a:gd name="T37" fmla="*/ 31 h 37"/>
                  <a:gd name="T38" fmla="*/ 36 w 63"/>
                  <a:gd name="T39" fmla="*/ 36 h 37"/>
                  <a:gd name="T40" fmla="*/ 20 w 63"/>
                  <a:gd name="T41" fmla="*/ 37 h 37"/>
                  <a:gd name="T42" fmla="*/ 17 w 63"/>
                  <a:gd name="T43" fmla="*/ 34 h 37"/>
                  <a:gd name="T44" fmla="*/ 12 w 63"/>
                  <a:gd name="T45" fmla="*/ 36 h 37"/>
                  <a:gd name="T46" fmla="*/ 3 w 63"/>
                  <a:gd name="T47" fmla="*/ 29 h 37"/>
                  <a:gd name="T48" fmla="*/ 0 w 63"/>
                  <a:gd name="T49" fmla="*/ 2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37">
                    <a:moveTo>
                      <a:pt x="0" y="23"/>
                    </a:moveTo>
                    <a:lnTo>
                      <a:pt x="1" y="23"/>
                    </a:lnTo>
                    <a:lnTo>
                      <a:pt x="14" y="25"/>
                    </a:lnTo>
                    <a:lnTo>
                      <a:pt x="22" y="23"/>
                    </a:lnTo>
                    <a:lnTo>
                      <a:pt x="25" y="23"/>
                    </a:lnTo>
                    <a:lnTo>
                      <a:pt x="28" y="15"/>
                    </a:lnTo>
                    <a:lnTo>
                      <a:pt x="27" y="21"/>
                    </a:lnTo>
                    <a:lnTo>
                      <a:pt x="38" y="23"/>
                    </a:lnTo>
                    <a:lnTo>
                      <a:pt x="46" y="15"/>
                    </a:lnTo>
                    <a:lnTo>
                      <a:pt x="52" y="12"/>
                    </a:lnTo>
                    <a:lnTo>
                      <a:pt x="52" y="2"/>
                    </a:lnTo>
                    <a:lnTo>
                      <a:pt x="60" y="0"/>
                    </a:lnTo>
                    <a:lnTo>
                      <a:pt x="63" y="5"/>
                    </a:lnTo>
                    <a:lnTo>
                      <a:pt x="63" y="12"/>
                    </a:lnTo>
                    <a:lnTo>
                      <a:pt x="58" y="15"/>
                    </a:lnTo>
                    <a:lnTo>
                      <a:pt x="58" y="20"/>
                    </a:lnTo>
                    <a:lnTo>
                      <a:pt x="57" y="25"/>
                    </a:lnTo>
                    <a:lnTo>
                      <a:pt x="51" y="25"/>
                    </a:lnTo>
                    <a:lnTo>
                      <a:pt x="46" y="31"/>
                    </a:lnTo>
                    <a:lnTo>
                      <a:pt x="36" y="36"/>
                    </a:lnTo>
                    <a:lnTo>
                      <a:pt x="20" y="37"/>
                    </a:lnTo>
                    <a:lnTo>
                      <a:pt x="17" y="34"/>
                    </a:lnTo>
                    <a:lnTo>
                      <a:pt x="12" y="36"/>
                    </a:lnTo>
                    <a:lnTo>
                      <a:pt x="3" y="29"/>
                    </a:lnTo>
                    <a:lnTo>
                      <a:pt x="0" y="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7" name="Freeform 275"/>
              <p:cNvSpPr>
                <a:spLocks/>
              </p:cNvSpPr>
              <p:nvPr/>
            </p:nvSpPr>
            <p:spPr bwMode="auto">
              <a:xfrm>
                <a:off x="4897" y="2075"/>
                <a:ext cx="5" cy="6"/>
              </a:xfrm>
              <a:custGeom>
                <a:avLst/>
                <a:gdLst>
                  <a:gd name="T0" fmla="*/ 0 w 5"/>
                  <a:gd name="T1" fmla="*/ 0 h 6"/>
                  <a:gd name="T2" fmla="*/ 5 w 5"/>
                  <a:gd name="T3" fmla="*/ 3 h 6"/>
                  <a:gd name="T4" fmla="*/ 5 w 5"/>
                  <a:gd name="T5" fmla="*/ 6 h 6"/>
                  <a:gd name="T6" fmla="*/ 3 w 5"/>
                  <a:gd name="T7" fmla="*/ 6 h 6"/>
                  <a:gd name="T8" fmla="*/ 0 w 5"/>
                  <a:gd name="T9" fmla="*/ 0 h 6"/>
                </a:gdLst>
                <a:ahLst/>
                <a:cxnLst>
                  <a:cxn ang="0">
                    <a:pos x="T0" y="T1"/>
                  </a:cxn>
                  <a:cxn ang="0">
                    <a:pos x="T2" y="T3"/>
                  </a:cxn>
                  <a:cxn ang="0">
                    <a:pos x="T4" y="T5"/>
                  </a:cxn>
                  <a:cxn ang="0">
                    <a:pos x="T6" y="T7"/>
                  </a:cxn>
                  <a:cxn ang="0">
                    <a:pos x="T8" y="T9"/>
                  </a:cxn>
                </a:cxnLst>
                <a:rect l="0" t="0" r="r" b="b"/>
                <a:pathLst>
                  <a:path w="5" h="6">
                    <a:moveTo>
                      <a:pt x="0" y="0"/>
                    </a:moveTo>
                    <a:lnTo>
                      <a:pt x="5" y="3"/>
                    </a:lnTo>
                    <a:lnTo>
                      <a:pt x="5" y="6"/>
                    </a:lnTo>
                    <a:lnTo>
                      <a:pt x="3"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8" name="Freeform 276"/>
              <p:cNvSpPr>
                <a:spLocks/>
              </p:cNvSpPr>
              <p:nvPr/>
            </p:nvSpPr>
            <p:spPr bwMode="auto">
              <a:xfrm>
                <a:off x="4865" y="2081"/>
                <a:ext cx="7" cy="7"/>
              </a:xfrm>
              <a:custGeom>
                <a:avLst/>
                <a:gdLst>
                  <a:gd name="T0" fmla="*/ 0 w 7"/>
                  <a:gd name="T1" fmla="*/ 0 h 7"/>
                  <a:gd name="T2" fmla="*/ 5 w 7"/>
                  <a:gd name="T3" fmla="*/ 4 h 7"/>
                  <a:gd name="T4" fmla="*/ 7 w 7"/>
                  <a:gd name="T5" fmla="*/ 7 h 7"/>
                  <a:gd name="T6" fmla="*/ 0 w 7"/>
                  <a:gd name="T7" fmla="*/ 5 h 7"/>
                  <a:gd name="T8" fmla="*/ 0 w 7"/>
                  <a:gd name="T9" fmla="*/ 0 h 7"/>
                </a:gdLst>
                <a:ahLst/>
                <a:cxnLst>
                  <a:cxn ang="0">
                    <a:pos x="T0" y="T1"/>
                  </a:cxn>
                  <a:cxn ang="0">
                    <a:pos x="T2" y="T3"/>
                  </a:cxn>
                  <a:cxn ang="0">
                    <a:pos x="T4" y="T5"/>
                  </a:cxn>
                  <a:cxn ang="0">
                    <a:pos x="T6" y="T7"/>
                  </a:cxn>
                  <a:cxn ang="0">
                    <a:pos x="T8" y="T9"/>
                  </a:cxn>
                </a:cxnLst>
                <a:rect l="0" t="0" r="r" b="b"/>
                <a:pathLst>
                  <a:path w="7" h="7">
                    <a:moveTo>
                      <a:pt x="0" y="0"/>
                    </a:moveTo>
                    <a:lnTo>
                      <a:pt x="5" y="4"/>
                    </a:lnTo>
                    <a:lnTo>
                      <a:pt x="7" y="7"/>
                    </a:lnTo>
                    <a:lnTo>
                      <a:pt x="0"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9" name="Freeform 277"/>
              <p:cNvSpPr>
                <a:spLocks/>
              </p:cNvSpPr>
              <p:nvPr/>
            </p:nvSpPr>
            <p:spPr bwMode="auto">
              <a:xfrm>
                <a:off x="4868" y="2090"/>
                <a:ext cx="7" cy="6"/>
              </a:xfrm>
              <a:custGeom>
                <a:avLst/>
                <a:gdLst>
                  <a:gd name="T0" fmla="*/ 0 w 7"/>
                  <a:gd name="T1" fmla="*/ 0 h 6"/>
                  <a:gd name="T2" fmla="*/ 4 w 7"/>
                  <a:gd name="T3" fmla="*/ 3 h 6"/>
                  <a:gd name="T4" fmla="*/ 7 w 7"/>
                  <a:gd name="T5" fmla="*/ 3 h 6"/>
                  <a:gd name="T6" fmla="*/ 7 w 7"/>
                  <a:gd name="T7" fmla="*/ 6 h 6"/>
                  <a:gd name="T8" fmla="*/ 5 w 7"/>
                  <a:gd name="T9" fmla="*/ 6 h 6"/>
                  <a:gd name="T10" fmla="*/ 0 w 7"/>
                  <a:gd name="T11" fmla="*/ 0 h 6"/>
                </a:gdLst>
                <a:ahLst/>
                <a:cxnLst>
                  <a:cxn ang="0">
                    <a:pos x="T0" y="T1"/>
                  </a:cxn>
                  <a:cxn ang="0">
                    <a:pos x="T2" y="T3"/>
                  </a:cxn>
                  <a:cxn ang="0">
                    <a:pos x="T4" y="T5"/>
                  </a:cxn>
                  <a:cxn ang="0">
                    <a:pos x="T6" y="T7"/>
                  </a:cxn>
                  <a:cxn ang="0">
                    <a:pos x="T8" y="T9"/>
                  </a:cxn>
                  <a:cxn ang="0">
                    <a:pos x="T10" y="T11"/>
                  </a:cxn>
                </a:cxnLst>
                <a:rect l="0" t="0" r="r" b="b"/>
                <a:pathLst>
                  <a:path w="7" h="6">
                    <a:moveTo>
                      <a:pt x="0" y="0"/>
                    </a:moveTo>
                    <a:lnTo>
                      <a:pt x="4" y="3"/>
                    </a:lnTo>
                    <a:lnTo>
                      <a:pt x="7" y="3"/>
                    </a:lnTo>
                    <a:lnTo>
                      <a:pt x="7" y="6"/>
                    </a:lnTo>
                    <a:lnTo>
                      <a:pt x="5"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0" name="Freeform 278"/>
              <p:cNvSpPr>
                <a:spLocks/>
              </p:cNvSpPr>
              <p:nvPr/>
            </p:nvSpPr>
            <p:spPr bwMode="auto">
              <a:xfrm>
                <a:off x="4355" y="1718"/>
                <a:ext cx="34" cy="52"/>
              </a:xfrm>
              <a:custGeom>
                <a:avLst/>
                <a:gdLst>
                  <a:gd name="T0" fmla="*/ 31 w 34"/>
                  <a:gd name="T1" fmla="*/ 0 h 52"/>
                  <a:gd name="T2" fmla="*/ 31 w 34"/>
                  <a:gd name="T3" fmla="*/ 0 h 52"/>
                  <a:gd name="T4" fmla="*/ 32 w 34"/>
                  <a:gd name="T5" fmla="*/ 5 h 52"/>
                  <a:gd name="T6" fmla="*/ 34 w 34"/>
                  <a:gd name="T7" fmla="*/ 16 h 52"/>
                  <a:gd name="T8" fmla="*/ 23 w 34"/>
                  <a:gd name="T9" fmla="*/ 26 h 52"/>
                  <a:gd name="T10" fmla="*/ 23 w 34"/>
                  <a:gd name="T11" fmla="*/ 31 h 52"/>
                  <a:gd name="T12" fmla="*/ 12 w 34"/>
                  <a:gd name="T13" fmla="*/ 45 h 52"/>
                  <a:gd name="T14" fmla="*/ 4 w 34"/>
                  <a:gd name="T15" fmla="*/ 52 h 52"/>
                  <a:gd name="T16" fmla="*/ 0 w 34"/>
                  <a:gd name="T17" fmla="*/ 52 h 52"/>
                  <a:gd name="T18" fmla="*/ 4 w 34"/>
                  <a:gd name="T19" fmla="*/ 43 h 52"/>
                  <a:gd name="T20" fmla="*/ 10 w 34"/>
                  <a:gd name="T21" fmla="*/ 37 h 52"/>
                  <a:gd name="T22" fmla="*/ 23 w 34"/>
                  <a:gd name="T23" fmla="*/ 19 h 52"/>
                  <a:gd name="T24" fmla="*/ 27 w 34"/>
                  <a:gd name="T25" fmla="*/ 16 h 52"/>
                  <a:gd name="T26" fmla="*/ 29 w 34"/>
                  <a:gd name="T27" fmla="*/ 8 h 52"/>
                  <a:gd name="T28" fmla="*/ 29 w 34"/>
                  <a:gd name="T29" fmla="*/ 10 h 52"/>
                  <a:gd name="T30" fmla="*/ 31 w 34"/>
                  <a:gd name="T31" fmla="*/ 10 h 52"/>
                  <a:gd name="T32" fmla="*/ 29 w 34"/>
                  <a:gd name="T33" fmla="*/ 6 h 52"/>
                  <a:gd name="T34" fmla="*/ 31 w 34"/>
                  <a:gd name="T35"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4" h="52">
                    <a:moveTo>
                      <a:pt x="31" y="0"/>
                    </a:moveTo>
                    <a:lnTo>
                      <a:pt x="31" y="0"/>
                    </a:lnTo>
                    <a:lnTo>
                      <a:pt x="32" y="5"/>
                    </a:lnTo>
                    <a:lnTo>
                      <a:pt x="34" y="16"/>
                    </a:lnTo>
                    <a:lnTo>
                      <a:pt x="23" y="26"/>
                    </a:lnTo>
                    <a:lnTo>
                      <a:pt x="23" y="31"/>
                    </a:lnTo>
                    <a:lnTo>
                      <a:pt x="12" y="45"/>
                    </a:lnTo>
                    <a:lnTo>
                      <a:pt x="4" y="52"/>
                    </a:lnTo>
                    <a:lnTo>
                      <a:pt x="0" y="52"/>
                    </a:lnTo>
                    <a:lnTo>
                      <a:pt x="4" y="43"/>
                    </a:lnTo>
                    <a:lnTo>
                      <a:pt x="10" y="37"/>
                    </a:lnTo>
                    <a:lnTo>
                      <a:pt x="23" y="19"/>
                    </a:lnTo>
                    <a:lnTo>
                      <a:pt x="27" y="16"/>
                    </a:lnTo>
                    <a:lnTo>
                      <a:pt x="29" y="8"/>
                    </a:lnTo>
                    <a:lnTo>
                      <a:pt x="29" y="10"/>
                    </a:lnTo>
                    <a:lnTo>
                      <a:pt x="31" y="10"/>
                    </a:lnTo>
                    <a:lnTo>
                      <a:pt x="29" y="6"/>
                    </a:lnTo>
                    <a:lnTo>
                      <a:pt x="3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1" name="Freeform 279"/>
              <p:cNvSpPr>
                <a:spLocks/>
              </p:cNvSpPr>
              <p:nvPr/>
            </p:nvSpPr>
            <p:spPr bwMode="auto">
              <a:xfrm>
                <a:off x="4390" y="1708"/>
                <a:ext cx="4" cy="4"/>
              </a:xfrm>
              <a:custGeom>
                <a:avLst/>
                <a:gdLst>
                  <a:gd name="T0" fmla="*/ 0 w 4"/>
                  <a:gd name="T1" fmla="*/ 0 h 4"/>
                  <a:gd name="T2" fmla="*/ 4 w 4"/>
                  <a:gd name="T3" fmla="*/ 2 h 4"/>
                  <a:gd name="T4" fmla="*/ 4 w 4"/>
                  <a:gd name="T5" fmla="*/ 4 h 4"/>
                  <a:gd name="T6" fmla="*/ 0 w 4"/>
                  <a:gd name="T7" fmla="*/ 0 h 4"/>
                </a:gdLst>
                <a:ahLst/>
                <a:cxnLst>
                  <a:cxn ang="0">
                    <a:pos x="T0" y="T1"/>
                  </a:cxn>
                  <a:cxn ang="0">
                    <a:pos x="T2" y="T3"/>
                  </a:cxn>
                  <a:cxn ang="0">
                    <a:pos x="T4" y="T5"/>
                  </a:cxn>
                  <a:cxn ang="0">
                    <a:pos x="T6" y="T7"/>
                  </a:cxn>
                </a:cxnLst>
                <a:rect l="0" t="0" r="r" b="b"/>
                <a:pathLst>
                  <a:path w="4" h="4">
                    <a:moveTo>
                      <a:pt x="0" y="0"/>
                    </a:moveTo>
                    <a:lnTo>
                      <a:pt x="4" y="2"/>
                    </a:lnTo>
                    <a:lnTo>
                      <a:pt x="4"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2" name="Freeform 280"/>
              <p:cNvSpPr>
                <a:spLocks/>
              </p:cNvSpPr>
              <p:nvPr/>
            </p:nvSpPr>
            <p:spPr bwMode="auto">
              <a:xfrm>
                <a:off x="4390" y="1702"/>
                <a:ext cx="7" cy="3"/>
              </a:xfrm>
              <a:custGeom>
                <a:avLst/>
                <a:gdLst>
                  <a:gd name="T0" fmla="*/ 0 w 7"/>
                  <a:gd name="T1" fmla="*/ 0 h 3"/>
                  <a:gd name="T2" fmla="*/ 7 w 7"/>
                  <a:gd name="T3" fmla="*/ 3 h 3"/>
                  <a:gd name="T4" fmla="*/ 2 w 7"/>
                  <a:gd name="T5" fmla="*/ 3 h 3"/>
                  <a:gd name="T6" fmla="*/ 0 w 7"/>
                  <a:gd name="T7" fmla="*/ 0 h 3"/>
                </a:gdLst>
                <a:ahLst/>
                <a:cxnLst>
                  <a:cxn ang="0">
                    <a:pos x="T0" y="T1"/>
                  </a:cxn>
                  <a:cxn ang="0">
                    <a:pos x="T2" y="T3"/>
                  </a:cxn>
                  <a:cxn ang="0">
                    <a:pos x="T4" y="T5"/>
                  </a:cxn>
                  <a:cxn ang="0">
                    <a:pos x="T6" y="T7"/>
                  </a:cxn>
                </a:cxnLst>
                <a:rect l="0" t="0" r="r" b="b"/>
                <a:pathLst>
                  <a:path w="7" h="3">
                    <a:moveTo>
                      <a:pt x="0" y="0"/>
                    </a:moveTo>
                    <a:lnTo>
                      <a:pt x="7" y="3"/>
                    </a:ln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3" name="Freeform 281"/>
              <p:cNvSpPr>
                <a:spLocks/>
              </p:cNvSpPr>
              <p:nvPr/>
            </p:nvSpPr>
            <p:spPr bwMode="auto">
              <a:xfrm>
                <a:off x="4395" y="1681"/>
                <a:ext cx="19" cy="23"/>
              </a:xfrm>
              <a:custGeom>
                <a:avLst/>
                <a:gdLst>
                  <a:gd name="T0" fmla="*/ 0 w 19"/>
                  <a:gd name="T1" fmla="*/ 0 h 23"/>
                  <a:gd name="T2" fmla="*/ 10 w 19"/>
                  <a:gd name="T3" fmla="*/ 0 h 23"/>
                  <a:gd name="T4" fmla="*/ 18 w 19"/>
                  <a:gd name="T5" fmla="*/ 5 h 23"/>
                  <a:gd name="T6" fmla="*/ 19 w 19"/>
                  <a:gd name="T7" fmla="*/ 16 h 23"/>
                  <a:gd name="T8" fmla="*/ 19 w 19"/>
                  <a:gd name="T9" fmla="*/ 19 h 23"/>
                  <a:gd name="T10" fmla="*/ 16 w 19"/>
                  <a:gd name="T11" fmla="*/ 23 h 23"/>
                  <a:gd name="T12" fmla="*/ 11 w 19"/>
                  <a:gd name="T13" fmla="*/ 18 h 23"/>
                  <a:gd name="T14" fmla="*/ 5 w 19"/>
                  <a:gd name="T15" fmla="*/ 5 h 23"/>
                  <a:gd name="T16" fmla="*/ 0 w 19"/>
                  <a:gd name="T17"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23">
                    <a:moveTo>
                      <a:pt x="0" y="0"/>
                    </a:moveTo>
                    <a:lnTo>
                      <a:pt x="10" y="0"/>
                    </a:lnTo>
                    <a:lnTo>
                      <a:pt x="18" y="5"/>
                    </a:lnTo>
                    <a:lnTo>
                      <a:pt x="19" y="16"/>
                    </a:lnTo>
                    <a:lnTo>
                      <a:pt x="19" y="19"/>
                    </a:lnTo>
                    <a:lnTo>
                      <a:pt x="16" y="23"/>
                    </a:lnTo>
                    <a:lnTo>
                      <a:pt x="11" y="18"/>
                    </a:lnTo>
                    <a:lnTo>
                      <a:pt x="5"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4" name="Freeform 282"/>
              <p:cNvSpPr>
                <a:spLocks/>
              </p:cNvSpPr>
              <p:nvPr/>
            </p:nvSpPr>
            <p:spPr bwMode="auto">
              <a:xfrm>
                <a:off x="4379" y="1591"/>
                <a:ext cx="73" cy="106"/>
              </a:xfrm>
              <a:custGeom>
                <a:avLst/>
                <a:gdLst>
                  <a:gd name="T0" fmla="*/ 32 w 73"/>
                  <a:gd name="T1" fmla="*/ 3 h 106"/>
                  <a:gd name="T2" fmla="*/ 34 w 73"/>
                  <a:gd name="T3" fmla="*/ 5 h 106"/>
                  <a:gd name="T4" fmla="*/ 32 w 73"/>
                  <a:gd name="T5" fmla="*/ 10 h 106"/>
                  <a:gd name="T6" fmla="*/ 34 w 73"/>
                  <a:gd name="T7" fmla="*/ 19 h 106"/>
                  <a:gd name="T8" fmla="*/ 38 w 73"/>
                  <a:gd name="T9" fmla="*/ 26 h 106"/>
                  <a:gd name="T10" fmla="*/ 40 w 73"/>
                  <a:gd name="T11" fmla="*/ 29 h 106"/>
                  <a:gd name="T12" fmla="*/ 37 w 73"/>
                  <a:gd name="T13" fmla="*/ 43 h 106"/>
                  <a:gd name="T14" fmla="*/ 30 w 73"/>
                  <a:gd name="T15" fmla="*/ 47 h 106"/>
                  <a:gd name="T16" fmla="*/ 29 w 73"/>
                  <a:gd name="T17" fmla="*/ 56 h 106"/>
                  <a:gd name="T18" fmla="*/ 27 w 73"/>
                  <a:gd name="T19" fmla="*/ 58 h 106"/>
                  <a:gd name="T20" fmla="*/ 34 w 73"/>
                  <a:gd name="T21" fmla="*/ 68 h 106"/>
                  <a:gd name="T22" fmla="*/ 34 w 73"/>
                  <a:gd name="T23" fmla="*/ 72 h 106"/>
                  <a:gd name="T24" fmla="*/ 35 w 73"/>
                  <a:gd name="T25" fmla="*/ 79 h 106"/>
                  <a:gd name="T26" fmla="*/ 40 w 73"/>
                  <a:gd name="T27" fmla="*/ 82 h 106"/>
                  <a:gd name="T28" fmla="*/ 43 w 73"/>
                  <a:gd name="T29" fmla="*/ 82 h 106"/>
                  <a:gd name="T30" fmla="*/ 43 w 73"/>
                  <a:gd name="T31" fmla="*/ 77 h 106"/>
                  <a:gd name="T32" fmla="*/ 50 w 73"/>
                  <a:gd name="T33" fmla="*/ 74 h 106"/>
                  <a:gd name="T34" fmla="*/ 54 w 73"/>
                  <a:gd name="T35" fmla="*/ 77 h 106"/>
                  <a:gd name="T36" fmla="*/ 57 w 73"/>
                  <a:gd name="T37" fmla="*/ 85 h 106"/>
                  <a:gd name="T38" fmla="*/ 59 w 73"/>
                  <a:gd name="T39" fmla="*/ 84 h 106"/>
                  <a:gd name="T40" fmla="*/ 59 w 73"/>
                  <a:gd name="T41" fmla="*/ 80 h 106"/>
                  <a:gd name="T42" fmla="*/ 69 w 73"/>
                  <a:gd name="T43" fmla="*/ 84 h 106"/>
                  <a:gd name="T44" fmla="*/ 69 w 73"/>
                  <a:gd name="T45" fmla="*/ 85 h 106"/>
                  <a:gd name="T46" fmla="*/ 65 w 73"/>
                  <a:gd name="T47" fmla="*/ 88 h 106"/>
                  <a:gd name="T48" fmla="*/ 65 w 73"/>
                  <a:gd name="T49" fmla="*/ 90 h 106"/>
                  <a:gd name="T50" fmla="*/ 70 w 73"/>
                  <a:gd name="T51" fmla="*/ 93 h 106"/>
                  <a:gd name="T52" fmla="*/ 69 w 73"/>
                  <a:gd name="T53" fmla="*/ 97 h 106"/>
                  <a:gd name="T54" fmla="*/ 73 w 73"/>
                  <a:gd name="T55" fmla="*/ 100 h 106"/>
                  <a:gd name="T56" fmla="*/ 73 w 73"/>
                  <a:gd name="T57" fmla="*/ 106 h 106"/>
                  <a:gd name="T58" fmla="*/ 70 w 73"/>
                  <a:gd name="T59" fmla="*/ 101 h 106"/>
                  <a:gd name="T60" fmla="*/ 72 w 73"/>
                  <a:gd name="T61" fmla="*/ 100 h 106"/>
                  <a:gd name="T62" fmla="*/ 67 w 73"/>
                  <a:gd name="T63" fmla="*/ 100 h 106"/>
                  <a:gd name="T64" fmla="*/ 62 w 73"/>
                  <a:gd name="T65" fmla="*/ 97 h 106"/>
                  <a:gd name="T66" fmla="*/ 59 w 73"/>
                  <a:gd name="T67" fmla="*/ 90 h 106"/>
                  <a:gd name="T68" fmla="*/ 50 w 73"/>
                  <a:gd name="T69" fmla="*/ 84 h 106"/>
                  <a:gd name="T70" fmla="*/ 48 w 73"/>
                  <a:gd name="T71" fmla="*/ 82 h 106"/>
                  <a:gd name="T72" fmla="*/ 53 w 73"/>
                  <a:gd name="T73" fmla="*/ 95 h 106"/>
                  <a:gd name="T74" fmla="*/ 38 w 73"/>
                  <a:gd name="T75" fmla="*/ 82 h 106"/>
                  <a:gd name="T76" fmla="*/ 34 w 73"/>
                  <a:gd name="T77" fmla="*/ 82 h 106"/>
                  <a:gd name="T78" fmla="*/ 30 w 73"/>
                  <a:gd name="T79" fmla="*/ 87 h 106"/>
                  <a:gd name="T80" fmla="*/ 27 w 73"/>
                  <a:gd name="T81" fmla="*/ 87 h 106"/>
                  <a:gd name="T82" fmla="*/ 23 w 73"/>
                  <a:gd name="T83" fmla="*/ 84 h 106"/>
                  <a:gd name="T84" fmla="*/ 21 w 73"/>
                  <a:gd name="T85" fmla="*/ 84 h 106"/>
                  <a:gd name="T86" fmla="*/ 19 w 73"/>
                  <a:gd name="T87" fmla="*/ 79 h 106"/>
                  <a:gd name="T88" fmla="*/ 21 w 73"/>
                  <a:gd name="T89" fmla="*/ 69 h 106"/>
                  <a:gd name="T90" fmla="*/ 18 w 73"/>
                  <a:gd name="T91" fmla="*/ 68 h 106"/>
                  <a:gd name="T92" fmla="*/ 16 w 73"/>
                  <a:gd name="T93" fmla="*/ 74 h 106"/>
                  <a:gd name="T94" fmla="*/ 13 w 73"/>
                  <a:gd name="T95" fmla="*/ 68 h 106"/>
                  <a:gd name="T96" fmla="*/ 10 w 73"/>
                  <a:gd name="T97" fmla="*/ 68 h 106"/>
                  <a:gd name="T98" fmla="*/ 8 w 73"/>
                  <a:gd name="T99" fmla="*/ 61 h 106"/>
                  <a:gd name="T100" fmla="*/ 0 w 73"/>
                  <a:gd name="T101" fmla="*/ 42 h 106"/>
                  <a:gd name="T102" fmla="*/ 3 w 73"/>
                  <a:gd name="T103" fmla="*/ 42 h 106"/>
                  <a:gd name="T104" fmla="*/ 7 w 73"/>
                  <a:gd name="T105" fmla="*/ 45 h 106"/>
                  <a:gd name="T106" fmla="*/ 10 w 73"/>
                  <a:gd name="T107" fmla="*/ 43 h 106"/>
                  <a:gd name="T108" fmla="*/ 5 w 73"/>
                  <a:gd name="T109" fmla="*/ 11 h 106"/>
                  <a:gd name="T110" fmla="*/ 7 w 73"/>
                  <a:gd name="T111" fmla="*/ 2 h 106"/>
                  <a:gd name="T112" fmla="*/ 8 w 73"/>
                  <a:gd name="T113" fmla="*/ 0 h 106"/>
                  <a:gd name="T114" fmla="*/ 16 w 73"/>
                  <a:gd name="T115" fmla="*/ 0 h 106"/>
                  <a:gd name="T116" fmla="*/ 23 w 73"/>
                  <a:gd name="T117" fmla="*/ 5 h 106"/>
                  <a:gd name="T118" fmla="*/ 29 w 73"/>
                  <a:gd name="T119" fmla="*/ 5 h 106"/>
                  <a:gd name="T120" fmla="*/ 29 w 73"/>
                  <a:gd name="T121" fmla="*/ 0 h 106"/>
                  <a:gd name="T122" fmla="*/ 30 w 73"/>
                  <a:gd name="T123" fmla="*/ 0 h 106"/>
                  <a:gd name="T124" fmla="*/ 32 w 73"/>
                  <a:gd name="T125" fmla="*/ 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 h="106">
                    <a:moveTo>
                      <a:pt x="32" y="3"/>
                    </a:moveTo>
                    <a:lnTo>
                      <a:pt x="34" y="5"/>
                    </a:lnTo>
                    <a:lnTo>
                      <a:pt x="32" y="10"/>
                    </a:lnTo>
                    <a:lnTo>
                      <a:pt x="34" y="19"/>
                    </a:lnTo>
                    <a:lnTo>
                      <a:pt x="38" y="26"/>
                    </a:lnTo>
                    <a:lnTo>
                      <a:pt x="40" y="29"/>
                    </a:lnTo>
                    <a:lnTo>
                      <a:pt x="37" y="43"/>
                    </a:lnTo>
                    <a:lnTo>
                      <a:pt x="30" y="47"/>
                    </a:lnTo>
                    <a:lnTo>
                      <a:pt x="29" y="56"/>
                    </a:lnTo>
                    <a:lnTo>
                      <a:pt x="27" y="58"/>
                    </a:lnTo>
                    <a:lnTo>
                      <a:pt x="34" y="68"/>
                    </a:lnTo>
                    <a:lnTo>
                      <a:pt x="34" y="72"/>
                    </a:lnTo>
                    <a:lnTo>
                      <a:pt x="35" y="79"/>
                    </a:lnTo>
                    <a:lnTo>
                      <a:pt x="40" y="82"/>
                    </a:lnTo>
                    <a:lnTo>
                      <a:pt x="43" y="82"/>
                    </a:lnTo>
                    <a:lnTo>
                      <a:pt x="43" y="77"/>
                    </a:lnTo>
                    <a:lnTo>
                      <a:pt x="50" y="74"/>
                    </a:lnTo>
                    <a:lnTo>
                      <a:pt x="54" y="77"/>
                    </a:lnTo>
                    <a:lnTo>
                      <a:pt x="57" y="85"/>
                    </a:lnTo>
                    <a:lnTo>
                      <a:pt x="59" y="84"/>
                    </a:lnTo>
                    <a:lnTo>
                      <a:pt x="59" y="80"/>
                    </a:lnTo>
                    <a:lnTo>
                      <a:pt x="69" y="84"/>
                    </a:lnTo>
                    <a:lnTo>
                      <a:pt x="69" y="85"/>
                    </a:lnTo>
                    <a:lnTo>
                      <a:pt x="65" y="88"/>
                    </a:lnTo>
                    <a:lnTo>
                      <a:pt x="65" y="90"/>
                    </a:lnTo>
                    <a:lnTo>
                      <a:pt x="70" y="93"/>
                    </a:lnTo>
                    <a:lnTo>
                      <a:pt x="69" y="97"/>
                    </a:lnTo>
                    <a:lnTo>
                      <a:pt x="73" y="100"/>
                    </a:lnTo>
                    <a:lnTo>
                      <a:pt x="73" y="106"/>
                    </a:lnTo>
                    <a:lnTo>
                      <a:pt x="70" y="101"/>
                    </a:lnTo>
                    <a:lnTo>
                      <a:pt x="72" y="100"/>
                    </a:lnTo>
                    <a:lnTo>
                      <a:pt x="67" y="100"/>
                    </a:lnTo>
                    <a:lnTo>
                      <a:pt x="62" y="97"/>
                    </a:lnTo>
                    <a:lnTo>
                      <a:pt x="59" y="90"/>
                    </a:lnTo>
                    <a:lnTo>
                      <a:pt x="50" y="84"/>
                    </a:lnTo>
                    <a:lnTo>
                      <a:pt x="48" y="82"/>
                    </a:lnTo>
                    <a:lnTo>
                      <a:pt x="53" y="95"/>
                    </a:lnTo>
                    <a:lnTo>
                      <a:pt x="38" y="82"/>
                    </a:lnTo>
                    <a:lnTo>
                      <a:pt x="34" y="82"/>
                    </a:lnTo>
                    <a:lnTo>
                      <a:pt x="30" y="87"/>
                    </a:lnTo>
                    <a:lnTo>
                      <a:pt x="27" y="87"/>
                    </a:lnTo>
                    <a:lnTo>
                      <a:pt x="23" y="84"/>
                    </a:lnTo>
                    <a:lnTo>
                      <a:pt x="21" y="84"/>
                    </a:lnTo>
                    <a:lnTo>
                      <a:pt x="19" y="79"/>
                    </a:lnTo>
                    <a:lnTo>
                      <a:pt x="21" y="69"/>
                    </a:lnTo>
                    <a:lnTo>
                      <a:pt x="18" y="68"/>
                    </a:lnTo>
                    <a:lnTo>
                      <a:pt x="16" y="74"/>
                    </a:lnTo>
                    <a:lnTo>
                      <a:pt x="13" y="68"/>
                    </a:lnTo>
                    <a:lnTo>
                      <a:pt x="10" y="68"/>
                    </a:lnTo>
                    <a:lnTo>
                      <a:pt x="8" y="61"/>
                    </a:lnTo>
                    <a:lnTo>
                      <a:pt x="0" y="42"/>
                    </a:lnTo>
                    <a:lnTo>
                      <a:pt x="3" y="42"/>
                    </a:lnTo>
                    <a:lnTo>
                      <a:pt x="7" y="45"/>
                    </a:lnTo>
                    <a:lnTo>
                      <a:pt x="10" y="43"/>
                    </a:lnTo>
                    <a:lnTo>
                      <a:pt x="5" y="11"/>
                    </a:lnTo>
                    <a:lnTo>
                      <a:pt x="7" y="2"/>
                    </a:lnTo>
                    <a:lnTo>
                      <a:pt x="8" y="0"/>
                    </a:lnTo>
                    <a:lnTo>
                      <a:pt x="16" y="0"/>
                    </a:lnTo>
                    <a:lnTo>
                      <a:pt x="23" y="5"/>
                    </a:lnTo>
                    <a:lnTo>
                      <a:pt x="29" y="5"/>
                    </a:lnTo>
                    <a:lnTo>
                      <a:pt x="29" y="0"/>
                    </a:lnTo>
                    <a:lnTo>
                      <a:pt x="30" y="0"/>
                    </a:lnTo>
                    <a:lnTo>
                      <a:pt x="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5" name="Freeform 283"/>
              <p:cNvSpPr>
                <a:spLocks/>
              </p:cNvSpPr>
              <p:nvPr/>
            </p:nvSpPr>
            <p:spPr bwMode="auto">
              <a:xfrm>
                <a:off x="4414" y="1654"/>
                <a:ext cx="3" cy="6"/>
              </a:xfrm>
              <a:custGeom>
                <a:avLst/>
                <a:gdLst>
                  <a:gd name="T0" fmla="*/ 0 w 3"/>
                  <a:gd name="T1" fmla="*/ 0 h 6"/>
                  <a:gd name="T2" fmla="*/ 2 w 3"/>
                  <a:gd name="T3" fmla="*/ 0 h 6"/>
                  <a:gd name="T4" fmla="*/ 3 w 3"/>
                  <a:gd name="T5" fmla="*/ 5 h 6"/>
                  <a:gd name="T6" fmla="*/ 2 w 3"/>
                  <a:gd name="T7" fmla="*/ 6 h 6"/>
                  <a:gd name="T8" fmla="*/ 0 w 3"/>
                  <a:gd name="T9" fmla="*/ 0 h 6"/>
                </a:gdLst>
                <a:ahLst/>
                <a:cxnLst>
                  <a:cxn ang="0">
                    <a:pos x="T0" y="T1"/>
                  </a:cxn>
                  <a:cxn ang="0">
                    <a:pos x="T2" y="T3"/>
                  </a:cxn>
                  <a:cxn ang="0">
                    <a:pos x="T4" y="T5"/>
                  </a:cxn>
                  <a:cxn ang="0">
                    <a:pos x="T6" y="T7"/>
                  </a:cxn>
                  <a:cxn ang="0">
                    <a:pos x="T8" y="T9"/>
                  </a:cxn>
                </a:cxnLst>
                <a:rect l="0" t="0" r="r" b="b"/>
                <a:pathLst>
                  <a:path w="3" h="6">
                    <a:moveTo>
                      <a:pt x="0" y="0"/>
                    </a:moveTo>
                    <a:lnTo>
                      <a:pt x="2" y="0"/>
                    </a:lnTo>
                    <a:lnTo>
                      <a:pt x="3" y="5"/>
                    </a:lnTo>
                    <a:lnTo>
                      <a:pt x="2" y="6"/>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6" name="Freeform 284"/>
              <p:cNvSpPr>
                <a:spLocks/>
              </p:cNvSpPr>
              <p:nvPr/>
            </p:nvSpPr>
            <p:spPr bwMode="auto">
              <a:xfrm>
                <a:off x="4417" y="1679"/>
                <a:ext cx="5" cy="7"/>
              </a:xfrm>
              <a:custGeom>
                <a:avLst/>
                <a:gdLst>
                  <a:gd name="T0" fmla="*/ 0 w 5"/>
                  <a:gd name="T1" fmla="*/ 4 h 7"/>
                  <a:gd name="T2" fmla="*/ 0 w 5"/>
                  <a:gd name="T3" fmla="*/ 0 h 7"/>
                  <a:gd name="T4" fmla="*/ 4 w 5"/>
                  <a:gd name="T5" fmla="*/ 2 h 7"/>
                  <a:gd name="T6" fmla="*/ 5 w 5"/>
                  <a:gd name="T7" fmla="*/ 7 h 7"/>
                  <a:gd name="T8" fmla="*/ 0 w 5"/>
                  <a:gd name="T9" fmla="*/ 4 h 7"/>
                </a:gdLst>
                <a:ahLst/>
                <a:cxnLst>
                  <a:cxn ang="0">
                    <a:pos x="T0" y="T1"/>
                  </a:cxn>
                  <a:cxn ang="0">
                    <a:pos x="T2" y="T3"/>
                  </a:cxn>
                  <a:cxn ang="0">
                    <a:pos x="T4" y="T5"/>
                  </a:cxn>
                  <a:cxn ang="0">
                    <a:pos x="T6" y="T7"/>
                  </a:cxn>
                  <a:cxn ang="0">
                    <a:pos x="T8" y="T9"/>
                  </a:cxn>
                </a:cxnLst>
                <a:rect l="0" t="0" r="r" b="b"/>
                <a:pathLst>
                  <a:path w="5" h="7">
                    <a:moveTo>
                      <a:pt x="0" y="4"/>
                    </a:moveTo>
                    <a:lnTo>
                      <a:pt x="0" y="0"/>
                    </a:lnTo>
                    <a:lnTo>
                      <a:pt x="4" y="2"/>
                    </a:lnTo>
                    <a:lnTo>
                      <a:pt x="5" y="7"/>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7" name="Freeform 285"/>
              <p:cNvSpPr>
                <a:spLocks/>
              </p:cNvSpPr>
              <p:nvPr/>
            </p:nvSpPr>
            <p:spPr bwMode="auto">
              <a:xfrm>
                <a:off x="4422" y="1696"/>
                <a:ext cx="2" cy="8"/>
              </a:xfrm>
              <a:custGeom>
                <a:avLst/>
                <a:gdLst>
                  <a:gd name="T0" fmla="*/ 0 w 2"/>
                  <a:gd name="T1" fmla="*/ 3 h 8"/>
                  <a:gd name="T2" fmla="*/ 0 w 2"/>
                  <a:gd name="T3" fmla="*/ 0 h 8"/>
                  <a:gd name="T4" fmla="*/ 2 w 2"/>
                  <a:gd name="T5" fmla="*/ 0 h 8"/>
                  <a:gd name="T6" fmla="*/ 0 w 2"/>
                  <a:gd name="T7" fmla="*/ 8 h 8"/>
                  <a:gd name="T8" fmla="*/ 0 w 2"/>
                  <a:gd name="T9" fmla="*/ 3 h 8"/>
                </a:gdLst>
                <a:ahLst/>
                <a:cxnLst>
                  <a:cxn ang="0">
                    <a:pos x="T0" y="T1"/>
                  </a:cxn>
                  <a:cxn ang="0">
                    <a:pos x="T2" y="T3"/>
                  </a:cxn>
                  <a:cxn ang="0">
                    <a:pos x="T4" y="T5"/>
                  </a:cxn>
                  <a:cxn ang="0">
                    <a:pos x="T6" y="T7"/>
                  </a:cxn>
                  <a:cxn ang="0">
                    <a:pos x="T8" y="T9"/>
                  </a:cxn>
                </a:cxnLst>
                <a:rect l="0" t="0" r="r" b="b"/>
                <a:pathLst>
                  <a:path w="2" h="8">
                    <a:moveTo>
                      <a:pt x="0" y="3"/>
                    </a:moveTo>
                    <a:lnTo>
                      <a:pt x="0" y="0"/>
                    </a:lnTo>
                    <a:lnTo>
                      <a:pt x="2" y="0"/>
                    </a:lnTo>
                    <a:lnTo>
                      <a:pt x="0" y="8"/>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8" name="Freeform 286"/>
              <p:cNvSpPr>
                <a:spLocks/>
              </p:cNvSpPr>
              <p:nvPr/>
            </p:nvSpPr>
            <p:spPr bwMode="auto">
              <a:xfrm>
                <a:off x="4429" y="1699"/>
                <a:ext cx="3" cy="3"/>
              </a:xfrm>
              <a:custGeom>
                <a:avLst/>
                <a:gdLst>
                  <a:gd name="T0" fmla="*/ 0 w 3"/>
                  <a:gd name="T1" fmla="*/ 0 h 3"/>
                  <a:gd name="T2" fmla="*/ 1 w 3"/>
                  <a:gd name="T3" fmla="*/ 0 h 3"/>
                  <a:gd name="T4" fmla="*/ 3 w 3"/>
                  <a:gd name="T5" fmla="*/ 3 h 3"/>
                  <a:gd name="T6" fmla="*/ 0 w 3"/>
                  <a:gd name="T7" fmla="*/ 0 h 3"/>
                </a:gdLst>
                <a:ahLst/>
                <a:cxnLst>
                  <a:cxn ang="0">
                    <a:pos x="T0" y="T1"/>
                  </a:cxn>
                  <a:cxn ang="0">
                    <a:pos x="T2" y="T3"/>
                  </a:cxn>
                  <a:cxn ang="0">
                    <a:pos x="T4" y="T5"/>
                  </a:cxn>
                  <a:cxn ang="0">
                    <a:pos x="T6" y="T7"/>
                  </a:cxn>
                </a:cxnLst>
                <a:rect l="0" t="0" r="r" b="b"/>
                <a:pathLst>
                  <a:path w="3" h="3">
                    <a:moveTo>
                      <a:pt x="0" y="0"/>
                    </a:moveTo>
                    <a:lnTo>
                      <a:pt x="1" y="0"/>
                    </a:lnTo>
                    <a:lnTo>
                      <a:pt x="3"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9" name="Freeform 287"/>
              <p:cNvSpPr>
                <a:spLocks/>
              </p:cNvSpPr>
              <p:nvPr/>
            </p:nvSpPr>
            <p:spPr bwMode="auto">
              <a:xfrm>
                <a:off x="4441" y="1697"/>
                <a:ext cx="13" cy="13"/>
              </a:xfrm>
              <a:custGeom>
                <a:avLst/>
                <a:gdLst>
                  <a:gd name="T0" fmla="*/ 0 w 13"/>
                  <a:gd name="T1" fmla="*/ 0 h 13"/>
                  <a:gd name="T2" fmla="*/ 11 w 13"/>
                  <a:gd name="T3" fmla="*/ 8 h 13"/>
                  <a:gd name="T4" fmla="*/ 13 w 13"/>
                  <a:gd name="T5" fmla="*/ 13 h 13"/>
                  <a:gd name="T6" fmla="*/ 8 w 13"/>
                  <a:gd name="T7" fmla="*/ 11 h 13"/>
                  <a:gd name="T8" fmla="*/ 5 w 13"/>
                  <a:gd name="T9" fmla="*/ 7 h 13"/>
                  <a:gd name="T10" fmla="*/ 0 w 13"/>
                  <a:gd name="T11" fmla="*/ 10 h 13"/>
                  <a:gd name="T12" fmla="*/ 0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0" y="0"/>
                    </a:moveTo>
                    <a:lnTo>
                      <a:pt x="11" y="8"/>
                    </a:lnTo>
                    <a:lnTo>
                      <a:pt x="13" y="13"/>
                    </a:lnTo>
                    <a:lnTo>
                      <a:pt x="8" y="11"/>
                    </a:lnTo>
                    <a:lnTo>
                      <a:pt x="5" y="7"/>
                    </a:lnTo>
                    <a:lnTo>
                      <a:pt x="0" y="1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0" name="Freeform 288"/>
              <p:cNvSpPr>
                <a:spLocks/>
              </p:cNvSpPr>
              <p:nvPr/>
            </p:nvSpPr>
            <p:spPr bwMode="auto">
              <a:xfrm>
                <a:off x="4457" y="1696"/>
                <a:ext cx="24" cy="27"/>
              </a:xfrm>
              <a:custGeom>
                <a:avLst/>
                <a:gdLst>
                  <a:gd name="T0" fmla="*/ 0 w 24"/>
                  <a:gd name="T1" fmla="*/ 1 h 27"/>
                  <a:gd name="T2" fmla="*/ 10 w 24"/>
                  <a:gd name="T3" fmla="*/ 0 h 27"/>
                  <a:gd name="T4" fmla="*/ 14 w 24"/>
                  <a:gd name="T5" fmla="*/ 3 h 27"/>
                  <a:gd name="T6" fmla="*/ 19 w 24"/>
                  <a:gd name="T7" fmla="*/ 6 h 27"/>
                  <a:gd name="T8" fmla="*/ 19 w 24"/>
                  <a:gd name="T9" fmla="*/ 19 h 27"/>
                  <a:gd name="T10" fmla="*/ 24 w 24"/>
                  <a:gd name="T11" fmla="*/ 27 h 27"/>
                  <a:gd name="T12" fmla="*/ 18 w 24"/>
                  <a:gd name="T13" fmla="*/ 27 h 27"/>
                  <a:gd name="T14" fmla="*/ 11 w 24"/>
                  <a:gd name="T15" fmla="*/ 20 h 27"/>
                  <a:gd name="T16" fmla="*/ 11 w 24"/>
                  <a:gd name="T17" fmla="*/ 16 h 27"/>
                  <a:gd name="T18" fmla="*/ 5 w 24"/>
                  <a:gd name="T19" fmla="*/ 9 h 27"/>
                  <a:gd name="T20" fmla="*/ 0 w 24"/>
                  <a:gd name="T21" fmla="*/ 1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27">
                    <a:moveTo>
                      <a:pt x="0" y="1"/>
                    </a:moveTo>
                    <a:lnTo>
                      <a:pt x="10" y="0"/>
                    </a:lnTo>
                    <a:lnTo>
                      <a:pt x="14" y="3"/>
                    </a:lnTo>
                    <a:lnTo>
                      <a:pt x="19" y="6"/>
                    </a:lnTo>
                    <a:lnTo>
                      <a:pt x="19" y="19"/>
                    </a:lnTo>
                    <a:lnTo>
                      <a:pt x="24" y="27"/>
                    </a:lnTo>
                    <a:lnTo>
                      <a:pt x="18" y="27"/>
                    </a:lnTo>
                    <a:lnTo>
                      <a:pt x="11" y="20"/>
                    </a:lnTo>
                    <a:lnTo>
                      <a:pt x="11" y="16"/>
                    </a:lnTo>
                    <a:lnTo>
                      <a:pt x="5"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1" name="Freeform 289"/>
              <p:cNvSpPr>
                <a:spLocks/>
              </p:cNvSpPr>
              <p:nvPr/>
            </p:nvSpPr>
            <p:spPr bwMode="auto">
              <a:xfrm>
                <a:off x="4422" y="1708"/>
                <a:ext cx="19" cy="26"/>
              </a:xfrm>
              <a:custGeom>
                <a:avLst/>
                <a:gdLst>
                  <a:gd name="T0" fmla="*/ 0 w 19"/>
                  <a:gd name="T1" fmla="*/ 0 h 26"/>
                  <a:gd name="T2" fmla="*/ 3 w 19"/>
                  <a:gd name="T3" fmla="*/ 2 h 26"/>
                  <a:gd name="T4" fmla="*/ 8 w 19"/>
                  <a:gd name="T5" fmla="*/ 5 h 26"/>
                  <a:gd name="T6" fmla="*/ 19 w 19"/>
                  <a:gd name="T7" fmla="*/ 7 h 26"/>
                  <a:gd name="T8" fmla="*/ 18 w 19"/>
                  <a:gd name="T9" fmla="*/ 15 h 26"/>
                  <a:gd name="T10" fmla="*/ 13 w 19"/>
                  <a:gd name="T11" fmla="*/ 21 h 26"/>
                  <a:gd name="T12" fmla="*/ 5 w 19"/>
                  <a:gd name="T13" fmla="*/ 25 h 26"/>
                  <a:gd name="T14" fmla="*/ 3 w 19"/>
                  <a:gd name="T15" fmla="*/ 26 h 26"/>
                  <a:gd name="T16" fmla="*/ 2 w 19"/>
                  <a:gd name="T17" fmla="*/ 20 h 26"/>
                  <a:gd name="T18" fmla="*/ 2 w 19"/>
                  <a:gd name="T19" fmla="*/ 7 h 26"/>
                  <a:gd name="T20" fmla="*/ 0 w 19"/>
                  <a:gd name="T21"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6">
                    <a:moveTo>
                      <a:pt x="0" y="0"/>
                    </a:moveTo>
                    <a:lnTo>
                      <a:pt x="3" y="2"/>
                    </a:lnTo>
                    <a:lnTo>
                      <a:pt x="8" y="5"/>
                    </a:lnTo>
                    <a:lnTo>
                      <a:pt x="19" y="7"/>
                    </a:lnTo>
                    <a:lnTo>
                      <a:pt x="18" y="15"/>
                    </a:lnTo>
                    <a:lnTo>
                      <a:pt x="13" y="21"/>
                    </a:lnTo>
                    <a:lnTo>
                      <a:pt x="5" y="25"/>
                    </a:lnTo>
                    <a:lnTo>
                      <a:pt x="3" y="26"/>
                    </a:lnTo>
                    <a:lnTo>
                      <a:pt x="2" y="20"/>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2" name="Freeform 290"/>
              <p:cNvSpPr>
                <a:spLocks/>
              </p:cNvSpPr>
              <p:nvPr/>
            </p:nvSpPr>
            <p:spPr bwMode="auto">
              <a:xfrm>
                <a:off x="4433" y="1724"/>
                <a:ext cx="15" cy="34"/>
              </a:xfrm>
              <a:custGeom>
                <a:avLst/>
                <a:gdLst>
                  <a:gd name="T0" fmla="*/ 7 w 15"/>
                  <a:gd name="T1" fmla="*/ 4 h 34"/>
                  <a:gd name="T2" fmla="*/ 10 w 15"/>
                  <a:gd name="T3" fmla="*/ 0 h 34"/>
                  <a:gd name="T4" fmla="*/ 15 w 15"/>
                  <a:gd name="T5" fmla="*/ 2 h 34"/>
                  <a:gd name="T6" fmla="*/ 15 w 15"/>
                  <a:gd name="T7" fmla="*/ 5 h 34"/>
                  <a:gd name="T8" fmla="*/ 11 w 15"/>
                  <a:gd name="T9" fmla="*/ 20 h 34"/>
                  <a:gd name="T10" fmla="*/ 13 w 15"/>
                  <a:gd name="T11" fmla="*/ 33 h 34"/>
                  <a:gd name="T12" fmla="*/ 11 w 15"/>
                  <a:gd name="T13" fmla="*/ 34 h 34"/>
                  <a:gd name="T14" fmla="*/ 0 w 15"/>
                  <a:gd name="T15" fmla="*/ 23 h 34"/>
                  <a:gd name="T16" fmla="*/ 0 w 15"/>
                  <a:gd name="T17" fmla="*/ 18 h 34"/>
                  <a:gd name="T18" fmla="*/ 5 w 15"/>
                  <a:gd name="T19" fmla="*/ 17 h 34"/>
                  <a:gd name="T20" fmla="*/ 7 w 15"/>
                  <a:gd name="T21" fmla="*/ 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34">
                    <a:moveTo>
                      <a:pt x="7" y="4"/>
                    </a:moveTo>
                    <a:lnTo>
                      <a:pt x="10" y="0"/>
                    </a:lnTo>
                    <a:lnTo>
                      <a:pt x="15" y="2"/>
                    </a:lnTo>
                    <a:lnTo>
                      <a:pt x="15" y="5"/>
                    </a:lnTo>
                    <a:lnTo>
                      <a:pt x="11" y="20"/>
                    </a:lnTo>
                    <a:lnTo>
                      <a:pt x="13" y="33"/>
                    </a:lnTo>
                    <a:lnTo>
                      <a:pt x="11" y="34"/>
                    </a:lnTo>
                    <a:lnTo>
                      <a:pt x="0" y="23"/>
                    </a:lnTo>
                    <a:lnTo>
                      <a:pt x="0" y="18"/>
                    </a:lnTo>
                    <a:lnTo>
                      <a:pt x="5" y="17"/>
                    </a:lnTo>
                    <a:lnTo>
                      <a:pt x="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3" name="Freeform 291"/>
              <p:cNvSpPr>
                <a:spLocks/>
              </p:cNvSpPr>
              <p:nvPr/>
            </p:nvSpPr>
            <p:spPr bwMode="auto">
              <a:xfrm>
                <a:off x="4459" y="1715"/>
                <a:ext cx="17" cy="26"/>
              </a:xfrm>
              <a:custGeom>
                <a:avLst/>
                <a:gdLst>
                  <a:gd name="T0" fmla="*/ 0 w 17"/>
                  <a:gd name="T1" fmla="*/ 0 h 26"/>
                  <a:gd name="T2" fmla="*/ 3 w 17"/>
                  <a:gd name="T3" fmla="*/ 3 h 26"/>
                  <a:gd name="T4" fmla="*/ 9 w 17"/>
                  <a:gd name="T5" fmla="*/ 3 h 26"/>
                  <a:gd name="T6" fmla="*/ 11 w 17"/>
                  <a:gd name="T7" fmla="*/ 6 h 26"/>
                  <a:gd name="T8" fmla="*/ 12 w 17"/>
                  <a:gd name="T9" fmla="*/ 14 h 26"/>
                  <a:gd name="T10" fmla="*/ 17 w 17"/>
                  <a:gd name="T11" fmla="*/ 22 h 26"/>
                  <a:gd name="T12" fmla="*/ 12 w 17"/>
                  <a:gd name="T13" fmla="*/ 22 h 26"/>
                  <a:gd name="T14" fmla="*/ 12 w 17"/>
                  <a:gd name="T15" fmla="*/ 26 h 26"/>
                  <a:gd name="T16" fmla="*/ 9 w 17"/>
                  <a:gd name="T17" fmla="*/ 22 h 26"/>
                  <a:gd name="T18" fmla="*/ 6 w 17"/>
                  <a:gd name="T19" fmla="*/ 11 h 26"/>
                  <a:gd name="T20" fmla="*/ 3 w 17"/>
                  <a:gd name="T21" fmla="*/ 11 h 26"/>
                  <a:gd name="T22" fmla="*/ 0 w 17"/>
                  <a:gd name="T2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 h="26">
                    <a:moveTo>
                      <a:pt x="0" y="0"/>
                    </a:moveTo>
                    <a:lnTo>
                      <a:pt x="3" y="3"/>
                    </a:lnTo>
                    <a:lnTo>
                      <a:pt x="9" y="3"/>
                    </a:lnTo>
                    <a:lnTo>
                      <a:pt x="11" y="6"/>
                    </a:lnTo>
                    <a:lnTo>
                      <a:pt x="12" y="14"/>
                    </a:lnTo>
                    <a:lnTo>
                      <a:pt x="17" y="22"/>
                    </a:lnTo>
                    <a:lnTo>
                      <a:pt x="12" y="22"/>
                    </a:lnTo>
                    <a:lnTo>
                      <a:pt x="12" y="26"/>
                    </a:lnTo>
                    <a:lnTo>
                      <a:pt x="9" y="22"/>
                    </a:lnTo>
                    <a:lnTo>
                      <a:pt x="6" y="11"/>
                    </a:lnTo>
                    <a:lnTo>
                      <a:pt x="3" y="1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4" name="Freeform 292"/>
              <p:cNvSpPr>
                <a:spLocks/>
              </p:cNvSpPr>
              <p:nvPr/>
            </p:nvSpPr>
            <p:spPr bwMode="auto">
              <a:xfrm>
                <a:off x="4448" y="1720"/>
                <a:ext cx="9" cy="32"/>
              </a:xfrm>
              <a:custGeom>
                <a:avLst/>
                <a:gdLst>
                  <a:gd name="T0" fmla="*/ 8 w 9"/>
                  <a:gd name="T1" fmla="*/ 0 h 32"/>
                  <a:gd name="T2" fmla="*/ 9 w 9"/>
                  <a:gd name="T3" fmla="*/ 14 h 32"/>
                  <a:gd name="T4" fmla="*/ 6 w 9"/>
                  <a:gd name="T5" fmla="*/ 17 h 32"/>
                  <a:gd name="T6" fmla="*/ 1 w 9"/>
                  <a:gd name="T7" fmla="*/ 32 h 32"/>
                  <a:gd name="T8" fmla="*/ 0 w 9"/>
                  <a:gd name="T9" fmla="*/ 24 h 32"/>
                  <a:gd name="T10" fmla="*/ 8 w 9"/>
                  <a:gd name="T11" fmla="*/ 0 h 32"/>
                </a:gdLst>
                <a:ahLst/>
                <a:cxnLst>
                  <a:cxn ang="0">
                    <a:pos x="T0" y="T1"/>
                  </a:cxn>
                  <a:cxn ang="0">
                    <a:pos x="T2" y="T3"/>
                  </a:cxn>
                  <a:cxn ang="0">
                    <a:pos x="T4" y="T5"/>
                  </a:cxn>
                  <a:cxn ang="0">
                    <a:pos x="T6" y="T7"/>
                  </a:cxn>
                  <a:cxn ang="0">
                    <a:pos x="T8" y="T9"/>
                  </a:cxn>
                  <a:cxn ang="0">
                    <a:pos x="T10" y="T11"/>
                  </a:cxn>
                </a:cxnLst>
                <a:rect l="0" t="0" r="r" b="b"/>
                <a:pathLst>
                  <a:path w="9" h="32">
                    <a:moveTo>
                      <a:pt x="8" y="0"/>
                    </a:moveTo>
                    <a:lnTo>
                      <a:pt x="9" y="14"/>
                    </a:lnTo>
                    <a:lnTo>
                      <a:pt x="6" y="17"/>
                    </a:lnTo>
                    <a:lnTo>
                      <a:pt x="1" y="32"/>
                    </a:lnTo>
                    <a:lnTo>
                      <a:pt x="0" y="24"/>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5" name="Freeform 293"/>
              <p:cNvSpPr>
                <a:spLocks/>
              </p:cNvSpPr>
              <p:nvPr/>
            </p:nvSpPr>
            <p:spPr bwMode="auto">
              <a:xfrm>
                <a:off x="4454" y="1739"/>
                <a:ext cx="11" cy="10"/>
              </a:xfrm>
              <a:custGeom>
                <a:avLst/>
                <a:gdLst>
                  <a:gd name="T0" fmla="*/ 0 w 11"/>
                  <a:gd name="T1" fmla="*/ 5 h 10"/>
                  <a:gd name="T2" fmla="*/ 6 w 11"/>
                  <a:gd name="T3" fmla="*/ 0 h 10"/>
                  <a:gd name="T4" fmla="*/ 11 w 11"/>
                  <a:gd name="T5" fmla="*/ 0 h 10"/>
                  <a:gd name="T6" fmla="*/ 11 w 11"/>
                  <a:gd name="T7" fmla="*/ 8 h 10"/>
                  <a:gd name="T8" fmla="*/ 3 w 11"/>
                  <a:gd name="T9" fmla="*/ 10 h 10"/>
                  <a:gd name="T10" fmla="*/ 0 w 11"/>
                  <a:gd name="T11" fmla="*/ 5 h 10"/>
                </a:gdLst>
                <a:ahLst/>
                <a:cxnLst>
                  <a:cxn ang="0">
                    <a:pos x="T0" y="T1"/>
                  </a:cxn>
                  <a:cxn ang="0">
                    <a:pos x="T2" y="T3"/>
                  </a:cxn>
                  <a:cxn ang="0">
                    <a:pos x="T4" y="T5"/>
                  </a:cxn>
                  <a:cxn ang="0">
                    <a:pos x="T6" y="T7"/>
                  </a:cxn>
                  <a:cxn ang="0">
                    <a:pos x="T8" y="T9"/>
                  </a:cxn>
                  <a:cxn ang="0">
                    <a:pos x="T10" y="T11"/>
                  </a:cxn>
                </a:cxnLst>
                <a:rect l="0" t="0" r="r" b="b"/>
                <a:pathLst>
                  <a:path w="11" h="10">
                    <a:moveTo>
                      <a:pt x="0" y="5"/>
                    </a:moveTo>
                    <a:lnTo>
                      <a:pt x="6" y="0"/>
                    </a:lnTo>
                    <a:lnTo>
                      <a:pt x="11" y="0"/>
                    </a:lnTo>
                    <a:lnTo>
                      <a:pt x="11" y="8"/>
                    </a:lnTo>
                    <a:lnTo>
                      <a:pt x="3" y="10"/>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6" name="Freeform 294"/>
              <p:cNvSpPr>
                <a:spLocks/>
              </p:cNvSpPr>
              <p:nvPr/>
            </p:nvSpPr>
            <p:spPr bwMode="auto">
              <a:xfrm>
                <a:off x="4430" y="1747"/>
                <a:ext cx="70" cy="72"/>
              </a:xfrm>
              <a:custGeom>
                <a:avLst/>
                <a:gdLst>
                  <a:gd name="T0" fmla="*/ 49 w 70"/>
                  <a:gd name="T1" fmla="*/ 0 h 72"/>
                  <a:gd name="T2" fmla="*/ 53 w 70"/>
                  <a:gd name="T3" fmla="*/ 0 h 72"/>
                  <a:gd name="T4" fmla="*/ 62 w 70"/>
                  <a:gd name="T5" fmla="*/ 10 h 72"/>
                  <a:gd name="T6" fmla="*/ 64 w 70"/>
                  <a:gd name="T7" fmla="*/ 16 h 72"/>
                  <a:gd name="T8" fmla="*/ 62 w 70"/>
                  <a:gd name="T9" fmla="*/ 19 h 72"/>
                  <a:gd name="T10" fmla="*/ 65 w 70"/>
                  <a:gd name="T11" fmla="*/ 21 h 72"/>
                  <a:gd name="T12" fmla="*/ 70 w 70"/>
                  <a:gd name="T13" fmla="*/ 39 h 72"/>
                  <a:gd name="T14" fmla="*/ 70 w 70"/>
                  <a:gd name="T15" fmla="*/ 45 h 72"/>
                  <a:gd name="T16" fmla="*/ 67 w 70"/>
                  <a:gd name="T17" fmla="*/ 51 h 72"/>
                  <a:gd name="T18" fmla="*/ 67 w 70"/>
                  <a:gd name="T19" fmla="*/ 58 h 72"/>
                  <a:gd name="T20" fmla="*/ 65 w 70"/>
                  <a:gd name="T21" fmla="*/ 56 h 72"/>
                  <a:gd name="T22" fmla="*/ 62 w 70"/>
                  <a:gd name="T23" fmla="*/ 48 h 72"/>
                  <a:gd name="T24" fmla="*/ 60 w 70"/>
                  <a:gd name="T25" fmla="*/ 42 h 72"/>
                  <a:gd name="T26" fmla="*/ 57 w 70"/>
                  <a:gd name="T27" fmla="*/ 43 h 72"/>
                  <a:gd name="T28" fmla="*/ 54 w 70"/>
                  <a:gd name="T29" fmla="*/ 50 h 72"/>
                  <a:gd name="T30" fmla="*/ 53 w 70"/>
                  <a:gd name="T31" fmla="*/ 55 h 72"/>
                  <a:gd name="T32" fmla="*/ 59 w 70"/>
                  <a:gd name="T33" fmla="*/ 64 h 72"/>
                  <a:gd name="T34" fmla="*/ 56 w 70"/>
                  <a:gd name="T35" fmla="*/ 72 h 72"/>
                  <a:gd name="T36" fmla="*/ 53 w 70"/>
                  <a:gd name="T37" fmla="*/ 71 h 72"/>
                  <a:gd name="T38" fmla="*/ 51 w 70"/>
                  <a:gd name="T39" fmla="*/ 64 h 72"/>
                  <a:gd name="T40" fmla="*/ 46 w 70"/>
                  <a:gd name="T41" fmla="*/ 68 h 72"/>
                  <a:gd name="T42" fmla="*/ 38 w 70"/>
                  <a:gd name="T43" fmla="*/ 63 h 72"/>
                  <a:gd name="T44" fmla="*/ 35 w 70"/>
                  <a:gd name="T45" fmla="*/ 60 h 72"/>
                  <a:gd name="T46" fmla="*/ 32 w 70"/>
                  <a:gd name="T47" fmla="*/ 47 h 72"/>
                  <a:gd name="T48" fmla="*/ 33 w 70"/>
                  <a:gd name="T49" fmla="*/ 40 h 72"/>
                  <a:gd name="T50" fmla="*/ 26 w 70"/>
                  <a:gd name="T51" fmla="*/ 32 h 72"/>
                  <a:gd name="T52" fmla="*/ 24 w 70"/>
                  <a:gd name="T53" fmla="*/ 32 h 72"/>
                  <a:gd name="T54" fmla="*/ 21 w 70"/>
                  <a:gd name="T55" fmla="*/ 39 h 72"/>
                  <a:gd name="T56" fmla="*/ 18 w 70"/>
                  <a:gd name="T57" fmla="*/ 39 h 72"/>
                  <a:gd name="T58" fmla="*/ 18 w 70"/>
                  <a:gd name="T59" fmla="*/ 35 h 72"/>
                  <a:gd name="T60" fmla="*/ 14 w 70"/>
                  <a:gd name="T61" fmla="*/ 42 h 72"/>
                  <a:gd name="T62" fmla="*/ 11 w 70"/>
                  <a:gd name="T63" fmla="*/ 35 h 72"/>
                  <a:gd name="T64" fmla="*/ 10 w 70"/>
                  <a:gd name="T65" fmla="*/ 35 h 72"/>
                  <a:gd name="T66" fmla="*/ 6 w 70"/>
                  <a:gd name="T67" fmla="*/ 39 h 72"/>
                  <a:gd name="T68" fmla="*/ 3 w 70"/>
                  <a:gd name="T69" fmla="*/ 48 h 72"/>
                  <a:gd name="T70" fmla="*/ 0 w 70"/>
                  <a:gd name="T71" fmla="*/ 48 h 72"/>
                  <a:gd name="T72" fmla="*/ 0 w 70"/>
                  <a:gd name="T73" fmla="*/ 45 h 72"/>
                  <a:gd name="T74" fmla="*/ 2 w 70"/>
                  <a:gd name="T75" fmla="*/ 32 h 72"/>
                  <a:gd name="T76" fmla="*/ 5 w 70"/>
                  <a:gd name="T77" fmla="*/ 29 h 72"/>
                  <a:gd name="T78" fmla="*/ 13 w 70"/>
                  <a:gd name="T79" fmla="*/ 26 h 72"/>
                  <a:gd name="T80" fmla="*/ 13 w 70"/>
                  <a:gd name="T81" fmla="*/ 24 h 72"/>
                  <a:gd name="T82" fmla="*/ 19 w 70"/>
                  <a:gd name="T83" fmla="*/ 18 h 72"/>
                  <a:gd name="T84" fmla="*/ 26 w 70"/>
                  <a:gd name="T85" fmla="*/ 19 h 72"/>
                  <a:gd name="T86" fmla="*/ 27 w 70"/>
                  <a:gd name="T87" fmla="*/ 24 h 72"/>
                  <a:gd name="T88" fmla="*/ 26 w 70"/>
                  <a:gd name="T89" fmla="*/ 29 h 72"/>
                  <a:gd name="T90" fmla="*/ 32 w 70"/>
                  <a:gd name="T91" fmla="*/ 26 h 72"/>
                  <a:gd name="T92" fmla="*/ 33 w 70"/>
                  <a:gd name="T93" fmla="*/ 21 h 72"/>
                  <a:gd name="T94" fmla="*/ 37 w 70"/>
                  <a:gd name="T95" fmla="*/ 19 h 72"/>
                  <a:gd name="T96" fmla="*/ 38 w 70"/>
                  <a:gd name="T97" fmla="*/ 21 h 72"/>
                  <a:gd name="T98" fmla="*/ 41 w 70"/>
                  <a:gd name="T99" fmla="*/ 13 h 72"/>
                  <a:gd name="T100" fmla="*/ 45 w 70"/>
                  <a:gd name="T101" fmla="*/ 14 h 72"/>
                  <a:gd name="T102" fmla="*/ 51 w 70"/>
                  <a:gd name="T103" fmla="*/ 11 h 72"/>
                  <a:gd name="T104" fmla="*/ 49 w 70"/>
                  <a:gd name="T105"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0" h="72">
                    <a:moveTo>
                      <a:pt x="49" y="0"/>
                    </a:moveTo>
                    <a:lnTo>
                      <a:pt x="53" y="0"/>
                    </a:lnTo>
                    <a:lnTo>
                      <a:pt x="62" y="10"/>
                    </a:lnTo>
                    <a:lnTo>
                      <a:pt x="64" y="16"/>
                    </a:lnTo>
                    <a:lnTo>
                      <a:pt x="62" y="19"/>
                    </a:lnTo>
                    <a:lnTo>
                      <a:pt x="65" y="21"/>
                    </a:lnTo>
                    <a:lnTo>
                      <a:pt x="70" y="39"/>
                    </a:lnTo>
                    <a:lnTo>
                      <a:pt x="70" y="45"/>
                    </a:lnTo>
                    <a:lnTo>
                      <a:pt x="67" y="51"/>
                    </a:lnTo>
                    <a:lnTo>
                      <a:pt x="67" y="58"/>
                    </a:lnTo>
                    <a:lnTo>
                      <a:pt x="65" y="56"/>
                    </a:lnTo>
                    <a:lnTo>
                      <a:pt x="62" y="48"/>
                    </a:lnTo>
                    <a:lnTo>
                      <a:pt x="60" y="42"/>
                    </a:lnTo>
                    <a:lnTo>
                      <a:pt x="57" y="43"/>
                    </a:lnTo>
                    <a:lnTo>
                      <a:pt x="54" y="50"/>
                    </a:lnTo>
                    <a:lnTo>
                      <a:pt x="53" y="55"/>
                    </a:lnTo>
                    <a:lnTo>
                      <a:pt x="59" y="64"/>
                    </a:lnTo>
                    <a:lnTo>
                      <a:pt x="56" y="72"/>
                    </a:lnTo>
                    <a:lnTo>
                      <a:pt x="53" y="71"/>
                    </a:lnTo>
                    <a:lnTo>
                      <a:pt x="51" y="64"/>
                    </a:lnTo>
                    <a:lnTo>
                      <a:pt x="46" y="68"/>
                    </a:lnTo>
                    <a:lnTo>
                      <a:pt x="38" y="63"/>
                    </a:lnTo>
                    <a:lnTo>
                      <a:pt x="35" y="60"/>
                    </a:lnTo>
                    <a:lnTo>
                      <a:pt x="32" y="47"/>
                    </a:lnTo>
                    <a:lnTo>
                      <a:pt x="33" y="40"/>
                    </a:lnTo>
                    <a:lnTo>
                      <a:pt x="26" y="32"/>
                    </a:lnTo>
                    <a:lnTo>
                      <a:pt x="24" y="32"/>
                    </a:lnTo>
                    <a:lnTo>
                      <a:pt x="21" y="39"/>
                    </a:lnTo>
                    <a:lnTo>
                      <a:pt x="18" y="39"/>
                    </a:lnTo>
                    <a:lnTo>
                      <a:pt x="18" y="35"/>
                    </a:lnTo>
                    <a:lnTo>
                      <a:pt x="14" y="42"/>
                    </a:lnTo>
                    <a:lnTo>
                      <a:pt x="11" y="35"/>
                    </a:lnTo>
                    <a:lnTo>
                      <a:pt x="10" y="35"/>
                    </a:lnTo>
                    <a:lnTo>
                      <a:pt x="6" y="39"/>
                    </a:lnTo>
                    <a:lnTo>
                      <a:pt x="3" y="48"/>
                    </a:lnTo>
                    <a:lnTo>
                      <a:pt x="0" y="48"/>
                    </a:lnTo>
                    <a:lnTo>
                      <a:pt x="0" y="45"/>
                    </a:lnTo>
                    <a:lnTo>
                      <a:pt x="2" y="32"/>
                    </a:lnTo>
                    <a:lnTo>
                      <a:pt x="5" y="29"/>
                    </a:lnTo>
                    <a:lnTo>
                      <a:pt x="13" y="26"/>
                    </a:lnTo>
                    <a:lnTo>
                      <a:pt x="13" y="24"/>
                    </a:lnTo>
                    <a:lnTo>
                      <a:pt x="19" y="18"/>
                    </a:lnTo>
                    <a:lnTo>
                      <a:pt x="26" y="19"/>
                    </a:lnTo>
                    <a:lnTo>
                      <a:pt x="27" y="24"/>
                    </a:lnTo>
                    <a:lnTo>
                      <a:pt x="26" y="29"/>
                    </a:lnTo>
                    <a:lnTo>
                      <a:pt x="32" y="26"/>
                    </a:lnTo>
                    <a:lnTo>
                      <a:pt x="33" y="21"/>
                    </a:lnTo>
                    <a:lnTo>
                      <a:pt x="37" y="19"/>
                    </a:lnTo>
                    <a:lnTo>
                      <a:pt x="38" y="21"/>
                    </a:lnTo>
                    <a:lnTo>
                      <a:pt x="41" y="13"/>
                    </a:lnTo>
                    <a:lnTo>
                      <a:pt x="45" y="14"/>
                    </a:lnTo>
                    <a:lnTo>
                      <a:pt x="51" y="1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7" name="Freeform 295"/>
              <p:cNvSpPr>
                <a:spLocks/>
              </p:cNvSpPr>
              <p:nvPr/>
            </p:nvSpPr>
            <p:spPr bwMode="auto">
              <a:xfrm>
                <a:off x="4429" y="1800"/>
                <a:ext cx="6" cy="5"/>
              </a:xfrm>
              <a:custGeom>
                <a:avLst/>
                <a:gdLst>
                  <a:gd name="T0" fmla="*/ 0 w 6"/>
                  <a:gd name="T1" fmla="*/ 2 h 5"/>
                  <a:gd name="T2" fmla="*/ 3 w 6"/>
                  <a:gd name="T3" fmla="*/ 0 h 5"/>
                  <a:gd name="T4" fmla="*/ 6 w 6"/>
                  <a:gd name="T5" fmla="*/ 2 h 5"/>
                  <a:gd name="T6" fmla="*/ 3 w 6"/>
                  <a:gd name="T7" fmla="*/ 5 h 5"/>
                  <a:gd name="T8" fmla="*/ 0 w 6"/>
                  <a:gd name="T9" fmla="*/ 2 h 5"/>
                </a:gdLst>
                <a:ahLst/>
                <a:cxnLst>
                  <a:cxn ang="0">
                    <a:pos x="T0" y="T1"/>
                  </a:cxn>
                  <a:cxn ang="0">
                    <a:pos x="T2" y="T3"/>
                  </a:cxn>
                  <a:cxn ang="0">
                    <a:pos x="T4" y="T5"/>
                  </a:cxn>
                  <a:cxn ang="0">
                    <a:pos x="T6" y="T7"/>
                  </a:cxn>
                  <a:cxn ang="0">
                    <a:pos x="T8" y="T9"/>
                  </a:cxn>
                </a:cxnLst>
                <a:rect l="0" t="0" r="r" b="b"/>
                <a:pathLst>
                  <a:path w="6" h="5">
                    <a:moveTo>
                      <a:pt x="0" y="2"/>
                    </a:moveTo>
                    <a:lnTo>
                      <a:pt x="3" y="0"/>
                    </a:lnTo>
                    <a:lnTo>
                      <a:pt x="6" y="2"/>
                    </a:lnTo>
                    <a:lnTo>
                      <a:pt x="3"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8" name="Freeform 296"/>
              <p:cNvSpPr>
                <a:spLocks/>
              </p:cNvSpPr>
              <p:nvPr/>
            </p:nvSpPr>
            <p:spPr bwMode="auto">
              <a:xfrm>
                <a:off x="4416" y="1811"/>
                <a:ext cx="6" cy="4"/>
              </a:xfrm>
              <a:custGeom>
                <a:avLst/>
                <a:gdLst>
                  <a:gd name="T0" fmla="*/ 0 w 6"/>
                  <a:gd name="T1" fmla="*/ 4 h 4"/>
                  <a:gd name="T2" fmla="*/ 1 w 6"/>
                  <a:gd name="T3" fmla="*/ 0 h 4"/>
                  <a:gd name="T4" fmla="*/ 6 w 6"/>
                  <a:gd name="T5" fmla="*/ 2 h 4"/>
                  <a:gd name="T6" fmla="*/ 6 w 6"/>
                  <a:gd name="T7" fmla="*/ 4 h 4"/>
                  <a:gd name="T8" fmla="*/ 0 w 6"/>
                  <a:gd name="T9" fmla="*/ 4 h 4"/>
                </a:gdLst>
                <a:ahLst/>
                <a:cxnLst>
                  <a:cxn ang="0">
                    <a:pos x="T0" y="T1"/>
                  </a:cxn>
                  <a:cxn ang="0">
                    <a:pos x="T2" y="T3"/>
                  </a:cxn>
                  <a:cxn ang="0">
                    <a:pos x="T4" y="T5"/>
                  </a:cxn>
                  <a:cxn ang="0">
                    <a:pos x="T6" y="T7"/>
                  </a:cxn>
                  <a:cxn ang="0">
                    <a:pos x="T8" y="T9"/>
                  </a:cxn>
                </a:cxnLst>
                <a:rect l="0" t="0" r="r" b="b"/>
                <a:pathLst>
                  <a:path w="6" h="4">
                    <a:moveTo>
                      <a:pt x="0" y="4"/>
                    </a:moveTo>
                    <a:lnTo>
                      <a:pt x="1" y="0"/>
                    </a:lnTo>
                    <a:lnTo>
                      <a:pt x="6" y="2"/>
                    </a:lnTo>
                    <a:lnTo>
                      <a:pt x="6" y="4"/>
                    </a:lnTo>
                    <a:lnTo>
                      <a:pt x="0"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9" name="Freeform 297"/>
              <p:cNvSpPr>
                <a:spLocks/>
              </p:cNvSpPr>
              <p:nvPr/>
            </p:nvSpPr>
            <p:spPr bwMode="auto">
              <a:xfrm>
                <a:off x="4400" y="1826"/>
                <a:ext cx="6" cy="5"/>
              </a:xfrm>
              <a:custGeom>
                <a:avLst/>
                <a:gdLst>
                  <a:gd name="T0" fmla="*/ 0 w 6"/>
                  <a:gd name="T1" fmla="*/ 5 h 5"/>
                  <a:gd name="T2" fmla="*/ 2 w 6"/>
                  <a:gd name="T3" fmla="*/ 0 h 5"/>
                  <a:gd name="T4" fmla="*/ 5 w 6"/>
                  <a:gd name="T5" fmla="*/ 0 h 5"/>
                  <a:gd name="T6" fmla="*/ 6 w 6"/>
                  <a:gd name="T7" fmla="*/ 1 h 5"/>
                  <a:gd name="T8" fmla="*/ 0 w 6"/>
                  <a:gd name="T9" fmla="*/ 5 h 5"/>
                </a:gdLst>
                <a:ahLst/>
                <a:cxnLst>
                  <a:cxn ang="0">
                    <a:pos x="T0" y="T1"/>
                  </a:cxn>
                  <a:cxn ang="0">
                    <a:pos x="T2" y="T3"/>
                  </a:cxn>
                  <a:cxn ang="0">
                    <a:pos x="T4" y="T5"/>
                  </a:cxn>
                  <a:cxn ang="0">
                    <a:pos x="T6" y="T7"/>
                  </a:cxn>
                  <a:cxn ang="0">
                    <a:pos x="T8" y="T9"/>
                  </a:cxn>
                </a:cxnLst>
                <a:rect l="0" t="0" r="r" b="b"/>
                <a:pathLst>
                  <a:path w="6" h="5">
                    <a:moveTo>
                      <a:pt x="0" y="5"/>
                    </a:moveTo>
                    <a:lnTo>
                      <a:pt x="2" y="0"/>
                    </a:lnTo>
                    <a:lnTo>
                      <a:pt x="5" y="0"/>
                    </a:lnTo>
                    <a:lnTo>
                      <a:pt x="6" y="1"/>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0" name="Freeform 298"/>
              <p:cNvSpPr>
                <a:spLocks/>
              </p:cNvSpPr>
              <p:nvPr/>
            </p:nvSpPr>
            <p:spPr bwMode="auto">
              <a:xfrm>
                <a:off x="5092" y="2106"/>
                <a:ext cx="7" cy="3"/>
              </a:xfrm>
              <a:custGeom>
                <a:avLst/>
                <a:gdLst>
                  <a:gd name="T0" fmla="*/ 0 w 7"/>
                  <a:gd name="T1" fmla="*/ 1 h 3"/>
                  <a:gd name="T2" fmla="*/ 2 w 7"/>
                  <a:gd name="T3" fmla="*/ 0 h 3"/>
                  <a:gd name="T4" fmla="*/ 7 w 7"/>
                  <a:gd name="T5" fmla="*/ 0 h 3"/>
                  <a:gd name="T6" fmla="*/ 5 w 7"/>
                  <a:gd name="T7" fmla="*/ 1 h 3"/>
                  <a:gd name="T8" fmla="*/ 2 w 7"/>
                  <a:gd name="T9" fmla="*/ 3 h 3"/>
                  <a:gd name="T10" fmla="*/ 0 w 7"/>
                  <a:gd name="T11" fmla="*/ 1 h 3"/>
                </a:gdLst>
                <a:ahLst/>
                <a:cxnLst>
                  <a:cxn ang="0">
                    <a:pos x="T0" y="T1"/>
                  </a:cxn>
                  <a:cxn ang="0">
                    <a:pos x="T2" y="T3"/>
                  </a:cxn>
                  <a:cxn ang="0">
                    <a:pos x="T4" y="T5"/>
                  </a:cxn>
                  <a:cxn ang="0">
                    <a:pos x="T6" y="T7"/>
                  </a:cxn>
                  <a:cxn ang="0">
                    <a:pos x="T8" y="T9"/>
                  </a:cxn>
                  <a:cxn ang="0">
                    <a:pos x="T10" y="T11"/>
                  </a:cxn>
                </a:cxnLst>
                <a:rect l="0" t="0" r="r" b="b"/>
                <a:pathLst>
                  <a:path w="7" h="3">
                    <a:moveTo>
                      <a:pt x="0" y="1"/>
                    </a:moveTo>
                    <a:lnTo>
                      <a:pt x="2" y="0"/>
                    </a:lnTo>
                    <a:lnTo>
                      <a:pt x="7" y="0"/>
                    </a:lnTo>
                    <a:lnTo>
                      <a:pt x="5"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1" name="Freeform 299"/>
              <p:cNvSpPr>
                <a:spLocks/>
              </p:cNvSpPr>
              <p:nvPr/>
            </p:nvSpPr>
            <p:spPr bwMode="auto">
              <a:xfrm>
                <a:off x="4155" y="1890"/>
                <a:ext cx="4" cy="3"/>
              </a:xfrm>
              <a:custGeom>
                <a:avLst/>
                <a:gdLst>
                  <a:gd name="T0" fmla="*/ 4 w 4"/>
                  <a:gd name="T1" fmla="*/ 2 h 3"/>
                  <a:gd name="T2" fmla="*/ 2 w 4"/>
                  <a:gd name="T3" fmla="*/ 0 h 3"/>
                  <a:gd name="T4" fmla="*/ 0 w 4"/>
                  <a:gd name="T5" fmla="*/ 2 h 3"/>
                  <a:gd name="T6" fmla="*/ 0 w 4"/>
                  <a:gd name="T7" fmla="*/ 3 h 3"/>
                  <a:gd name="T8" fmla="*/ 4 w 4"/>
                  <a:gd name="T9" fmla="*/ 2 h 3"/>
                </a:gdLst>
                <a:ahLst/>
                <a:cxnLst>
                  <a:cxn ang="0">
                    <a:pos x="T0" y="T1"/>
                  </a:cxn>
                  <a:cxn ang="0">
                    <a:pos x="T2" y="T3"/>
                  </a:cxn>
                  <a:cxn ang="0">
                    <a:pos x="T4" y="T5"/>
                  </a:cxn>
                  <a:cxn ang="0">
                    <a:pos x="T6" y="T7"/>
                  </a:cxn>
                  <a:cxn ang="0">
                    <a:pos x="T8" y="T9"/>
                  </a:cxn>
                </a:cxnLst>
                <a:rect l="0" t="0" r="r" b="b"/>
                <a:pathLst>
                  <a:path w="4" h="3">
                    <a:moveTo>
                      <a:pt x="4" y="2"/>
                    </a:moveTo>
                    <a:lnTo>
                      <a:pt x="2" y="0"/>
                    </a:lnTo>
                    <a:lnTo>
                      <a:pt x="0" y="2"/>
                    </a:lnTo>
                    <a:lnTo>
                      <a:pt x="0"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2" name="Freeform 300"/>
              <p:cNvSpPr>
                <a:spLocks/>
              </p:cNvSpPr>
              <p:nvPr/>
            </p:nvSpPr>
            <p:spPr bwMode="auto">
              <a:xfrm>
                <a:off x="4068" y="1774"/>
                <a:ext cx="2" cy="5"/>
              </a:xfrm>
              <a:custGeom>
                <a:avLst/>
                <a:gdLst>
                  <a:gd name="T0" fmla="*/ 0 w 2"/>
                  <a:gd name="T1" fmla="*/ 0 h 5"/>
                  <a:gd name="T2" fmla="*/ 0 w 2"/>
                  <a:gd name="T3" fmla="*/ 5 h 5"/>
                  <a:gd name="T4" fmla="*/ 2 w 2"/>
                  <a:gd name="T5" fmla="*/ 2 h 5"/>
                  <a:gd name="T6" fmla="*/ 0 w 2"/>
                  <a:gd name="T7" fmla="*/ 0 h 5"/>
                </a:gdLst>
                <a:ahLst/>
                <a:cxnLst>
                  <a:cxn ang="0">
                    <a:pos x="T0" y="T1"/>
                  </a:cxn>
                  <a:cxn ang="0">
                    <a:pos x="T2" y="T3"/>
                  </a:cxn>
                  <a:cxn ang="0">
                    <a:pos x="T4" y="T5"/>
                  </a:cxn>
                  <a:cxn ang="0">
                    <a:pos x="T6" y="T7"/>
                  </a:cxn>
                </a:cxnLst>
                <a:rect l="0" t="0" r="r" b="b"/>
                <a:pathLst>
                  <a:path w="2" h="5">
                    <a:moveTo>
                      <a:pt x="0" y="0"/>
                    </a:moveTo>
                    <a:lnTo>
                      <a:pt x="0" y="5"/>
                    </a:lnTo>
                    <a:lnTo>
                      <a:pt x="2"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3" name="Freeform 301"/>
              <p:cNvSpPr>
                <a:spLocks/>
              </p:cNvSpPr>
              <p:nvPr/>
            </p:nvSpPr>
            <p:spPr bwMode="auto">
              <a:xfrm>
                <a:off x="4063" y="1710"/>
                <a:ext cx="3" cy="3"/>
              </a:xfrm>
              <a:custGeom>
                <a:avLst/>
                <a:gdLst>
                  <a:gd name="T0" fmla="*/ 2 w 3"/>
                  <a:gd name="T1" fmla="*/ 0 h 3"/>
                  <a:gd name="T2" fmla="*/ 0 w 3"/>
                  <a:gd name="T3" fmla="*/ 3 h 3"/>
                  <a:gd name="T4" fmla="*/ 3 w 3"/>
                  <a:gd name="T5" fmla="*/ 3 h 3"/>
                  <a:gd name="T6" fmla="*/ 2 w 3"/>
                  <a:gd name="T7" fmla="*/ 0 h 3"/>
                </a:gdLst>
                <a:ahLst/>
                <a:cxnLst>
                  <a:cxn ang="0">
                    <a:pos x="T0" y="T1"/>
                  </a:cxn>
                  <a:cxn ang="0">
                    <a:pos x="T2" y="T3"/>
                  </a:cxn>
                  <a:cxn ang="0">
                    <a:pos x="T4" y="T5"/>
                  </a:cxn>
                  <a:cxn ang="0">
                    <a:pos x="T6" y="T7"/>
                  </a:cxn>
                </a:cxnLst>
                <a:rect l="0" t="0" r="r" b="b"/>
                <a:pathLst>
                  <a:path w="3" h="3">
                    <a:moveTo>
                      <a:pt x="2" y="0"/>
                    </a:moveTo>
                    <a:lnTo>
                      <a:pt x="0" y="3"/>
                    </a:lnTo>
                    <a:lnTo>
                      <a:pt x="3" y="3"/>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4" name="Freeform 302"/>
              <p:cNvSpPr>
                <a:spLocks/>
              </p:cNvSpPr>
              <p:nvPr/>
            </p:nvSpPr>
            <p:spPr bwMode="auto">
              <a:xfrm>
                <a:off x="4062" y="1710"/>
                <a:ext cx="1" cy="5"/>
              </a:xfrm>
              <a:custGeom>
                <a:avLst/>
                <a:gdLst>
                  <a:gd name="T0" fmla="*/ 1 w 1"/>
                  <a:gd name="T1" fmla="*/ 0 h 5"/>
                  <a:gd name="T2" fmla="*/ 0 w 1"/>
                  <a:gd name="T3" fmla="*/ 5 h 5"/>
                  <a:gd name="T4" fmla="*/ 1 w 1"/>
                  <a:gd name="T5" fmla="*/ 0 h 5"/>
                </a:gdLst>
                <a:ahLst/>
                <a:cxnLst>
                  <a:cxn ang="0">
                    <a:pos x="T0" y="T1"/>
                  </a:cxn>
                  <a:cxn ang="0">
                    <a:pos x="T2" y="T3"/>
                  </a:cxn>
                  <a:cxn ang="0">
                    <a:pos x="T4" y="T5"/>
                  </a:cxn>
                </a:cxnLst>
                <a:rect l="0" t="0" r="r" b="b"/>
                <a:pathLst>
                  <a:path w="1" h="5">
                    <a:moveTo>
                      <a:pt x="1" y="0"/>
                    </a:move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5" name="Freeform 303"/>
              <p:cNvSpPr>
                <a:spLocks/>
              </p:cNvSpPr>
              <p:nvPr/>
            </p:nvSpPr>
            <p:spPr bwMode="auto">
              <a:xfrm>
                <a:off x="4062" y="1696"/>
                <a:ext cx="1" cy="4"/>
              </a:xfrm>
              <a:custGeom>
                <a:avLst/>
                <a:gdLst>
                  <a:gd name="T0" fmla="*/ 0 w 1"/>
                  <a:gd name="T1" fmla="*/ 0 h 4"/>
                  <a:gd name="T2" fmla="*/ 0 w 1"/>
                  <a:gd name="T3" fmla="*/ 4 h 4"/>
                  <a:gd name="T4" fmla="*/ 1 w 1"/>
                  <a:gd name="T5" fmla="*/ 3 h 4"/>
                  <a:gd name="T6" fmla="*/ 0 w 1"/>
                  <a:gd name="T7" fmla="*/ 0 h 4"/>
                </a:gdLst>
                <a:ahLst/>
                <a:cxnLst>
                  <a:cxn ang="0">
                    <a:pos x="T0" y="T1"/>
                  </a:cxn>
                  <a:cxn ang="0">
                    <a:pos x="T2" y="T3"/>
                  </a:cxn>
                  <a:cxn ang="0">
                    <a:pos x="T4" y="T5"/>
                  </a:cxn>
                  <a:cxn ang="0">
                    <a:pos x="T6" y="T7"/>
                  </a:cxn>
                </a:cxnLst>
                <a:rect l="0" t="0" r="r" b="b"/>
                <a:pathLst>
                  <a:path w="1" h="4">
                    <a:moveTo>
                      <a:pt x="0" y="0"/>
                    </a:moveTo>
                    <a:lnTo>
                      <a:pt x="0" y="4"/>
                    </a:lnTo>
                    <a:lnTo>
                      <a:pt x="1"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6" name="Freeform 304"/>
              <p:cNvSpPr>
                <a:spLocks/>
              </p:cNvSpPr>
              <p:nvPr/>
            </p:nvSpPr>
            <p:spPr bwMode="auto">
              <a:xfrm>
                <a:off x="3607" y="983"/>
                <a:ext cx="785" cy="577"/>
              </a:xfrm>
              <a:custGeom>
                <a:avLst/>
                <a:gdLst>
                  <a:gd name="T0" fmla="*/ 658 w 785"/>
                  <a:gd name="T1" fmla="*/ 532 h 577"/>
                  <a:gd name="T2" fmla="*/ 634 w 785"/>
                  <a:gd name="T3" fmla="*/ 555 h 577"/>
                  <a:gd name="T4" fmla="*/ 615 w 785"/>
                  <a:gd name="T5" fmla="*/ 577 h 577"/>
                  <a:gd name="T6" fmla="*/ 588 w 785"/>
                  <a:gd name="T7" fmla="*/ 553 h 577"/>
                  <a:gd name="T8" fmla="*/ 555 w 785"/>
                  <a:gd name="T9" fmla="*/ 542 h 577"/>
                  <a:gd name="T10" fmla="*/ 513 w 785"/>
                  <a:gd name="T11" fmla="*/ 537 h 577"/>
                  <a:gd name="T12" fmla="*/ 483 w 785"/>
                  <a:gd name="T13" fmla="*/ 539 h 577"/>
                  <a:gd name="T14" fmla="*/ 475 w 785"/>
                  <a:gd name="T15" fmla="*/ 552 h 577"/>
                  <a:gd name="T16" fmla="*/ 448 w 785"/>
                  <a:gd name="T17" fmla="*/ 531 h 577"/>
                  <a:gd name="T18" fmla="*/ 417 w 785"/>
                  <a:gd name="T19" fmla="*/ 503 h 577"/>
                  <a:gd name="T20" fmla="*/ 410 w 785"/>
                  <a:gd name="T21" fmla="*/ 442 h 577"/>
                  <a:gd name="T22" fmla="*/ 382 w 785"/>
                  <a:gd name="T23" fmla="*/ 426 h 577"/>
                  <a:gd name="T24" fmla="*/ 316 w 785"/>
                  <a:gd name="T25" fmla="*/ 446 h 577"/>
                  <a:gd name="T26" fmla="*/ 277 w 785"/>
                  <a:gd name="T27" fmla="*/ 454 h 577"/>
                  <a:gd name="T28" fmla="*/ 251 w 785"/>
                  <a:gd name="T29" fmla="*/ 446 h 577"/>
                  <a:gd name="T30" fmla="*/ 216 w 785"/>
                  <a:gd name="T31" fmla="*/ 436 h 577"/>
                  <a:gd name="T32" fmla="*/ 194 w 785"/>
                  <a:gd name="T33" fmla="*/ 420 h 577"/>
                  <a:gd name="T34" fmla="*/ 150 w 785"/>
                  <a:gd name="T35" fmla="*/ 404 h 577"/>
                  <a:gd name="T36" fmla="*/ 110 w 785"/>
                  <a:gd name="T37" fmla="*/ 381 h 577"/>
                  <a:gd name="T38" fmla="*/ 113 w 785"/>
                  <a:gd name="T39" fmla="*/ 362 h 577"/>
                  <a:gd name="T40" fmla="*/ 105 w 785"/>
                  <a:gd name="T41" fmla="*/ 341 h 577"/>
                  <a:gd name="T42" fmla="*/ 115 w 785"/>
                  <a:gd name="T43" fmla="*/ 323 h 577"/>
                  <a:gd name="T44" fmla="*/ 104 w 785"/>
                  <a:gd name="T45" fmla="*/ 304 h 577"/>
                  <a:gd name="T46" fmla="*/ 59 w 785"/>
                  <a:gd name="T47" fmla="*/ 302 h 577"/>
                  <a:gd name="T48" fmla="*/ 40 w 785"/>
                  <a:gd name="T49" fmla="*/ 290 h 577"/>
                  <a:gd name="T50" fmla="*/ 23 w 785"/>
                  <a:gd name="T51" fmla="*/ 264 h 577"/>
                  <a:gd name="T52" fmla="*/ 0 w 785"/>
                  <a:gd name="T53" fmla="*/ 235 h 577"/>
                  <a:gd name="T54" fmla="*/ 34 w 785"/>
                  <a:gd name="T55" fmla="*/ 225 h 577"/>
                  <a:gd name="T56" fmla="*/ 75 w 785"/>
                  <a:gd name="T57" fmla="*/ 179 h 577"/>
                  <a:gd name="T58" fmla="*/ 72 w 785"/>
                  <a:gd name="T59" fmla="*/ 142 h 577"/>
                  <a:gd name="T60" fmla="*/ 96 w 785"/>
                  <a:gd name="T61" fmla="*/ 109 h 577"/>
                  <a:gd name="T62" fmla="*/ 123 w 785"/>
                  <a:gd name="T63" fmla="*/ 77 h 577"/>
                  <a:gd name="T64" fmla="*/ 161 w 785"/>
                  <a:gd name="T65" fmla="*/ 93 h 577"/>
                  <a:gd name="T66" fmla="*/ 234 w 785"/>
                  <a:gd name="T67" fmla="*/ 143 h 577"/>
                  <a:gd name="T68" fmla="*/ 388 w 785"/>
                  <a:gd name="T69" fmla="*/ 193 h 577"/>
                  <a:gd name="T70" fmla="*/ 469 w 785"/>
                  <a:gd name="T71" fmla="*/ 188 h 577"/>
                  <a:gd name="T72" fmla="*/ 501 w 785"/>
                  <a:gd name="T73" fmla="*/ 143 h 577"/>
                  <a:gd name="T74" fmla="*/ 547 w 785"/>
                  <a:gd name="T75" fmla="*/ 116 h 577"/>
                  <a:gd name="T76" fmla="*/ 559 w 785"/>
                  <a:gd name="T77" fmla="*/ 97 h 577"/>
                  <a:gd name="T78" fmla="*/ 509 w 785"/>
                  <a:gd name="T79" fmla="*/ 79 h 577"/>
                  <a:gd name="T80" fmla="*/ 534 w 785"/>
                  <a:gd name="T81" fmla="*/ 18 h 577"/>
                  <a:gd name="T82" fmla="*/ 593 w 785"/>
                  <a:gd name="T83" fmla="*/ 8 h 577"/>
                  <a:gd name="T84" fmla="*/ 707 w 785"/>
                  <a:gd name="T85" fmla="*/ 77 h 577"/>
                  <a:gd name="T86" fmla="*/ 783 w 785"/>
                  <a:gd name="T87" fmla="*/ 126 h 577"/>
                  <a:gd name="T88" fmla="*/ 779 w 785"/>
                  <a:gd name="T89" fmla="*/ 172 h 577"/>
                  <a:gd name="T90" fmla="*/ 761 w 785"/>
                  <a:gd name="T91" fmla="*/ 196 h 577"/>
                  <a:gd name="T92" fmla="*/ 718 w 785"/>
                  <a:gd name="T93" fmla="*/ 224 h 577"/>
                  <a:gd name="T94" fmla="*/ 680 w 785"/>
                  <a:gd name="T95" fmla="*/ 253 h 577"/>
                  <a:gd name="T96" fmla="*/ 682 w 785"/>
                  <a:gd name="T97" fmla="*/ 224 h 577"/>
                  <a:gd name="T98" fmla="*/ 640 w 785"/>
                  <a:gd name="T99" fmla="*/ 248 h 577"/>
                  <a:gd name="T100" fmla="*/ 663 w 785"/>
                  <a:gd name="T101" fmla="*/ 280 h 577"/>
                  <a:gd name="T102" fmla="*/ 712 w 785"/>
                  <a:gd name="T103" fmla="*/ 278 h 577"/>
                  <a:gd name="T104" fmla="*/ 696 w 785"/>
                  <a:gd name="T105" fmla="*/ 294 h 577"/>
                  <a:gd name="T106" fmla="*/ 688 w 785"/>
                  <a:gd name="T107" fmla="*/ 306 h 577"/>
                  <a:gd name="T108" fmla="*/ 729 w 785"/>
                  <a:gd name="T109" fmla="*/ 365 h 577"/>
                  <a:gd name="T110" fmla="*/ 725 w 785"/>
                  <a:gd name="T111" fmla="*/ 376 h 577"/>
                  <a:gd name="T112" fmla="*/ 728 w 785"/>
                  <a:gd name="T113" fmla="*/ 402 h 577"/>
                  <a:gd name="T114" fmla="*/ 755 w 785"/>
                  <a:gd name="T115" fmla="*/ 418 h 577"/>
                  <a:gd name="T116" fmla="*/ 747 w 785"/>
                  <a:gd name="T117" fmla="*/ 444 h 577"/>
                  <a:gd name="T118" fmla="*/ 736 w 785"/>
                  <a:gd name="T119" fmla="*/ 483 h 577"/>
                  <a:gd name="T120" fmla="*/ 720 w 785"/>
                  <a:gd name="T121" fmla="*/ 503 h 577"/>
                  <a:gd name="T122" fmla="*/ 707 w 785"/>
                  <a:gd name="T123" fmla="*/ 520 h 577"/>
                  <a:gd name="T124" fmla="*/ 677 w 785"/>
                  <a:gd name="T125" fmla="*/ 534 h 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5" h="577">
                    <a:moveTo>
                      <a:pt x="674" y="540"/>
                    </a:moveTo>
                    <a:lnTo>
                      <a:pt x="672" y="537"/>
                    </a:lnTo>
                    <a:lnTo>
                      <a:pt x="671" y="537"/>
                    </a:lnTo>
                    <a:lnTo>
                      <a:pt x="671" y="540"/>
                    </a:lnTo>
                    <a:lnTo>
                      <a:pt x="666" y="542"/>
                    </a:lnTo>
                    <a:lnTo>
                      <a:pt x="666" y="537"/>
                    </a:lnTo>
                    <a:lnTo>
                      <a:pt x="658" y="532"/>
                    </a:lnTo>
                    <a:lnTo>
                      <a:pt x="660" y="542"/>
                    </a:lnTo>
                    <a:lnTo>
                      <a:pt x="658" y="544"/>
                    </a:lnTo>
                    <a:lnTo>
                      <a:pt x="652" y="537"/>
                    </a:lnTo>
                    <a:lnTo>
                      <a:pt x="652" y="549"/>
                    </a:lnTo>
                    <a:lnTo>
                      <a:pt x="642" y="552"/>
                    </a:lnTo>
                    <a:lnTo>
                      <a:pt x="636" y="552"/>
                    </a:lnTo>
                    <a:lnTo>
                      <a:pt x="634" y="555"/>
                    </a:lnTo>
                    <a:lnTo>
                      <a:pt x="625" y="557"/>
                    </a:lnTo>
                    <a:lnTo>
                      <a:pt x="618" y="560"/>
                    </a:lnTo>
                    <a:lnTo>
                      <a:pt x="615" y="558"/>
                    </a:lnTo>
                    <a:lnTo>
                      <a:pt x="613" y="566"/>
                    </a:lnTo>
                    <a:lnTo>
                      <a:pt x="618" y="573"/>
                    </a:lnTo>
                    <a:lnTo>
                      <a:pt x="618" y="576"/>
                    </a:lnTo>
                    <a:lnTo>
                      <a:pt x="615" y="577"/>
                    </a:lnTo>
                    <a:lnTo>
                      <a:pt x="612" y="576"/>
                    </a:lnTo>
                    <a:lnTo>
                      <a:pt x="606" y="566"/>
                    </a:lnTo>
                    <a:lnTo>
                      <a:pt x="606" y="557"/>
                    </a:lnTo>
                    <a:lnTo>
                      <a:pt x="604" y="555"/>
                    </a:lnTo>
                    <a:lnTo>
                      <a:pt x="598" y="558"/>
                    </a:lnTo>
                    <a:lnTo>
                      <a:pt x="594" y="555"/>
                    </a:lnTo>
                    <a:lnTo>
                      <a:pt x="588" y="553"/>
                    </a:lnTo>
                    <a:lnTo>
                      <a:pt x="583" y="557"/>
                    </a:lnTo>
                    <a:lnTo>
                      <a:pt x="583" y="558"/>
                    </a:lnTo>
                    <a:lnTo>
                      <a:pt x="582" y="555"/>
                    </a:lnTo>
                    <a:lnTo>
                      <a:pt x="579" y="557"/>
                    </a:lnTo>
                    <a:lnTo>
                      <a:pt x="569" y="555"/>
                    </a:lnTo>
                    <a:lnTo>
                      <a:pt x="559" y="550"/>
                    </a:lnTo>
                    <a:lnTo>
                      <a:pt x="555" y="542"/>
                    </a:lnTo>
                    <a:lnTo>
                      <a:pt x="556" y="537"/>
                    </a:lnTo>
                    <a:lnTo>
                      <a:pt x="555" y="534"/>
                    </a:lnTo>
                    <a:lnTo>
                      <a:pt x="545" y="532"/>
                    </a:lnTo>
                    <a:lnTo>
                      <a:pt x="532" y="526"/>
                    </a:lnTo>
                    <a:lnTo>
                      <a:pt x="523" y="534"/>
                    </a:lnTo>
                    <a:lnTo>
                      <a:pt x="518" y="534"/>
                    </a:lnTo>
                    <a:lnTo>
                      <a:pt x="513" y="537"/>
                    </a:lnTo>
                    <a:lnTo>
                      <a:pt x="512" y="536"/>
                    </a:lnTo>
                    <a:lnTo>
                      <a:pt x="509" y="537"/>
                    </a:lnTo>
                    <a:lnTo>
                      <a:pt x="507" y="536"/>
                    </a:lnTo>
                    <a:lnTo>
                      <a:pt x="502" y="539"/>
                    </a:lnTo>
                    <a:lnTo>
                      <a:pt x="493" y="536"/>
                    </a:lnTo>
                    <a:lnTo>
                      <a:pt x="491" y="540"/>
                    </a:lnTo>
                    <a:lnTo>
                      <a:pt x="483" y="539"/>
                    </a:lnTo>
                    <a:lnTo>
                      <a:pt x="482" y="540"/>
                    </a:lnTo>
                    <a:lnTo>
                      <a:pt x="483" y="550"/>
                    </a:lnTo>
                    <a:lnTo>
                      <a:pt x="485" y="555"/>
                    </a:lnTo>
                    <a:lnTo>
                      <a:pt x="485" y="560"/>
                    </a:lnTo>
                    <a:lnTo>
                      <a:pt x="478" y="561"/>
                    </a:lnTo>
                    <a:lnTo>
                      <a:pt x="477" y="553"/>
                    </a:lnTo>
                    <a:lnTo>
                      <a:pt x="475" y="552"/>
                    </a:lnTo>
                    <a:lnTo>
                      <a:pt x="472" y="552"/>
                    </a:lnTo>
                    <a:lnTo>
                      <a:pt x="469" y="555"/>
                    </a:lnTo>
                    <a:lnTo>
                      <a:pt x="464" y="555"/>
                    </a:lnTo>
                    <a:lnTo>
                      <a:pt x="458" y="550"/>
                    </a:lnTo>
                    <a:lnTo>
                      <a:pt x="456" y="547"/>
                    </a:lnTo>
                    <a:lnTo>
                      <a:pt x="447" y="544"/>
                    </a:lnTo>
                    <a:lnTo>
                      <a:pt x="448" y="531"/>
                    </a:lnTo>
                    <a:lnTo>
                      <a:pt x="439" y="524"/>
                    </a:lnTo>
                    <a:lnTo>
                      <a:pt x="434" y="512"/>
                    </a:lnTo>
                    <a:lnTo>
                      <a:pt x="428" y="510"/>
                    </a:lnTo>
                    <a:lnTo>
                      <a:pt x="418" y="518"/>
                    </a:lnTo>
                    <a:lnTo>
                      <a:pt x="417" y="516"/>
                    </a:lnTo>
                    <a:lnTo>
                      <a:pt x="418" y="512"/>
                    </a:lnTo>
                    <a:lnTo>
                      <a:pt x="417" y="503"/>
                    </a:lnTo>
                    <a:lnTo>
                      <a:pt x="418" y="494"/>
                    </a:lnTo>
                    <a:lnTo>
                      <a:pt x="424" y="484"/>
                    </a:lnTo>
                    <a:lnTo>
                      <a:pt x="426" y="476"/>
                    </a:lnTo>
                    <a:lnTo>
                      <a:pt x="424" y="465"/>
                    </a:lnTo>
                    <a:lnTo>
                      <a:pt x="418" y="450"/>
                    </a:lnTo>
                    <a:lnTo>
                      <a:pt x="415" y="450"/>
                    </a:lnTo>
                    <a:lnTo>
                      <a:pt x="410" y="442"/>
                    </a:lnTo>
                    <a:lnTo>
                      <a:pt x="405" y="439"/>
                    </a:lnTo>
                    <a:lnTo>
                      <a:pt x="401" y="438"/>
                    </a:lnTo>
                    <a:lnTo>
                      <a:pt x="399" y="439"/>
                    </a:lnTo>
                    <a:lnTo>
                      <a:pt x="396" y="436"/>
                    </a:lnTo>
                    <a:lnTo>
                      <a:pt x="394" y="436"/>
                    </a:lnTo>
                    <a:lnTo>
                      <a:pt x="382" y="434"/>
                    </a:lnTo>
                    <a:lnTo>
                      <a:pt x="382" y="426"/>
                    </a:lnTo>
                    <a:lnTo>
                      <a:pt x="377" y="425"/>
                    </a:lnTo>
                    <a:lnTo>
                      <a:pt x="377" y="420"/>
                    </a:lnTo>
                    <a:lnTo>
                      <a:pt x="372" y="417"/>
                    </a:lnTo>
                    <a:lnTo>
                      <a:pt x="363" y="421"/>
                    </a:lnTo>
                    <a:lnTo>
                      <a:pt x="351" y="420"/>
                    </a:lnTo>
                    <a:lnTo>
                      <a:pt x="334" y="438"/>
                    </a:lnTo>
                    <a:lnTo>
                      <a:pt x="316" y="446"/>
                    </a:lnTo>
                    <a:lnTo>
                      <a:pt x="310" y="442"/>
                    </a:lnTo>
                    <a:lnTo>
                      <a:pt x="305" y="442"/>
                    </a:lnTo>
                    <a:lnTo>
                      <a:pt x="297" y="441"/>
                    </a:lnTo>
                    <a:lnTo>
                      <a:pt x="293" y="438"/>
                    </a:lnTo>
                    <a:lnTo>
                      <a:pt x="288" y="438"/>
                    </a:lnTo>
                    <a:lnTo>
                      <a:pt x="283" y="442"/>
                    </a:lnTo>
                    <a:lnTo>
                      <a:pt x="277" y="454"/>
                    </a:lnTo>
                    <a:lnTo>
                      <a:pt x="274" y="452"/>
                    </a:lnTo>
                    <a:lnTo>
                      <a:pt x="272" y="446"/>
                    </a:lnTo>
                    <a:lnTo>
                      <a:pt x="270" y="441"/>
                    </a:lnTo>
                    <a:lnTo>
                      <a:pt x="262" y="444"/>
                    </a:lnTo>
                    <a:lnTo>
                      <a:pt x="258" y="444"/>
                    </a:lnTo>
                    <a:lnTo>
                      <a:pt x="258" y="447"/>
                    </a:lnTo>
                    <a:lnTo>
                      <a:pt x="251" y="446"/>
                    </a:lnTo>
                    <a:lnTo>
                      <a:pt x="240" y="442"/>
                    </a:lnTo>
                    <a:lnTo>
                      <a:pt x="239" y="444"/>
                    </a:lnTo>
                    <a:lnTo>
                      <a:pt x="232" y="442"/>
                    </a:lnTo>
                    <a:lnTo>
                      <a:pt x="231" y="444"/>
                    </a:lnTo>
                    <a:lnTo>
                      <a:pt x="224" y="439"/>
                    </a:lnTo>
                    <a:lnTo>
                      <a:pt x="221" y="439"/>
                    </a:lnTo>
                    <a:lnTo>
                      <a:pt x="216" y="436"/>
                    </a:lnTo>
                    <a:lnTo>
                      <a:pt x="216" y="431"/>
                    </a:lnTo>
                    <a:lnTo>
                      <a:pt x="210" y="431"/>
                    </a:lnTo>
                    <a:lnTo>
                      <a:pt x="204" y="430"/>
                    </a:lnTo>
                    <a:lnTo>
                      <a:pt x="202" y="428"/>
                    </a:lnTo>
                    <a:lnTo>
                      <a:pt x="201" y="428"/>
                    </a:lnTo>
                    <a:lnTo>
                      <a:pt x="199" y="420"/>
                    </a:lnTo>
                    <a:lnTo>
                      <a:pt x="194" y="420"/>
                    </a:lnTo>
                    <a:lnTo>
                      <a:pt x="191" y="423"/>
                    </a:lnTo>
                    <a:lnTo>
                      <a:pt x="188" y="421"/>
                    </a:lnTo>
                    <a:lnTo>
                      <a:pt x="185" y="415"/>
                    </a:lnTo>
                    <a:lnTo>
                      <a:pt x="170" y="405"/>
                    </a:lnTo>
                    <a:lnTo>
                      <a:pt x="154" y="402"/>
                    </a:lnTo>
                    <a:lnTo>
                      <a:pt x="153" y="407"/>
                    </a:lnTo>
                    <a:lnTo>
                      <a:pt x="150" y="404"/>
                    </a:lnTo>
                    <a:lnTo>
                      <a:pt x="132" y="396"/>
                    </a:lnTo>
                    <a:lnTo>
                      <a:pt x="131" y="393"/>
                    </a:lnTo>
                    <a:lnTo>
                      <a:pt x="126" y="391"/>
                    </a:lnTo>
                    <a:lnTo>
                      <a:pt x="123" y="389"/>
                    </a:lnTo>
                    <a:lnTo>
                      <a:pt x="116" y="389"/>
                    </a:lnTo>
                    <a:lnTo>
                      <a:pt x="115" y="386"/>
                    </a:lnTo>
                    <a:lnTo>
                      <a:pt x="110" y="381"/>
                    </a:lnTo>
                    <a:lnTo>
                      <a:pt x="108" y="372"/>
                    </a:lnTo>
                    <a:lnTo>
                      <a:pt x="104" y="368"/>
                    </a:lnTo>
                    <a:lnTo>
                      <a:pt x="102" y="364"/>
                    </a:lnTo>
                    <a:lnTo>
                      <a:pt x="105" y="360"/>
                    </a:lnTo>
                    <a:lnTo>
                      <a:pt x="110" y="365"/>
                    </a:lnTo>
                    <a:lnTo>
                      <a:pt x="112" y="365"/>
                    </a:lnTo>
                    <a:lnTo>
                      <a:pt x="113" y="362"/>
                    </a:lnTo>
                    <a:lnTo>
                      <a:pt x="116" y="362"/>
                    </a:lnTo>
                    <a:lnTo>
                      <a:pt x="118" y="359"/>
                    </a:lnTo>
                    <a:lnTo>
                      <a:pt x="113" y="356"/>
                    </a:lnTo>
                    <a:lnTo>
                      <a:pt x="113" y="352"/>
                    </a:lnTo>
                    <a:lnTo>
                      <a:pt x="108" y="351"/>
                    </a:lnTo>
                    <a:lnTo>
                      <a:pt x="105" y="347"/>
                    </a:lnTo>
                    <a:lnTo>
                      <a:pt x="105" y="341"/>
                    </a:lnTo>
                    <a:lnTo>
                      <a:pt x="102" y="338"/>
                    </a:lnTo>
                    <a:lnTo>
                      <a:pt x="108" y="336"/>
                    </a:lnTo>
                    <a:lnTo>
                      <a:pt x="110" y="335"/>
                    </a:lnTo>
                    <a:lnTo>
                      <a:pt x="110" y="330"/>
                    </a:lnTo>
                    <a:lnTo>
                      <a:pt x="113" y="330"/>
                    </a:lnTo>
                    <a:lnTo>
                      <a:pt x="112" y="327"/>
                    </a:lnTo>
                    <a:lnTo>
                      <a:pt x="115" y="323"/>
                    </a:lnTo>
                    <a:lnTo>
                      <a:pt x="116" y="311"/>
                    </a:lnTo>
                    <a:lnTo>
                      <a:pt x="115" y="309"/>
                    </a:lnTo>
                    <a:lnTo>
                      <a:pt x="112" y="312"/>
                    </a:lnTo>
                    <a:lnTo>
                      <a:pt x="110" y="307"/>
                    </a:lnTo>
                    <a:lnTo>
                      <a:pt x="108" y="309"/>
                    </a:lnTo>
                    <a:lnTo>
                      <a:pt x="105" y="307"/>
                    </a:lnTo>
                    <a:lnTo>
                      <a:pt x="104" y="304"/>
                    </a:lnTo>
                    <a:lnTo>
                      <a:pt x="97" y="302"/>
                    </a:lnTo>
                    <a:lnTo>
                      <a:pt x="91" y="304"/>
                    </a:lnTo>
                    <a:lnTo>
                      <a:pt x="81" y="311"/>
                    </a:lnTo>
                    <a:lnTo>
                      <a:pt x="77" y="311"/>
                    </a:lnTo>
                    <a:lnTo>
                      <a:pt x="62" y="307"/>
                    </a:lnTo>
                    <a:lnTo>
                      <a:pt x="61" y="306"/>
                    </a:lnTo>
                    <a:lnTo>
                      <a:pt x="59" y="302"/>
                    </a:lnTo>
                    <a:lnTo>
                      <a:pt x="54" y="304"/>
                    </a:lnTo>
                    <a:lnTo>
                      <a:pt x="50" y="299"/>
                    </a:lnTo>
                    <a:lnTo>
                      <a:pt x="50" y="298"/>
                    </a:lnTo>
                    <a:lnTo>
                      <a:pt x="48" y="293"/>
                    </a:lnTo>
                    <a:lnTo>
                      <a:pt x="45" y="290"/>
                    </a:lnTo>
                    <a:lnTo>
                      <a:pt x="42" y="288"/>
                    </a:lnTo>
                    <a:lnTo>
                      <a:pt x="40" y="290"/>
                    </a:lnTo>
                    <a:lnTo>
                      <a:pt x="37" y="285"/>
                    </a:lnTo>
                    <a:lnTo>
                      <a:pt x="26" y="283"/>
                    </a:lnTo>
                    <a:lnTo>
                      <a:pt x="23" y="282"/>
                    </a:lnTo>
                    <a:lnTo>
                      <a:pt x="27" y="278"/>
                    </a:lnTo>
                    <a:lnTo>
                      <a:pt x="31" y="280"/>
                    </a:lnTo>
                    <a:lnTo>
                      <a:pt x="27" y="270"/>
                    </a:lnTo>
                    <a:lnTo>
                      <a:pt x="23" y="264"/>
                    </a:lnTo>
                    <a:lnTo>
                      <a:pt x="21" y="259"/>
                    </a:lnTo>
                    <a:lnTo>
                      <a:pt x="19" y="256"/>
                    </a:lnTo>
                    <a:lnTo>
                      <a:pt x="10" y="257"/>
                    </a:lnTo>
                    <a:lnTo>
                      <a:pt x="7" y="256"/>
                    </a:lnTo>
                    <a:lnTo>
                      <a:pt x="4" y="251"/>
                    </a:lnTo>
                    <a:lnTo>
                      <a:pt x="2" y="238"/>
                    </a:lnTo>
                    <a:lnTo>
                      <a:pt x="0" y="235"/>
                    </a:lnTo>
                    <a:lnTo>
                      <a:pt x="2" y="230"/>
                    </a:lnTo>
                    <a:lnTo>
                      <a:pt x="11" y="225"/>
                    </a:lnTo>
                    <a:lnTo>
                      <a:pt x="13" y="222"/>
                    </a:lnTo>
                    <a:lnTo>
                      <a:pt x="18" y="222"/>
                    </a:lnTo>
                    <a:lnTo>
                      <a:pt x="21" y="222"/>
                    </a:lnTo>
                    <a:lnTo>
                      <a:pt x="24" y="225"/>
                    </a:lnTo>
                    <a:lnTo>
                      <a:pt x="34" y="225"/>
                    </a:lnTo>
                    <a:lnTo>
                      <a:pt x="37" y="222"/>
                    </a:lnTo>
                    <a:lnTo>
                      <a:pt x="38" y="216"/>
                    </a:lnTo>
                    <a:lnTo>
                      <a:pt x="56" y="212"/>
                    </a:lnTo>
                    <a:lnTo>
                      <a:pt x="59" y="206"/>
                    </a:lnTo>
                    <a:lnTo>
                      <a:pt x="78" y="196"/>
                    </a:lnTo>
                    <a:lnTo>
                      <a:pt x="77" y="190"/>
                    </a:lnTo>
                    <a:lnTo>
                      <a:pt x="75" y="179"/>
                    </a:lnTo>
                    <a:lnTo>
                      <a:pt x="78" y="177"/>
                    </a:lnTo>
                    <a:lnTo>
                      <a:pt x="77" y="172"/>
                    </a:lnTo>
                    <a:lnTo>
                      <a:pt x="67" y="161"/>
                    </a:lnTo>
                    <a:lnTo>
                      <a:pt x="62" y="151"/>
                    </a:lnTo>
                    <a:lnTo>
                      <a:pt x="56" y="146"/>
                    </a:lnTo>
                    <a:lnTo>
                      <a:pt x="66" y="143"/>
                    </a:lnTo>
                    <a:lnTo>
                      <a:pt x="72" y="142"/>
                    </a:lnTo>
                    <a:lnTo>
                      <a:pt x="86" y="140"/>
                    </a:lnTo>
                    <a:lnTo>
                      <a:pt x="81" y="132"/>
                    </a:lnTo>
                    <a:lnTo>
                      <a:pt x="81" y="127"/>
                    </a:lnTo>
                    <a:lnTo>
                      <a:pt x="81" y="116"/>
                    </a:lnTo>
                    <a:lnTo>
                      <a:pt x="81" y="106"/>
                    </a:lnTo>
                    <a:lnTo>
                      <a:pt x="88" y="106"/>
                    </a:lnTo>
                    <a:lnTo>
                      <a:pt x="96" y="109"/>
                    </a:lnTo>
                    <a:lnTo>
                      <a:pt x="104" y="109"/>
                    </a:lnTo>
                    <a:lnTo>
                      <a:pt x="110" y="113"/>
                    </a:lnTo>
                    <a:lnTo>
                      <a:pt x="118" y="108"/>
                    </a:lnTo>
                    <a:lnTo>
                      <a:pt x="112" y="95"/>
                    </a:lnTo>
                    <a:lnTo>
                      <a:pt x="112" y="85"/>
                    </a:lnTo>
                    <a:lnTo>
                      <a:pt x="120" y="85"/>
                    </a:lnTo>
                    <a:lnTo>
                      <a:pt x="123" y="77"/>
                    </a:lnTo>
                    <a:lnTo>
                      <a:pt x="129" y="79"/>
                    </a:lnTo>
                    <a:lnTo>
                      <a:pt x="134" y="76"/>
                    </a:lnTo>
                    <a:lnTo>
                      <a:pt x="140" y="84"/>
                    </a:lnTo>
                    <a:lnTo>
                      <a:pt x="150" y="89"/>
                    </a:lnTo>
                    <a:lnTo>
                      <a:pt x="154" y="93"/>
                    </a:lnTo>
                    <a:lnTo>
                      <a:pt x="159" y="95"/>
                    </a:lnTo>
                    <a:lnTo>
                      <a:pt x="161" y="93"/>
                    </a:lnTo>
                    <a:lnTo>
                      <a:pt x="174" y="97"/>
                    </a:lnTo>
                    <a:lnTo>
                      <a:pt x="177" y="100"/>
                    </a:lnTo>
                    <a:lnTo>
                      <a:pt x="193" y="118"/>
                    </a:lnTo>
                    <a:lnTo>
                      <a:pt x="199" y="132"/>
                    </a:lnTo>
                    <a:lnTo>
                      <a:pt x="201" y="138"/>
                    </a:lnTo>
                    <a:lnTo>
                      <a:pt x="224" y="145"/>
                    </a:lnTo>
                    <a:lnTo>
                      <a:pt x="234" y="143"/>
                    </a:lnTo>
                    <a:lnTo>
                      <a:pt x="272" y="156"/>
                    </a:lnTo>
                    <a:lnTo>
                      <a:pt x="289" y="172"/>
                    </a:lnTo>
                    <a:lnTo>
                      <a:pt x="304" y="182"/>
                    </a:lnTo>
                    <a:lnTo>
                      <a:pt x="309" y="183"/>
                    </a:lnTo>
                    <a:lnTo>
                      <a:pt x="359" y="182"/>
                    </a:lnTo>
                    <a:lnTo>
                      <a:pt x="372" y="185"/>
                    </a:lnTo>
                    <a:lnTo>
                      <a:pt x="388" y="193"/>
                    </a:lnTo>
                    <a:lnTo>
                      <a:pt x="410" y="200"/>
                    </a:lnTo>
                    <a:lnTo>
                      <a:pt x="417" y="200"/>
                    </a:lnTo>
                    <a:lnTo>
                      <a:pt x="426" y="203"/>
                    </a:lnTo>
                    <a:lnTo>
                      <a:pt x="444" y="195"/>
                    </a:lnTo>
                    <a:lnTo>
                      <a:pt x="444" y="193"/>
                    </a:lnTo>
                    <a:lnTo>
                      <a:pt x="459" y="188"/>
                    </a:lnTo>
                    <a:lnTo>
                      <a:pt x="469" y="188"/>
                    </a:lnTo>
                    <a:lnTo>
                      <a:pt x="477" y="190"/>
                    </a:lnTo>
                    <a:lnTo>
                      <a:pt x="491" y="187"/>
                    </a:lnTo>
                    <a:lnTo>
                      <a:pt x="507" y="166"/>
                    </a:lnTo>
                    <a:lnTo>
                      <a:pt x="504" y="163"/>
                    </a:lnTo>
                    <a:lnTo>
                      <a:pt x="496" y="156"/>
                    </a:lnTo>
                    <a:lnTo>
                      <a:pt x="496" y="145"/>
                    </a:lnTo>
                    <a:lnTo>
                      <a:pt x="501" y="143"/>
                    </a:lnTo>
                    <a:lnTo>
                      <a:pt x="509" y="146"/>
                    </a:lnTo>
                    <a:lnTo>
                      <a:pt x="520" y="148"/>
                    </a:lnTo>
                    <a:lnTo>
                      <a:pt x="525" y="145"/>
                    </a:lnTo>
                    <a:lnTo>
                      <a:pt x="529" y="135"/>
                    </a:lnTo>
                    <a:lnTo>
                      <a:pt x="534" y="135"/>
                    </a:lnTo>
                    <a:lnTo>
                      <a:pt x="539" y="132"/>
                    </a:lnTo>
                    <a:lnTo>
                      <a:pt x="547" y="116"/>
                    </a:lnTo>
                    <a:lnTo>
                      <a:pt x="564" y="116"/>
                    </a:lnTo>
                    <a:lnTo>
                      <a:pt x="582" y="114"/>
                    </a:lnTo>
                    <a:lnTo>
                      <a:pt x="579" y="111"/>
                    </a:lnTo>
                    <a:lnTo>
                      <a:pt x="575" y="109"/>
                    </a:lnTo>
                    <a:lnTo>
                      <a:pt x="572" y="105"/>
                    </a:lnTo>
                    <a:lnTo>
                      <a:pt x="569" y="103"/>
                    </a:lnTo>
                    <a:lnTo>
                      <a:pt x="559" y="97"/>
                    </a:lnTo>
                    <a:lnTo>
                      <a:pt x="550" y="92"/>
                    </a:lnTo>
                    <a:lnTo>
                      <a:pt x="544" y="98"/>
                    </a:lnTo>
                    <a:lnTo>
                      <a:pt x="539" y="100"/>
                    </a:lnTo>
                    <a:lnTo>
                      <a:pt x="521" y="98"/>
                    </a:lnTo>
                    <a:lnTo>
                      <a:pt x="513" y="92"/>
                    </a:lnTo>
                    <a:lnTo>
                      <a:pt x="510" y="87"/>
                    </a:lnTo>
                    <a:lnTo>
                      <a:pt x="509" y="79"/>
                    </a:lnTo>
                    <a:lnTo>
                      <a:pt x="504" y="73"/>
                    </a:lnTo>
                    <a:lnTo>
                      <a:pt x="505" y="60"/>
                    </a:lnTo>
                    <a:lnTo>
                      <a:pt x="529" y="66"/>
                    </a:lnTo>
                    <a:lnTo>
                      <a:pt x="542" y="56"/>
                    </a:lnTo>
                    <a:lnTo>
                      <a:pt x="536" y="32"/>
                    </a:lnTo>
                    <a:lnTo>
                      <a:pt x="540" y="26"/>
                    </a:lnTo>
                    <a:lnTo>
                      <a:pt x="534" y="18"/>
                    </a:lnTo>
                    <a:lnTo>
                      <a:pt x="526" y="18"/>
                    </a:lnTo>
                    <a:lnTo>
                      <a:pt x="523" y="15"/>
                    </a:lnTo>
                    <a:lnTo>
                      <a:pt x="528" y="5"/>
                    </a:lnTo>
                    <a:lnTo>
                      <a:pt x="536" y="3"/>
                    </a:lnTo>
                    <a:lnTo>
                      <a:pt x="559" y="0"/>
                    </a:lnTo>
                    <a:lnTo>
                      <a:pt x="575" y="7"/>
                    </a:lnTo>
                    <a:lnTo>
                      <a:pt x="593" y="8"/>
                    </a:lnTo>
                    <a:lnTo>
                      <a:pt x="610" y="19"/>
                    </a:lnTo>
                    <a:lnTo>
                      <a:pt x="639" y="44"/>
                    </a:lnTo>
                    <a:lnTo>
                      <a:pt x="655" y="61"/>
                    </a:lnTo>
                    <a:lnTo>
                      <a:pt x="658" y="64"/>
                    </a:lnTo>
                    <a:lnTo>
                      <a:pt x="682" y="68"/>
                    </a:lnTo>
                    <a:lnTo>
                      <a:pt x="688" y="69"/>
                    </a:lnTo>
                    <a:lnTo>
                      <a:pt x="707" y="77"/>
                    </a:lnTo>
                    <a:lnTo>
                      <a:pt x="729" y="98"/>
                    </a:lnTo>
                    <a:lnTo>
                      <a:pt x="742" y="98"/>
                    </a:lnTo>
                    <a:lnTo>
                      <a:pt x="747" y="97"/>
                    </a:lnTo>
                    <a:lnTo>
                      <a:pt x="771" y="85"/>
                    </a:lnTo>
                    <a:lnTo>
                      <a:pt x="779" y="100"/>
                    </a:lnTo>
                    <a:lnTo>
                      <a:pt x="777" y="105"/>
                    </a:lnTo>
                    <a:lnTo>
                      <a:pt x="783" y="126"/>
                    </a:lnTo>
                    <a:lnTo>
                      <a:pt x="785" y="142"/>
                    </a:lnTo>
                    <a:lnTo>
                      <a:pt x="783" y="145"/>
                    </a:lnTo>
                    <a:lnTo>
                      <a:pt x="782" y="143"/>
                    </a:lnTo>
                    <a:lnTo>
                      <a:pt x="768" y="140"/>
                    </a:lnTo>
                    <a:lnTo>
                      <a:pt x="761" y="150"/>
                    </a:lnTo>
                    <a:lnTo>
                      <a:pt x="771" y="159"/>
                    </a:lnTo>
                    <a:lnTo>
                      <a:pt x="779" y="172"/>
                    </a:lnTo>
                    <a:lnTo>
                      <a:pt x="775" y="182"/>
                    </a:lnTo>
                    <a:lnTo>
                      <a:pt x="779" y="187"/>
                    </a:lnTo>
                    <a:lnTo>
                      <a:pt x="775" y="187"/>
                    </a:lnTo>
                    <a:lnTo>
                      <a:pt x="768" y="180"/>
                    </a:lnTo>
                    <a:lnTo>
                      <a:pt x="766" y="182"/>
                    </a:lnTo>
                    <a:lnTo>
                      <a:pt x="766" y="192"/>
                    </a:lnTo>
                    <a:lnTo>
                      <a:pt x="761" y="196"/>
                    </a:lnTo>
                    <a:lnTo>
                      <a:pt x="752" y="198"/>
                    </a:lnTo>
                    <a:lnTo>
                      <a:pt x="752" y="200"/>
                    </a:lnTo>
                    <a:lnTo>
                      <a:pt x="756" y="208"/>
                    </a:lnTo>
                    <a:lnTo>
                      <a:pt x="747" y="208"/>
                    </a:lnTo>
                    <a:lnTo>
                      <a:pt x="736" y="204"/>
                    </a:lnTo>
                    <a:lnTo>
                      <a:pt x="729" y="217"/>
                    </a:lnTo>
                    <a:lnTo>
                      <a:pt x="718" y="224"/>
                    </a:lnTo>
                    <a:lnTo>
                      <a:pt x="717" y="233"/>
                    </a:lnTo>
                    <a:lnTo>
                      <a:pt x="706" y="237"/>
                    </a:lnTo>
                    <a:lnTo>
                      <a:pt x="702" y="235"/>
                    </a:lnTo>
                    <a:lnTo>
                      <a:pt x="693" y="243"/>
                    </a:lnTo>
                    <a:lnTo>
                      <a:pt x="690" y="251"/>
                    </a:lnTo>
                    <a:lnTo>
                      <a:pt x="682" y="254"/>
                    </a:lnTo>
                    <a:lnTo>
                      <a:pt x="680" y="253"/>
                    </a:lnTo>
                    <a:lnTo>
                      <a:pt x="682" y="249"/>
                    </a:lnTo>
                    <a:lnTo>
                      <a:pt x="685" y="249"/>
                    </a:lnTo>
                    <a:lnTo>
                      <a:pt x="683" y="243"/>
                    </a:lnTo>
                    <a:lnTo>
                      <a:pt x="677" y="240"/>
                    </a:lnTo>
                    <a:lnTo>
                      <a:pt x="679" y="240"/>
                    </a:lnTo>
                    <a:lnTo>
                      <a:pt x="677" y="237"/>
                    </a:lnTo>
                    <a:lnTo>
                      <a:pt x="682" y="224"/>
                    </a:lnTo>
                    <a:lnTo>
                      <a:pt x="671" y="214"/>
                    </a:lnTo>
                    <a:lnTo>
                      <a:pt x="671" y="216"/>
                    </a:lnTo>
                    <a:lnTo>
                      <a:pt x="663" y="217"/>
                    </a:lnTo>
                    <a:lnTo>
                      <a:pt x="658" y="228"/>
                    </a:lnTo>
                    <a:lnTo>
                      <a:pt x="648" y="237"/>
                    </a:lnTo>
                    <a:lnTo>
                      <a:pt x="648" y="245"/>
                    </a:lnTo>
                    <a:lnTo>
                      <a:pt x="640" y="248"/>
                    </a:lnTo>
                    <a:lnTo>
                      <a:pt x="633" y="246"/>
                    </a:lnTo>
                    <a:lnTo>
                      <a:pt x="631" y="249"/>
                    </a:lnTo>
                    <a:lnTo>
                      <a:pt x="631" y="254"/>
                    </a:lnTo>
                    <a:lnTo>
                      <a:pt x="633" y="257"/>
                    </a:lnTo>
                    <a:lnTo>
                      <a:pt x="640" y="265"/>
                    </a:lnTo>
                    <a:lnTo>
                      <a:pt x="653" y="270"/>
                    </a:lnTo>
                    <a:lnTo>
                      <a:pt x="663" y="280"/>
                    </a:lnTo>
                    <a:lnTo>
                      <a:pt x="671" y="283"/>
                    </a:lnTo>
                    <a:lnTo>
                      <a:pt x="674" y="283"/>
                    </a:lnTo>
                    <a:lnTo>
                      <a:pt x="679" y="274"/>
                    </a:lnTo>
                    <a:lnTo>
                      <a:pt x="685" y="270"/>
                    </a:lnTo>
                    <a:lnTo>
                      <a:pt x="698" y="277"/>
                    </a:lnTo>
                    <a:lnTo>
                      <a:pt x="704" y="275"/>
                    </a:lnTo>
                    <a:lnTo>
                      <a:pt x="712" y="278"/>
                    </a:lnTo>
                    <a:lnTo>
                      <a:pt x="714" y="285"/>
                    </a:lnTo>
                    <a:lnTo>
                      <a:pt x="712" y="288"/>
                    </a:lnTo>
                    <a:lnTo>
                      <a:pt x="709" y="285"/>
                    </a:lnTo>
                    <a:lnTo>
                      <a:pt x="706" y="285"/>
                    </a:lnTo>
                    <a:lnTo>
                      <a:pt x="704" y="290"/>
                    </a:lnTo>
                    <a:lnTo>
                      <a:pt x="693" y="291"/>
                    </a:lnTo>
                    <a:lnTo>
                      <a:pt x="696" y="294"/>
                    </a:lnTo>
                    <a:lnTo>
                      <a:pt x="694" y="301"/>
                    </a:lnTo>
                    <a:lnTo>
                      <a:pt x="691" y="301"/>
                    </a:lnTo>
                    <a:lnTo>
                      <a:pt x="690" y="298"/>
                    </a:lnTo>
                    <a:lnTo>
                      <a:pt x="687" y="298"/>
                    </a:lnTo>
                    <a:lnTo>
                      <a:pt x="687" y="301"/>
                    </a:lnTo>
                    <a:lnTo>
                      <a:pt x="688" y="302"/>
                    </a:lnTo>
                    <a:lnTo>
                      <a:pt x="688" y="306"/>
                    </a:lnTo>
                    <a:lnTo>
                      <a:pt x="685" y="311"/>
                    </a:lnTo>
                    <a:lnTo>
                      <a:pt x="682" y="322"/>
                    </a:lnTo>
                    <a:lnTo>
                      <a:pt x="683" y="325"/>
                    </a:lnTo>
                    <a:lnTo>
                      <a:pt x="701" y="331"/>
                    </a:lnTo>
                    <a:lnTo>
                      <a:pt x="709" y="341"/>
                    </a:lnTo>
                    <a:lnTo>
                      <a:pt x="721" y="360"/>
                    </a:lnTo>
                    <a:lnTo>
                      <a:pt x="729" y="365"/>
                    </a:lnTo>
                    <a:lnTo>
                      <a:pt x="731" y="368"/>
                    </a:lnTo>
                    <a:lnTo>
                      <a:pt x="742" y="378"/>
                    </a:lnTo>
                    <a:lnTo>
                      <a:pt x="721" y="372"/>
                    </a:lnTo>
                    <a:lnTo>
                      <a:pt x="715" y="373"/>
                    </a:lnTo>
                    <a:lnTo>
                      <a:pt x="715" y="375"/>
                    </a:lnTo>
                    <a:lnTo>
                      <a:pt x="721" y="373"/>
                    </a:lnTo>
                    <a:lnTo>
                      <a:pt x="725" y="376"/>
                    </a:lnTo>
                    <a:lnTo>
                      <a:pt x="733" y="380"/>
                    </a:lnTo>
                    <a:lnTo>
                      <a:pt x="739" y="383"/>
                    </a:lnTo>
                    <a:lnTo>
                      <a:pt x="741" y="384"/>
                    </a:lnTo>
                    <a:lnTo>
                      <a:pt x="747" y="391"/>
                    </a:lnTo>
                    <a:lnTo>
                      <a:pt x="734" y="401"/>
                    </a:lnTo>
                    <a:lnTo>
                      <a:pt x="728" y="402"/>
                    </a:lnTo>
                    <a:lnTo>
                      <a:pt x="728" y="402"/>
                    </a:lnTo>
                    <a:lnTo>
                      <a:pt x="736" y="405"/>
                    </a:lnTo>
                    <a:lnTo>
                      <a:pt x="741" y="402"/>
                    </a:lnTo>
                    <a:lnTo>
                      <a:pt x="748" y="409"/>
                    </a:lnTo>
                    <a:lnTo>
                      <a:pt x="755" y="410"/>
                    </a:lnTo>
                    <a:lnTo>
                      <a:pt x="748" y="417"/>
                    </a:lnTo>
                    <a:lnTo>
                      <a:pt x="753" y="415"/>
                    </a:lnTo>
                    <a:lnTo>
                      <a:pt x="755" y="418"/>
                    </a:lnTo>
                    <a:lnTo>
                      <a:pt x="755" y="421"/>
                    </a:lnTo>
                    <a:lnTo>
                      <a:pt x="750" y="421"/>
                    </a:lnTo>
                    <a:lnTo>
                      <a:pt x="753" y="426"/>
                    </a:lnTo>
                    <a:lnTo>
                      <a:pt x="753" y="439"/>
                    </a:lnTo>
                    <a:lnTo>
                      <a:pt x="750" y="438"/>
                    </a:lnTo>
                    <a:lnTo>
                      <a:pt x="748" y="438"/>
                    </a:lnTo>
                    <a:lnTo>
                      <a:pt x="747" y="444"/>
                    </a:lnTo>
                    <a:lnTo>
                      <a:pt x="745" y="452"/>
                    </a:lnTo>
                    <a:lnTo>
                      <a:pt x="742" y="460"/>
                    </a:lnTo>
                    <a:lnTo>
                      <a:pt x="741" y="468"/>
                    </a:lnTo>
                    <a:lnTo>
                      <a:pt x="737" y="463"/>
                    </a:lnTo>
                    <a:lnTo>
                      <a:pt x="734" y="466"/>
                    </a:lnTo>
                    <a:lnTo>
                      <a:pt x="737" y="471"/>
                    </a:lnTo>
                    <a:lnTo>
                      <a:pt x="736" y="483"/>
                    </a:lnTo>
                    <a:lnTo>
                      <a:pt x="737" y="487"/>
                    </a:lnTo>
                    <a:lnTo>
                      <a:pt x="734" y="487"/>
                    </a:lnTo>
                    <a:lnTo>
                      <a:pt x="734" y="491"/>
                    </a:lnTo>
                    <a:lnTo>
                      <a:pt x="731" y="492"/>
                    </a:lnTo>
                    <a:lnTo>
                      <a:pt x="728" y="502"/>
                    </a:lnTo>
                    <a:lnTo>
                      <a:pt x="721" y="502"/>
                    </a:lnTo>
                    <a:lnTo>
                      <a:pt x="720" y="503"/>
                    </a:lnTo>
                    <a:lnTo>
                      <a:pt x="721" y="507"/>
                    </a:lnTo>
                    <a:lnTo>
                      <a:pt x="721" y="510"/>
                    </a:lnTo>
                    <a:lnTo>
                      <a:pt x="717" y="513"/>
                    </a:lnTo>
                    <a:lnTo>
                      <a:pt x="717" y="516"/>
                    </a:lnTo>
                    <a:lnTo>
                      <a:pt x="715" y="515"/>
                    </a:lnTo>
                    <a:lnTo>
                      <a:pt x="714" y="518"/>
                    </a:lnTo>
                    <a:lnTo>
                      <a:pt x="707" y="520"/>
                    </a:lnTo>
                    <a:lnTo>
                      <a:pt x="701" y="531"/>
                    </a:lnTo>
                    <a:lnTo>
                      <a:pt x="694" y="534"/>
                    </a:lnTo>
                    <a:lnTo>
                      <a:pt x="690" y="532"/>
                    </a:lnTo>
                    <a:lnTo>
                      <a:pt x="687" y="536"/>
                    </a:lnTo>
                    <a:lnTo>
                      <a:pt x="683" y="532"/>
                    </a:lnTo>
                    <a:lnTo>
                      <a:pt x="679" y="537"/>
                    </a:lnTo>
                    <a:lnTo>
                      <a:pt x="677" y="534"/>
                    </a:lnTo>
                    <a:lnTo>
                      <a:pt x="674" y="536"/>
                    </a:lnTo>
                    <a:lnTo>
                      <a:pt x="675" y="537"/>
                    </a:lnTo>
                    <a:lnTo>
                      <a:pt x="674" y="5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7" name="Freeform 305"/>
              <p:cNvSpPr>
                <a:spLocks/>
              </p:cNvSpPr>
              <p:nvPr/>
            </p:nvSpPr>
            <p:spPr bwMode="auto">
              <a:xfrm>
                <a:off x="4203" y="1564"/>
                <a:ext cx="33" cy="33"/>
              </a:xfrm>
              <a:custGeom>
                <a:avLst/>
                <a:gdLst>
                  <a:gd name="T0" fmla="*/ 25 w 33"/>
                  <a:gd name="T1" fmla="*/ 1 h 33"/>
                  <a:gd name="T2" fmla="*/ 25 w 33"/>
                  <a:gd name="T3" fmla="*/ 0 h 33"/>
                  <a:gd name="T4" fmla="*/ 32 w 33"/>
                  <a:gd name="T5" fmla="*/ 1 h 33"/>
                  <a:gd name="T6" fmla="*/ 33 w 33"/>
                  <a:gd name="T7" fmla="*/ 8 h 33"/>
                  <a:gd name="T8" fmla="*/ 32 w 33"/>
                  <a:gd name="T9" fmla="*/ 11 h 33"/>
                  <a:gd name="T10" fmla="*/ 29 w 33"/>
                  <a:gd name="T11" fmla="*/ 22 h 33"/>
                  <a:gd name="T12" fmla="*/ 24 w 33"/>
                  <a:gd name="T13" fmla="*/ 29 h 33"/>
                  <a:gd name="T14" fmla="*/ 21 w 33"/>
                  <a:gd name="T15" fmla="*/ 30 h 33"/>
                  <a:gd name="T16" fmla="*/ 19 w 33"/>
                  <a:gd name="T17" fmla="*/ 33 h 33"/>
                  <a:gd name="T18" fmla="*/ 5 w 33"/>
                  <a:gd name="T19" fmla="*/ 29 h 33"/>
                  <a:gd name="T20" fmla="*/ 2 w 33"/>
                  <a:gd name="T21" fmla="*/ 25 h 33"/>
                  <a:gd name="T22" fmla="*/ 0 w 33"/>
                  <a:gd name="T23" fmla="*/ 14 h 33"/>
                  <a:gd name="T24" fmla="*/ 11 w 33"/>
                  <a:gd name="T25" fmla="*/ 3 h 33"/>
                  <a:gd name="T26" fmla="*/ 25 w 33"/>
                  <a:gd name="T27"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33">
                    <a:moveTo>
                      <a:pt x="25" y="1"/>
                    </a:moveTo>
                    <a:lnTo>
                      <a:pt x="25" y="0"/>
                    </a:lnTo>
                    <a:lnTo>
                      <a:pt x="32" y="1"/>
                    </a:lnTo>
                    <a:lnTo>
                      <a:pt x="33" y="8"/>
                    </a:lnTo>
                    <a:lnTo>
                      <a:pt x="32" y="11"/>
                    </a:lnTo>
                    <a:lnTo>
                      <a:pt x="29" y="22"/>
                    </a:lnTo>
                    <a:lnTo>
                      <a:pt x="24" y="29"/>
                    </a:lnTo>
                    <a:lnTo>
                      <a:pt x="21" y="30"/>
                    </a:lnTo>
                    <a:lnTo>
                      <a:pt x="19" y="33"/>
                    </a:lnTo>
                    <a:lnTo>
                      <a:pt x="5" y="29"/>
                    </a:lnTo>
                    <a:lnTo>
                      <a:pt x="2" y="25"/>
                    </a:lnTo>
                    <a:lnTo>
                      <a:pt x="0" y="14"/>
                    </a:lnTo>
                    <a:lnTo>
                      <a:pt x="11" y="3"/>
                    </a:lnTo>
                    <a:lnTo>
                      <a:pt x="2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8" name="Freeform 306"/>
              <p:cNvSpPr>
                <a:spLocks/>
              </p:cNvSpPr>
              <p:nvPr/>
            </p:nvSpPr>
            <p:spPr bwMode="auto">
              <a:xfrm>
                <a:off x="3922" y="1519"/>
                <a:ext cx="5" cy="6"/>
              </a:xfrm>
              <a:custGeom>
                <a:avLst/>
                <a:gdLst>
                  <a:gd name="T0" fmla="*/ 0 w 5"/>
                  <a:gd name="T1" fmla="*/ 0 h 6"/>
                  <a:gd name="T2" fmla="*/ 1 w 5"/>
                  <a:gd name="T3" fmla="*/ 6 h 6"/>
                  <a:gd name="T4" fmla="*/ 3 w 5"/>
                  <a:gd name="T5" fmla="*/ 6 h 6"/>
                  <a:gd name="T6" fmla="*/ 5 w 5"/>
                  <a:gd name="T7" fmla="*/ 3 h 6"/>
                  <a:gd name="T8" fmla="*/ 1 w 5"/>
                  <a:gd name="T9" fmla="*/ 0 h 6"/>
                  <a:gd name="T10" fmla="*/ 0 w 5"/>
                  <a:gd name="T11" fmla="*/ 0 h 6"/>
                </a:gdLst>
                <a:ahLst/>
                <a:cxnLst>
                  <a:cxn ang="0">
                    <a:pos x="T0" y="T1"/>
                  </a:cxn>
                  <a:cxn ang="0">
                    <a:pos x="T2" y="T3"/>
                  </a:cxn>
                  <a:cxn ang="0">
                    <a:pos x="T4" y="T5"/>
                  </a:cxn>
                  <a:cxn ang="0">
                    <a:pos x="T6" y="T7"/>
                  </a:cxn>
                  <a:cxn ang="0">
                    <a:pos x="T8" y="T9"/>
                  </a:cxn>
                  <a:cxn ang="0">
                    <a:pos x="T10" y="T11"/>
                  </a:cxn>
                </a:cxnLst>
                <a:rect l="0" t="0" r="r" b="b"/>
                <a:pathLst>
                  <a:path w="5" h="6">
                    <a:moveTo>
                      <a:pt x="0" y="0"/>
                    </a:moveTo>
                    <a:lnTo>
                      <a:pt x="1" y="6"/>
                    </a:lnTo>
                    <a:lnTo>
                      <a:pt x="3" y="6"/>
                    </a:lnTo>
                    <a:lnTo>
                      <a:pt x="5" y="3"/>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9" name="Freeform 307"/>
              <p:cNvSpPr>
                <a:spLocks/>
              </p:cNvSpPr>
              <p:nvPr/>
            </p:nvSpPr>
            <p:spPr bwMode="auto">
              <a:xfrm>
                <a:off x="3582" y="1285"/>
                <a:ext cx="424" cy="489"/>
              </a:xfrm>
              <a:custGeom>
                <a:avLst/>
                <a:gdLst>
                  <a:gd name="T0" fmla="*/ 25 w 424"/>
                  <a:gd name="T1" fmla="*/ 230 h 489"/>
                  <a:gd name="T2" fmla="*/ 29 w 424"/>
                  <a:gd name="T3" fmla="*/ 238 h 489"/>
                  <a:gd name="T4" fmla="*/ 40 w 424"/>
                  <a:gd name="T5" fmla="*/ 266 h 489"/>
                  <a:gd name="T6" fmla="*/ 65 w 424"/>
                  <a:gd name="T7" fmla="*/ 240 h 489"/>
                  <a:gd name="T8" fmla="*/ 70 w 424"/>
                  <a:gd name="T9" fmla="*/ 250 h 489"/>
                  <a:gd name="T10" fmla="*/ 76 w 424"/>
                  <a:gd name="T11" fmla="*/ 287 h 489"/>
                  <a:gd name="T12" fmla="*/ 87 w 424"/>
                  <a:gd name="T13" fmla="*/ 329 h 489"/>
                  <a:gd name="T14" fmla="*/ 102 w 424"/>
                  <a:gd name="T15" fmla="*/ 364 h 489"/>
                  <a:gd name="T16" fmla="*/ 124 w 424"/>
                  <a:gd name="T17" fmla="*/ 417 h 489"/>
                  <a:gd name="T18" fmla="*/ 175 w 424"/>
                  <a:gd name="T19" fmla="*/ 483 h 489"/>
                  <a:gd name="T20" fmla="*/ 199 w 424"/>
                  <a:gd name="T21" fmla="*/ 452 h 489"/>
                  <a:gd name="T22" fmla="*/ 202 w 424"/>
                  <a:gd name="T23" fmla="*/ 393 h 489"/>
                  <a:gd name="T24" fmla="*/ 205 w 424"/>
                  <a:gd name="T25" fmla="*/ 354 h 489"/>
                  <a:gd name="T26" fmla="*/ 219 w 424"/>
                  <a:gd name="T27" fmla="*/ 346 h 489"/>
                  <a:gd name="T28" fmla="*/ 273 w 424"/>
                  <a:gd name="T29" fmla="*/ 285 h 489"/>
                  <a:gd name="T30" fmla="*/ 300 w 424"/>
                  <a:gd name="T31" fmla="*/ 250 h 489"/>
                  <a:gd name="T32" fmla="*/ 313 w 424"/>
                  <a:gd name="T33" fmla="*/ 250 h 489"/>
                  <a:gd name="T34" fmla="*/ 308 w 424"/>
                  <a:gd name="T35" fmla="*/ 224 h 489"/>
                  <a:gd name="T36" fmla="*/ 297 w 424"/>
                  <a:gd name="T37" fmla="*/ 190 h 489"/>
                  <a:gd name="T38" fmla="*/ 292 w 424"/>
                  <a:gd name="T39" fmla="*/ 177 h 489"/>
                  <a:gd name="T40" fmla="*/ 308 w 424"/>
                  <a:gd name="T41" fmla="*/ 176 h 489"/>
                  <a:gd name="T42" fmla="*/ 324 w 424"/>
                  <a:gd name="T43" fmla="*/ 189 h 489"/>
                  <a:gd name="T44" fmla="*/ 343 w 424"/>
                  <a:gd name="T45" fmla="*/ 213 h 489"/>
                  <a:gd name="T46" fmla="*/ 357 w 424"/>
                  <a:gd name="T47" fmla="*/ 214 h 489"/>
                  <a:gd name="T48" fmla="*/ 376 w 424"/>
                  <a:gd name="T49" fmla="*/ 234 h 489"/>
                  <a:gd name="T50" fmla="*/ 389 w 424"/>
                  <a:gd name="T51" fmla="*/ 213 h 489"/>
                  <a:gd name="T52" fmla="*/ 397 w 424"/>
                  <a:gd name="T53" fmla="*/ 171 h 489"/>
                  <a:gd name="T54" fmla="*/ 421 w 424"/>
                  <a:gd name="T55" fmla="*/ 155 h 489"/>
                  <a:gd name="T56" fmla="*/ 419 w 424"/>
                  <a:gd name="T57" fmla="*/ 134 h 489"/>
                  <a:gd name="T58" fmla="*/ 397 w 424"/>
                  <a:gd name="T59" fmla="*/ 115 h 489"/>
                  <a:gd name="T60" fmla="*/ 341 w 424"/>
                  <a:gd name="T61" fmla="*/ 148 h 489"/>
                  <a:gd name="T62" fmla="*/ 302 w 424"/>
                  <a:gd name="T63" fmla="*/ 161 h 489"/>
                  <a:gd name="T64" fmla="*/ 295 w 424"/>
                  <a:gd name="T65" fmla="*/ 139 h 489"/>
                  <a:gd name="T66" fmla="*/ 291 w 424"/>
                  <a:gd name="T67" fmla="*/ 163 h 489"/>
                  <a:gd name="T68" fmla="*/ 210 w 424"/>
                  <a:gd name="T69" fmla="*/ 152 h 489"/>
                  <a:gd name="T70" fmla="*/ 172 w 424"/>
                  <a:gd name="T71" fmla="*/ 132 h 489"/>
                  <a:gd name="T72" fmla="*/ 165 w 424"/>
                  <a:gd name="T73" fmla="*/ 110 h 489"/>
                  <a:gd name="T74" fmla="*/ 151 w 424"/>
                  <a:gd name="T75" fmla="*/ 89 h 489"/>
                  <a:gd name="T76" fmla="*/ 133 w 424"/>
                  <a:gd name="T77" fmla="*/ 70 h 489"/>
                  <a:gd name="T78" fmla="*/ 137 w 424"/>
                  <a:gd name="T79" fmla="*/ 63 h 489"/>
                  <a:gd name="T80" fmla="*/ 138 w 424"/>
                  <a:gd name="T81" fmla="*/ 50 h 489"/>
                  <a:gd name="T82" fmla="*/ 133 w 424"/>
                  <a:gd name="T83" fmla="*/ 34 h 489"/>
                  <a:gd name="T84" fmla="*/ 140 w 424"/>
                  <a:gd name="T85" fmla="*/ 21 h 489"/>
                  <a:gd name="T86" fmla="*/ 133 w 424"/>
                  <a:gd name="T87" fmla="*/ 7 h 489"/>
                  <a:gd name="T88" fmla="*/ 106 w 424"/>
                  <a:gd name="T89" fmla="*/ 9 h 489"/>
                  <a:gd name="T90" fmla="*/ 84 w 424"/>
                  <a:gd name="T91" fmla="*/ 23 h 489"/>
                  <a:gd name="T92" fmla="*/ 51 w 424"/>
                  <a:gd name="T93" fmla="*/ 28 h 489"/>
                  <a:gd name="T94" fmla="*/ 60 w 424"/>
                  <a:gd name="T95" fmla="*/ 44 h 489"/>
                  <a:gd name="T96" fmla="*/ 73 w 424"/>
                  <a:gd name="T97" fmla="*/ 62 h 489"/>
                  <a:gd name="T98" fmla="*/ 73 w 424"/>
                  <a:gd name="T99" fmla="*/ 76 h 489"/>
                  <a:gd name="T100" fmla="*/ 73 w 424"/>
                  <a:gd name="T101" fmla="*/ 91 h 489"/>
                  <a:gd name="T102" fmla="*/ 51 w 424"/>
                  <a:gd name="T103" fmla="*/ 129 h 489"/>
                  <a:gd name="T104" fmla="*/ 14 w 424"/>
                  <a:gd name="T105" fmla="*/ 156 h 489"/>
                  <a:gd name="T106" fmla="*/ 33 w 424"/>
                  <a:gd name="T107" fmla="*/ 182 h 489"/>
                  <a:gd name="T108" fmla="*/ 38 w 424"/>
                  <a:gd name="T109" fmla="*/ 206 h 489"/>
                  <a:gd name="T110" fmla="*/ 11 w 424"/>
                  <a:gd name="T111" fmla="*/ 206 h 489"/>
                  <a:gd name="T112" fmla="*/ 0 w 424"/>
                  <a:gd name="T113" fmla="*/ 218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4" h="489">
                    <a:moveTo>
                      <a:pt x="0" y="218"/>
                    </a:moveTo>
                    <a:lnTo>
                      <a:pt x="3" y="218"/>
                    </a:lnTo>
                    <a:lnTo>
                      <a:pt x="8" y="226"/>
                    </a:lnTo>
                    <a:lnTo>
                      <a:pt x="14" y="230"/>
                    </a:lnTo>
                    <a:lnTo>
                      <a:pt x="25" y="230"/>
                    </a:lnTo>
                    <a:lnTo>
                      <a:pt x="32" y="229"/>
                    </a:lnTo>
                    <a:lnTo>
                      <a:pt x="35" y="226"/>
                    </a:lnTo>
                    <a:lnTo>
                      <a:pt x="35" y="227"/>
                    </a:lnTo>
                    <a:lnTo>
                      <a:pt x="33" y="234"/>
                    </a:lnTo>
                    <a:lnTo>
                      <a:pt x="29" y="238"/>
                    </a:lnTo>
                    <a:lnTo>
                      <a:pt x="19" y="240"/>
                    </a:lnTo>
                    <a:lnTo>
                      <a:pt x="16" y="238"/>
                    </a:lnTo>
                    <a:lnTo>
                      <a:pt x="16" y="240"/>
                    </a:lnTo>
                    <a:lnTo>
                      <a:pt x="16" y="245"/>
                    </a:lnTo>
                    <a:lnTo>
                      <a:pt x="40" y="266"/>
                    </a:lnTo>
                    <a:lnTo>
                      <a:pt x="51" y="266"/>
                    </a:lnTo>
                    <a:lnTo>
                      <a:pt x="62" y="261"/>
                    </a:lnTo>
                    <a:lnTo>
                      <a:pt x="63" y="255"/>
                    </a:lnTo>
                    <a:lnTo>
                      <a:pt x="63" y="238"/>
                    </a:lnTo>
                    <a:lnTo>
                      <a:pt x="65" y="240"/>
                    </a:lnTo>
                    <a:lnTo>
                      <a:pt x="73" y="240"/>
                    </a:lnTo>
                    <a:lnTo>
                      <a:pt x="73" y="243"/>
                    </a:lnTo>
                    <a:lnTo>
                      <a:pt x="70" y="243"/>
                    </a:lnTo>
                    <a:lnTo>
                      <a:pt x="68" y="247"/>
                    </a:lnTo>
                    <a:lnTo>
                      <a:pt x="70" y="250"/>
                    </a:lnTo>
                    <a:lnTo>
                      <a:pt x="71" y="253"/>
                    </a:lnTo>
                    <a:lnTo>
                      <a:pt x="71" y="259"/>
                    </a:lnTo>
                    <a:lnTo>
                      <a:pt x="73" y="261"/>
                    </a:lnTo>
                    <a:lnTo>
                      <a:pt x="76" y="272"/>
                    </a:lnTo>
                    <a:lnTo>
                      <a:pt x="76" y="287"/>
                    </a:lnTo>
                    <a:lnTo>
                      <a:pt x="78" y="298"/>
                    </a:lnTo>
                    <a:lnTo>
                      <a:pt x="79" y="296"/>
                    </a:lnTo>
                    <a:lnTo>
                      <a:pt x="81" y="296"/>
                    </a:lnTo>
                    <a:lnTo>
                      <a:pt x="81" y="309"/>
                    </a:lnTo>
                    <a:lnTo>
                      <a:pt x="87" y="329"/>
                    </a:lnTo>
                    <a:lnTo>
                      <a:pt x="91" y="343"/>
                    </a:lnTo>
                    <a:lnTo>
                      <a:pt x="98" y="356"/>
                    </a:lnTo>
                    <a:lnTo>
                      <a:pt x="100" y="361"/>
                    </a:lnTo>
                    <a:lnTo>
                      <a:pt x="103" y="361"/>
                    </a:lnTo>
                    <a:lnTo>
                      <a:pt x="102" y="364"/>
                    </a:lnTo>
                    <a:lnTo>
                      <a:pt x="105" y="370"/>
                    </a:lnTo>
                    <a:lnTo>
                      <a:pt x="105" y="370"/>
                    </a:lnTo>
                    <a:lnTo>
                      <a:pt x="110" y="375"/>
                    </a:lnTo>
                    <a:lnTo>
                      <a:pt x="118" y="393"/>
                    </a:lnTo>
                    <a:lnTo>
                      <a:pt x="124" y="417"/>
                    </a:lnTo>
                    <a:lnTo>
                      <a:pt x="135" y="430"/>
                    </a:lnTo>
                    <a:lnTo>
                      <a:pt x="152" y="475"/>
                    </a:lnTo>
                    <a:lnTo>
                      <a:pt x="164" y="489"/>
                    </a:lnTo>
                    <a:lnTo>
                      <a:pt x="168" y="489"/>
                    </a:lnTo>
                    <a:lnTo>
                      <a:pt x="175" y="483"/>
                    </a:lnTo>
                    <a:lnTo>
                      <a:pt x="176" y="473"/>
                    </a:lnTo>
                    <a:lnTo>
                      <a:pt x="187" y="470"/>
                    </a:lnTo>
                    <a:lnTo>
                      <a:pt x="186" y="464"/>
                    </a:lnTo>
                    <a:lnTo>
                      <a:pt x="192" y="452"/>
                    </a:lnTo>
                    <a:lnTo>
                      <a:pt x="199" y="452"/>
                    </a:lnTo>
                    <a:lnTo>
                      <a:pt x="197" y="428"/>
                    </a:lnTo>
                    <a:lnTo>
                      <a:pt x="203" y="401"/>
                    </a:lnTo>
                    <a:lnTo>
                      <a:pt x="202" y="396"/>
                    </a:lnTo>
                    <a:lnTo>
                      <a:pt x="199" y="393"/>
                    </a:lnTo>
                    <a:lnTo>
                      <a:pt x="202" y="393"/>
                    </a:lnTo>
                    <a:lnTo>
                      <a:pt x="199" y="383"/>
                    </a:lnTo>
                    <a:lnTo>
                      <a:pt x="199" y="377"/>
                    </a:lnTo>
                    <a:lnTo>
                      <a:pt x="195" y="364"/>
                    </a:lnTo>
                    <a:lnTo>
                      <a:pt x="199" y="356"/>
                    </a:lnTo>
                    <a:lnTo>
                      <a:pt x="205" y="354"/>
                    </a:lnTo>
                    <a:lnTo>
                      <a:pt x="206" y="356"/>
                    </a:lnTo>
                    <a:lnTo>
                      <a:pt x="210" y="354"/>
                    </a:lnTo>
                    <a:lnTo>
                      <a:pt x="211" y="351"/>
                    </a:lnTo>
                    <a:lnTo>
                      <a:pt x="213" y="346"/>
                    </a:lnTo>
                    <a:lnTo>
                      <a:pt x="219" y="346"/>
                    </a:lnTo>
                    <a:lnTo>
                      <a:pt x="226" y="343"/>
                    </a:lnTo>
                    <a:lnTo>
                      <a:pt x="229" y="333"/>
                    </a:lnTo>
                    <a:lnTo>
                      <a:pt x="253" y="309"/>
                    </a:lnTo>
                    <a:lnTo>
                      <a:pt x="262" y="293"/>
                    </a:lnTo>
                    <a:lnTo>
                      <a:pt x="273" y="285"/>
                    </a:lnTo>
                    <a:lnTo>
                      <a:pt x="281" y="282"/>
                    </a:lnTo>
                    <a:lnTo>
                      <a:pt x="291" y="269"/>
                    </a:lnTo>
                    <a:lnTo>
                      <a:pt x="287" y="261"/>
                    </a:lnTo>
                    <a:lnTo>
                      <a:pt x="289" y="256"/>
                    </a:lnTo>
                    <a:lnTo>
                      <a:pt x="300" y="250"/>
                    </a:lnTo>
                    <a:lnTo>
                      <a:pt x="303" y="243"/>
                    </a:lnTo>
                    <a:lnTo>
                      <a:pt x="305" y="251"/>
                    </a:lnTo>
                    <a:lnTo>
                      <a:pt x="308" y="255"/>
                    </a:lnTo>
                    <a:lnTo>
                      <a:pt x="313" y="253"/>
                    </a:lnTo>
                    <a:lnTo>
                      <a:pt x="313" y="250"/>
                    </a:lnTo>
                    <a:lnTo>
                      <a:pt x="314" y="253"/>
                    </a:lnTo>
                    <a:lnTo>
                      <a:pt x="316" y="253"/>
                    </a:lnTo>
                    <a:lnTo>
                      <a:pt x="311" y="237"/>
                    </a:lnTo>
                    <a:lnTo>
                      <a:pt x="310" y="232"/>
                    </a:lnTo>
                    <a:lnTo>
                      <a:pt x="308" y="224"/>
                    </a:lnTo>
                    <a:lnTo>
                      <a:pt x="305" y="216"/>
                    </a:lnTo>
                    <a:lnTo>
                      <a:pt x="303" y="205"/>
                    </a:lnTo>
                    <a:lnTo>
                      <a:pt x="292" y="197"/>
                    </a:lnTo>
                    <a:lnTo>
                      <a:pt x="294" y="192"/>
                    </a:lnTo>
                    <a:lnTo>
                      <a:pt x="297" y="190"/>
                    </a:lnTo>
                    <a:lnTo>
                      <a:pt x="297" y="189"/>
                    </a:lnTo>
                    <a:lnTo>
                      <a:pt x="303" y="189"/>
                    </a:lnTo>
                    <a:lnTo>
                      <a:pt x="302" y="184"/>
                    </a:lnTo>
                    <a:lnTo>
                      <a:pt x="295" y="182"/>
                    </a:lnTo>
                    <a:lnTo>
                      <a:pt x="292" y="177"/>
                    </a:lnTo>
                    <a:lnTo>
                      <a:pt x="297" y="166"/>
                    </a:lnTo>
                    <a:lnTo>
                      <a:pt x="302" y="173"/>
                    </a:lnTo>
                    <a:lnTo>
                      <a:pt x="302" y="168"/>
                    </a:lnTo>
                    <a:lnTo>
                      <a:pt x="303" y="168"/>
                    </a:lnTo>
                    <a:lnTo>
                      <a:pt x="308" y="176"/>
                    </a:lnTo>
                    <a:lnTo>
                      <a:pt x="310" y="174"/>
                    </a:lnTo>
                    <a:lnTo>
                      <a:pt x="311" y="176"/>
                    </a:lnTo>
                    <a:lnTo>
                      <a:pt x="313" y="171"/>
                    </a:lnTo>
                    <a:lnTo>
                      <a:pt x="318" y="184"/>
                    </a:lnTo>
                    <a:lnTo>
                      <a:pt x="324" y="189"/>
                    </a:lnTo>
                    <a:lnTo>
                      <a:pt x="346" y="189"/>
                    </a:lnTo>
                    <a:lnTo>
                      <a:pt x="357" y="192"/>
                    </a:lnTo>
                    <a:lnTo>
                      <a:pt x="353" y="203"/>
                    </a:lnTo>
                    <a:lnTo>
                      <a:pt x="343" y="210"/>
                    </a:lnTo>
                    <a:lnTo>
                      <a:pt x="343" y="213"/>
                    </a:lnTo>
                    <a:lnTo>
                      <a:pt x="346" y="222"/>
                    </a:lnTo>
                    <a:lnTo>
                      <a:pt x="349" y="222"/>
                    </a:lnTo>
                    <a:lnTo>
                      <a:pt x="354" y="227"/>
                    </a:lnTo>
                    <a:lnTo>
                      <a:pt x="356" y="219"/>
                    </a:lnTo>
                    <a:lnTo>
                      <a:pt x="357" y="214"/>
                    </a:lnTo>
                    <a:lnTo>
                      <a:pt x="359" y="214"/>
                    </a:lnTo>
                    <a:lnTo>
                      <a:pt x="367" y="229"/>
                    </a:lnTo>
                    <a:lnTo>
                      <a:pt x="372" y="248"/>
                    </a:lnTo>
                    <a:lnTo>
                      <a:pt x="380" y="243"/>
                    </a:lnTo>
                    <a:lnTo>
                      <a:pt x="376" y="234"/>
                    </a:lnTo>
                    <a:lnTo>
                      <a:pt x="376" y="230"/>
                    </a:lnTo>
                    <a:lnTo>
                      <a:pt x="380" y="229"/>
                    </a:lnTo>
                    <a:lnTo>
                      <a:pt x="378" y="216"/>
                    </a:lnTo>
                    <a:lnTo>
                      <a:pt x="380" y="213"/>
                    </a:lnTo>
                    <a:lnTo>
                      <a:pt x="389" y="213"/>
                    </a:lnTo>
                    <a:lnTo>
                      <a:pt x="391" y="211"/>
                    </a:lnTo>
                    <a:lnTo>
                      <a:pt x="394" y="195"/>
                    </a:lnTo>
                    <a:lnTo>
                      <a:pt x="394" y="189"/>
                    </a:lnTo>
                    <a:lnTo>
                      <a:pt x="400" y="179"/>
                    </a:lnTo>
                    <a:lnTo>
                      <a:pt x="397" y="171"/>
                    </a:lnTo>
                    <a:lnTo>
                      <a:pt x="399" y="166"/>
                    </a:lnTo>
                    <a:lnTo>
                      <a:pt x="405" y="161"/>
                    </a:lnTo>
                    <a:lnTo>
                      <a:pt x="408" y="155"/>
                    </a:lnTo>
                    <a:lnTo>
                      <a:pt x="416" y="153"/>
                    </a:lnTo>
                    <a:lnTo>
                      <a:pt x="421" y="155"/>
                    </a:lnTo>
                    <a:lnTo>
                      <a:pt x="421" y="145"/>
                    </a:lnTo>
                    <a:lnTo>
                      <a:pt x="424" y="142"/>
                    </a:lnTo>
                    <a:lnTo>
                      <a:pt x="424" y="137"/>
                    </a:lnTo>
                    <a:lnTo>
                      <a:pt x="421" y="134"/>
                    </a:lnTo>
                    <a:lnTo>
                      <a:pt x="419" y="134"/>
                    </a:lnTo>
                    <a:lnTo>
                      <a:pt x="407" y="132"/>
                    </a:lnTo>
                    <a:lnTo>
                      <a:pt x="407" y="124"/>
                    </a:lnTo>
                    <a:lnTo>
                      <a:pt x="402" y="123"/>
                    </a:lnTo>
                    <a:lnTo>
                      <a:pt x="402" y="118"/>
                    </a:lnTo>
                    <a:lnTo>
                      <a:pt x="397" y="115"/>
                    </a:lnTo>
                    <a:lnTo>
                      <a:pt x="388" y="119"/>
                    </a:lnTo>
                    <a:lnTo>
                      <a:pt x="376" y="118"/>
                    </a:lnTo>
                    <a:lnTo>
                      <a:pt x="359" y="136"/>
                    </a:lnTo>
                    <a:lnTo>
                      <a:pt x="341" y="144"/>
                    </a:lnTo>
                    <a:lnTo>
                      <a:pt x="341" y="148"/>
                    </a:lnTo>
                    <a:lnTo>
                      <a:pt x="349" y="152"/>
                    </a:lnTo>
                    <a:lnTo>
                      <a:pt x="349" y="158"/>
                    </a:lnTo>
                    <a:lnTo>
                      <a:pt x="348" y="160"/>
                    </a:lnTo>
                    <a:lnTo>
                      <a:pt x="314" y="163"/>
                    </a:lnTo>
                    <a:lnTo>
                      <a:pt x="302" y="161"/>
                    </a:lnTo>
                    <a:lnTo>
                      <a:pt x="299" y="155"/>
                    </a:lnTo>
                    <a:lnTo>
                      <a:pt x="302" y="152"/>
                    </a:lnTo>
                    <a:lnTo>
                      <a:pt x="299" y="150"/>
                    </a:lnTo>
                    <a:lnTo>
                      <a:pt x="297" y="144"/>
                    </a:lnTo>
                    <a:lnTo>
                      <a:pt x="295" y="139"/>
                    </a:lnTo>
                    <a:lnTo>
                      <a:pt x="287" y="142"/>
                    </a:lnTo>
                    <a:lnTo>
                      <a:pt x="286" y="148"/>
                    </a:lnTo>
                    <a:lnTo>
                      <a:pt x="287" y="156"/>
                    </a:lnTo>
                    <a:lnTo>
                      <a:pt x="287" y="158"/>
                    </a:lnTo>
                    <a:lnTo>
                      <a:pt x="291" y="163"/>
                    </a:lnTo>
                    <a:lnTo>
                      <a:pt x="291" y="168"/>
                    </a:lnTo>
                    <a:lnTo>
                      <a:pt x="278" y="169"/>
                    </a:lnTo>
                    <a:lnTo>
                      <a:pt x="245" y="161"/>
                    </a:lnTo>
                    <a:lnTo>
                      <a:pt x="232" y="153"/>
                    </a:lnTo>
                    <a:lnTo>
                      <a:pt x="210" y="152"/>
                    </a:lnTo>
                    <a:lnTo>
                      <a:pt x="205" y="147"/>
                    </a:lnTo>
                    <a:lnTo>
                      <a:pt x="191" y="142"/>
                    </a:lnTo>
                    <a:lnTo>
                      <a:pt x="178" y="132"/>
                    </a:lnTo>
                    <a:lnTo>
                      <a:pt x="173" y="131"/>
                    </a:lnTo>
                    <a:lnTo>
                      <a:pt x="172" y="132"/>
                    </a:lnTo>
                    <a:lnTo>
                      <a:pt x="168" y="128"/>
                    </a:lnTo>
                    <a:lnTo>
                      <a:pt x="165" y="128"/>
                    </a:lnTo>
                    <a:lnTo>
                      <a:pt x="165" y="124"/>
                    </a:lnTo>
                    <a:lnTo>
                      <a:pt x="167" y="118"/>
                    </a:lnTo>
                    <a:lnTo>
                      <a:pt x="165" y="110"/>
                    </a:lnTo>
                    <a:lnTo>
                      <a:pt x="172" y="102"/>
                    </a:lnTo>
                    <a:lnTo>
                      <a:pt x="175" y="102"/>
                    </a:lnTo>
                    <a:lnTo>
                      <a:pt x="157" y="94"/>
                    </a:lnTo>
                    <a:lnTo>
                      <a:pt x="156" y="91"/>
                    </a:lnTo>
                    <a:lnTo>
                      <a:pt x="151" y="89"/>
                    </a:lnTo>
                    <a:lnTo>
                      <a:pt x="148" y="87"/>
                    </a:lnTo>
                    <a:lnTo>
                      <a:pt x="141" y="87"/>
                    </a:lnTo>
                    <a:lnTo>
                      <a:pt x="140" y="84"/>
                    </a:lnTo>
                    <a:lnTo>
                      <a:pt x="135" y="79"/>
                    </a:lnTo>
                    <a:lnTo>
                      <a:pt x="133" y="70"/>
                    </a:lnTo>
                    <a:lnTo>
                      <a:pt x="129" y="66"/>
                    </a:lnTo>
                    <a:lnTo>
                      <a:pt x="127" y="62"/>
                    </a:lnTo>
                    <a:lnTo>
                      <a:pt x="130" y="58"/>
                    </a:lnTo>
                    <a:lnTo>
                      <a:pt x="135" y="63"/>
                    </a:lnTo>
                    <a:lnTo>
                      <a:pt x="137" y="63"/>
                    </a:lnTo>
                    <a:lnTo>
                      <a:pt x="138" y="60"/>
                    </a:lnTo>
                    <a:lnTo>
                      <a:pt x="141" y="60"/>
                    </a:lnTo>
                    <a:lnTo>
                      <a:pt x="143" y="57"/>
                    </a:lnTo>
                    <a:lnTo>
                      <a:pt x="138" y="54"/>
                    </a:lnTo>
                    <a:lnTo>
                      <a:pt x="138" y="50"/>
                    </a:lnTo>
                    <a:lnTo>
                      <a:pt x="133" y="49"/>
                    </a:lnTo>
                    <a:lnTo>
                      <a:pt x="130" y="45"/>
                    </a:lnTo>
                    <a:lnTo>
                      <a:pt x="130" y="39"/>
                    </a:lnTo>
                    <a:lnTo>
                      <a:pt x="127" y="36"/>
                    </a:lnTo>
                    <a:lnTo>
                      <a:pt x="133" y="34"/>
                    </a:lnTo>
                    <a:lnTo>
                      <a:pt x="135" y="33"/>
                    </a:lnTo>
                    <a:lnTo>
                      <a:pt x="135" y="28"/>
                    </a:lnTo>
                    <a:lnTo>
                      <a:pt x="138" y="28"/>
                    </a:lnTo>
                    <a:lnTo>
                      <a:pt x="137" y="25"/>
                    </a:lnTo>
                    <a:lnTo>
                      <a:pt x="140" y="21"/>
                    </a:lnTo>
                    <a:lnTo>
                      <a:pt x="141" y="9"/>
                    </a:lnTo>
                    <a:lnTo>
                      <a:pt x="140" y="7"/>
                    </a:lnTo>
                    <a:lnTo>
                      <a:pt x="137" y="10"/>
                    </a:lnTo>
                    <a:lnTo>
                      <a:pt x="135" y="5"/>
                    </a:lnTo>
                    <a:lnTo>
                      <a:pt x="133" y="7"/>
                    </a:lnTo>
                    <a:lnTo>
                      <a:pt x="130" y="5"/>
                    </a:lnTo>
                    <a:lnTo>
                      <a:pt x="129" y="2"/>
                    </a:lnTo>
                    <a:lnTo>
                      <a:pt x="122" y="0"/>
                    </a:lnTo>
                    <a:lnTo>
                      <a:pt x="116" y="2"/>
                    </a:lnTo>
                    <a:lnTo>
                      <a:pt x="106" y="9"/>
                    </a:lnTo>
                    <a:lnTo>
                      <a:pt x="102" y="9"/>
                    </a:lnTo>
                    <a:lnTo>
                      <a:pt x="95" y="15"/>
                    </a:lnTo>
                    <a:lnTo>
                      <a:pt x="94" y="21"/>
                    </a:lnTo>
                    <a:lnTo>
                      <a:pt x="87" y="21"/>
                    </a:lnTo>
                    <a:lnTo>
                      <a:pt x="84" y="23"/>
                    </a:lnTo>
                    <a:lnTo>
                      <a:pt x="81" y="23"/>
                    </a:lnTo>
                    <a:lnTo>
                      <a:pt x="76" y="25"/>
                    </a:lnTo>
                    <a:lnTo>
                      <a:pt x="56" y="18"/>
                    </a:lnTo>
                    <a:lnTo>
                      <a:pt x="51" y="21"/>
                    </a:lnTo>
                    <a:lnTo>
                      <a:pt x="51" y="28"/>
                    </a:lnTo>
                    <a:lnTo>
                      <a:pt x="54" y="29"/>
                    </a:lnTo>
                    <a:lnTo>
                      <a:pt x="52" y="33"/>
                    </a:lnTo>
                    <a:lnTo>
                      <a:pt x="59" y="34"/>
                    </a:lnTo>
                    <a:lnTo>
                      <a:pt x="56" y="39"/>
                    </a:lnTo>
                    <a:lnTo>
                      <a:pt x="60" y="44"/>
                    </a:lnTo>
                    <a:lnTo>
                      <a:pt x="57" y="47"/>
                    </a:lnTo>
                    <a:lnTo>
                      <a:pt x="65" y="52"/>
                    </a:lnTo>
                    <a:lnTo>
                      <a:pt x="65" y="55"/>
                    </a:lnTo>
                    <a:lnTo>
                      <a:pt x="70" y="55"/>
                    </a:lnTo>
                    <a:lnTo>
                      <a:pt x="73" y="62"/>
                    </a:lnTo>
                    <a:lnTo>
                      <a:pt x="81" y="62"/>
                    </a:lnTo>
                    <a:lnTo>
                      <a:pt x="83" y="66"/>
                    </a:lnTo>
                    <a:lnTo>
                      <a:pt x="83" y="70"/>
                    </a:lnTo>
                    <a:lnTo>
                      <a:pt x="73" y="71"/>
                    </a:lnTo>
                    <a:lnTo>
                      <a:pt x="73" y="76"/>
                    </a:lnTo>
                    <a:lnTo>
                      <a:pt x="76" y="81"/>
                    </a:lnTo>
                    <a:lnTo>
                      <a:pt x="75" y="84"/>
                    </a:lnTo>
                    <a:lnTo>
                      <a:pt x="79" y="87"/>
                    </a:lnTo>
                    <a:lnTo>
                      <a:pt x="76" y="87"/>
                    </a:lnTo>
                    <a:lnTo>
                      <a:pt x="73" y="91"/>
                    </a:lnTo>
                    <a:lnTo>
                      <a:pt x="68" y="100"/>
                    </a:lnTo>
                    <a:lnTo>
                      <a:pt x="68" y="105"/>
                    </a:lnTo>
                    <a:lnTo>
                      <a:pt x="62" y="107"/>
                    </a:lnTo>
                    <a:lnTo>
                      <a:pt x="57" y="123"/>
                    </a:lnTo>
                    <a:lnTo>
                      <a:pt x="51" y="129"/>
                    </a:lnTo>
                    <a:lnTo>
                      <a:pt x="44" y="142"/>
                    </a:lnTo>
                    <a:lnTo>
                      <a:pt x="35" y="144"/>
                    </a:lnTo>
                    <a:lnTo>
                      <a:pt x="32" y="145"/>
                    </a:lnTo>
                    <a:lnTo>
                      <a:pt x="25" y="140"/>
                    </a:lnTo>
                    <a:lnTo>
                      <a:pt x="14" y="156"/>
                    </a:lnTo>
                    <a:lnTo>
                      <a:pt x="16" y="164"/>
                    </a:lnTo>
                    <a:lnTo>
                      <a:pt x="25" y="168"/>
                    </a:lnTo>
                    <a:lnTo>
                      <a:pt x="25" y="177"/>
                    </a:lnTo>
                    <a:lnTo>
                      <a:pt x="29" y="181"/>
                    </a:lnTo>
                    <a:lnTo>
                      <a:pt x="33" y="182"/>
                    </a:lnTo>
                    <a:lnTo>
                      <a:pt x="35" y="187"/>
                    </a:lnTo>
                    <a:lnTo>
                      <a:pt x="43" y="197"/>
                    </a:lnTo>
                    <a:lnTo>
                      <a:pt x="41" y="203"/>
                    </a:lnTo>
                    <a:lnTo>
                      <a:pt x="44" y="205"/>
                    </a:lnTo>
                    <a:lnTo>
                      <a:pt x="38" y="206"/>
                    </a:lnTo>
                    <a:lnTo>
                      <a:pt x="35" y="203"/>
                    </a:lnTo>
                    <a:lnTo>
                      <a:pt x="29" y="208"/>
                    </a:lnTo>
                    <a:lnTo>
                      <a:pt x="24" y="208"/>
                    </a:lnTo>
                    <a:lnTo>
                      <a:pt x="22" y="205"/>
                    </a:lnTo>
                    <a:lnTo>
                      <a:pt x="11" y="206"/>
                    </a:lnTo>
                    <a:lnTo>
                      <a:pt x="9" y="205"/>
                    </a:lnTo>
                    <a:lnTo>
                      <a:pt x="9" y="211"/>
                    </a:lnTo>
                    <a:lnTo>
                      <a:pt x="2" y="211"/>
                    </a:lnTo>
                    <a:lnTo>
                      <a:pt x="0" y="216"/>
                    </a:lnTo>
                    <a:lnTo>
                      <a:pt x="0" y="2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0" name="Freeform 308"/>
              <p:cNvSpPr>
                <a:spLocks/>
              </p:cNvSpPr>
              <p:nvPr/>
            </p:nvSpPr>
            <p:spPr bwMode="auto">
              <a:xfrm>
                <a:off x="3997" y="1789"/>
                <a:ext cx="3" cy="8"/>
              </a:xfrm>
              <a:custGeom>
                <a:avLst/>
                <a:gdLst>
                  <a:gd name="T0" fmla="*/ 3 w 3"/>
                  <a:gd name="T1" fmla="*/ 0 h 8"/>
                  <a:gd name="T2" fmla="*/ 0 w 3"/>
                  <a:gd name="T3" fmla="*/ 1 h 8"/>
                  <a:gd name="T4" fmla="*/ 1 w 3"/>
                  <a:gd name="T5" fmla="*/ 8 h 8"/>
                  <a:gd name="T6" fmla="*/ 3 w 3"/>
                  <a:gd name="T7" fmla="*/ 6 h 8"/>
                  <a:gd name="T8" fmla="*/ 3 w 3"/>
                  <a:gd name="T9" fmla="*/ 0 h 8"/>
                </a:gdLst>
                <a:ahLst/>
                <a:cxnLst>
                  <a:cxn ang="0">
                    <a:pos x="T0" y="T1"/>
                  </a:cxn>
                  <a:cxn ang="0">
                    <a:pos x="T2" y="T3"/>
                  </a:cxn>
                  <a:cxn ang="0">
                    <a:pos x="T4" y="T5"/>
                  </a:cxn>
                  <a:cxn ang="0">
                    <a:pos x="T6" y="T7"/>
                  </a:cxn>
                  <a:cxn ang="0">
                    <a:pos x="T8" y="T9"/>
                  </a:cxn>
                </a:cxnLst>
                <a:rect l="0" t="0" r="r" b="b"/>
                <a:pathLst>
                  <a:path w="3" h="8">
                    <a:moveTo>
                      <a:pt x="3" y="0"/>
                    </a:moveTo>
                    <a:lnTo>
                      <a:pt x="0" y="1"/>
                    </a:lnTo>
                    <a:lnTo>
                      <a:pt x="1" y="8"/>
                    </a:lnTo>
                    <a:lnTo>
                      <a:pt x="3"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1" name="Freeform 309"/>
              <p:cNvSpPr>
                <a:spLocks/>
              </p:cNvSpPr>
              <p:nvPr/>
            </p:nvSpPr>
            <p:spPr bwMode="auto">
              <a:xfrm>
                <a:off x="3974" y="1679"/>
                <a:ext cx="5" cy="36"/>
              </a:xfrm>
              <a:custGeom>
                <a:avLst/>
                <a:gdLst>
                  <a:gd name="T0" fmla="*/ 3 w 5"/>
                  <a:gd name="T1" fmla="*/ 0 h 36"/>
                  <a:gd name="T2" fmla="*/ 2 w 5"/>
                  <a:gd name="T3" fmla="*/ 23 h 36"/>
                  <a:gd name="T4" fmla="*/ 0 w 5"/>
                  <a:gd name="T5" fmla="*/ 29 h 36"/>
                  <a:gd name="T6" fmla="*/ 2 w 5"/>
                  <a:gd name="T7" fmla="*/ 36 h 36"/>
                  <a:gd name="T8" fmla="*/ 3 w 5"/>
                  <a:gd name="T9" fmla="*/ 36 h 36"/>
                  <a:gd name="T10" fmla="*/ 3 w 5"/>
                  <a:gd name="T11" fmla="*/ 10 h 36"/>
                  <a:gd name="T12" fmla="*/ 5 w 5"/>
                  <a:gd name="T13" fmla="*/ 9 h 36"/>
                  <a:gd name="T14" fmla="*/ 5 w 5"/>
                  <a:gd name="T15" fmla="*/ 0 h 36"/>
                  <a:gd name="T16" fmla="*/ 3 w 5"/>
                  <a:gd name="T1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6">
                    <a:moveTo>
                      <a:pt x="3" y="0"/>
                    </a:moveTo>
                    <a:lnTo>
                      <a:pt x="2" y="23"/>
                    </a:lnTo>
                    <a:lnTo>
                      <a:pt x="0" y="29"/>
                    </a:lnTo>
                    <a:lnTo>
                      <a:pt x="2" y="36"/>
                    </a:lnTo>
                    <a:lnTo>
                      <a:pt x="3" y="36"/>
                    </a:lnTo>
                    <a:lnTo>
                      <a:pt x="3" y="10"/>
                    </a:lnTo>
                    <a:lnTo>
                      <a:pt x="5" y="9"/>
                    </a:lnTo>
                    <a:lnTo>
                      <a:pt x="5"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2" name="Freeform 310"/>
              <p:cNvSpPr>
                <a:spLocks/>
              </p:cNvSpPr>
              <p:nvPr/>
            </p:nvSpPr>
            <p:spPr bwMode="auto">
              <a:xfrm>
                <a:off x="3782" y="1745"/>
                <a:ext cx="33" cy="68"/>
              </a:xfrm>
              <a:custGeom>
                <a:avLst/>
                <a:gdLst>
                  <a:gd name="T0" fmla="*/ 3 w 33"/>
                  <a:gd name="T1" fmla="*/ 0 h 68"/>
                  <a:gd name="T2" fmla="*/ 2 w 33"/>
                  <a:gd name="T3" fmla="*/ 0 h 68"/>
                  <a:gd name="T4" fmla="*/ 8 w 33"/>
                  <a:gd name="T5" fmla="*/ 7 h 68"/>
                  <a:gd name="T6" fmla="*/ 5 w 33"/>
                  <a:gd name="T7" fmla="*/ 8 h 68"/>
                  <a:gd name="T8" fmla="*/ 2 w 33"/>
                  <a:gd name="T9" fmla="*/ 31 h 68"/>
                  <a:gd name="T10" fmla="*/ 0 w 33"/>
                  <a:gd name="T11" fmla="*/ 31 h 68"/>
                  <a:gd name="T12" fmla="*/ 3 w 33"/>
                  <a:gd name="T13" fmla="*/ 53 h 68"/>
                  <a:gd name="T14" fmla="*/ 10 w 33"/>
                  <a:gd name="T15" fmla="*/ 66 h 68"/>
                  <a:gd name="T16" fmla="*/ 18 w 33"/>
                  <a:gd name="T17" fmla="*/ 68 h 68"/>
                  <a:gd name="T18" fmla="*/ 29 w 33"/>
                  <a:gd name="T19" fmla="*/ 60 h 68"/>
                  <a:gd name="T20" fmla="*/ 32 w 33"/>
                  <a:gd name="T21" fmla="*/ 55 h 68"/>
                  <a:gd name="T22" fmla="*/ 33 w 33"/>
                  <a:gd name="T23" fmla="*/ 41 h 68"/>
                  <a:gd name="T24" fmla="*/ 26 w 33"/>
                  <a:gd name="T25" fmla="*/ 25 h 68"/>
                  <a:gd name="T26" fmla="*/ 16 w 33"/>
                  <a:gd name="T27" fmla="*/ 12 h 68"/>
                  <a:gd name="T28" fmla="*/ 8 w 33"/>
                  <a:gd name="T29" fmla="*/ 2 h 68"/>
                  <a:gd name="T30" fmla="*/ 3 w 33"/>
                  <a:gd name="T3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68">
                    <a:moveTo>
                      <a:pt x="3" y="0"/>
                    </a:moveTo>
                    <a:lnTo>
                      <a:pt x="2" y="0"/>
                    </a:lnTo>
                    <a:lnTo>
                      <a:pt x="8" y="7"/>
                    </a:lnTo>
                    <a:lnTo>
                      <a:pt x="5" y="8"/>
                    </a:lnTo>
                    <a:lnTo>
                      <a:pt x="2" y="31"/>
                    </a:lnTo>
                    <a:lnTo>
                      <a:pt x="0" y="31"/>
                    </a:lnTo>
                    <a:lnTo>
                      <a:pt x="3" y="53"/>
                    </a:lnTo>
                    <a:lnTo>
                      <a:pt x="10" y="66"/>
                    </a:lnTo>
                    <a:lnTo>
                      <a:pt x="18" y="68"/>
                    </a:lnTo>
                    <a:lnTo>
                      <a:pt x="29" y="60"/>
                    </a:lnTo>
                    <a:lnTo>
                      <a:pt x="32" y="55"/>
                    </a:lnTo>
                    <a:lnTo>
                      <a:pt x="33" y="41"/>
                    </a:lnTo>
                    <a:lnTo>
                      <a:pt x="26" y="25"/>
                    </a:lnTo>
                    <a:lnTo>
                      <a:pt x="16" y="12"/>
                    </a:lnTo>
                    <a:lnTo>
                      <a:pt x="8"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3" name="Freeform 311"/>
              <p:cNvSpPr>
                <a:spLocks/>
              </p:cNvSpPr>
              <p:nvPr/>
            </p:nvSpPr>
            <p:spPr bwMode="auto">
              <a:xfrm>
                <a:off x="4371" y="1240"/>
                <a:ext cx="61" cy="74"/>
              </a:xfrm>
              <a:custGeom>
                <a:avLst/>
                <a:gdLst>
                  <a:gd name="T0" fmla="*/ 2 w 61"/>
                  <a:gd name="T1" fmla="*/ 15 h 74"/>
                  <a:gd name="T2" fmla="*/ 0 w 61"/>
                  <a:gd name="T3" fmla="*/ 15 h 74"/>
                  <a:gd name="T4" fmla="*/ 5 w 61"/>
                  <a:gd name="T5" fmla="*/ 20 h 74"/>
                  <a:gd name="T6" fmla="*/ 8 w 61"/>
                  <a:gd name="T7" fmla="*/ 23 h 74"/>
                  <a:gd name="T8" fmla="*/ 8 w 61"/>
                  <a:gd name="T9" fmla="*/ 25 h 74"/>
                  <a:gd name="T10" fmla="*/ 15 w 61"/>
                  <a:gd name="T11" fmla="*/ 31 h 74"/>
                  <a:gd name="T12" fmla="*/ 10 w 61"/>
                  <a:gd name="T13" fmla="*/ 28 h 74"/>
                  <a:gd name="T14" fmla="*/ 4 w 61"/>
                  <a:gd name="T15" fmla="*/ 31 h 74"/>
                  <a:gd name="T16" fmla="*/ 5 w 61"/>
                  <a:gd name="T17" fmla="*/ 34 h 74"/>
                  <a:gd name="T18" fmla="*/ 8 w 61"/>
                  <a:gd name="T19" fmla="*/ 36 h 74"/>
                  <a:gd name="T20" fmla="*/ 10 w 61"/>
                  <a:gd name="T21" fmla="*/ 36 h 74"/>
                  <a:gd name="T22" fmla="*/ 7 w 61"/>
                  <a:gd name="T23" fmla="*/ 33 h 74"/>
                  <a:gd name="T24" fmla="*/ 10 w 61"/>
                  <a:gd name="T25" fmla="*/ 33 h 74"/>
                  <a:gd name="T26" fmla="*/ 15 w 61"/>
                  <a:gd name="T27" fmla="*/ 42 h 74"/>
                  <a:gd name="T28" fmla="*/ 19 w 61"/>
                  <a:gd name="T29" fmla="*/ 47 h 74"/>
                  <a:gd name="T30" fmla="*/ 18 w 61"/>
                  <a:gd name="T31" fmla="*/ 52 h 74"/>
                  <a:gd name="T32" fmla="*/ 19 w 61"/>
                  <a:gd name="T33" fmla="*/ 52 h 74"/>
                  <a:gd name="T34" fmla="*/ 21 w 61"/>
                  <a:gd name="T35" fmla="*/ 65 h 74"/>
                  <a:gd name="T36" fmla="*/ 23 w 61"/>
                  <a:gd name="T37" fmla="*/ 66 h 74"/>
                  <a:gd name="T38" fmla="*/ 23 w 61"/>
                  <a:gd name="T39" fmla="*/ 65 h 74"/>
                  <a:gd name="T40" fmla="*/ 24 w 61"/>
                  <a:gd name="T41" fmla="*/ 65 h 74"/>
                  <a:gd name="T42" fmla="*/ 26 w 61"/>
                  <a:gd name="T43" fmla="*/ 70 h 74"/>
                  <a:gd name="T44" fmla="*/ 23 w 61"/>
                  <a:gd name="T45" fmla="*/ 68 h 74"/>
                  <a:gd name="T46" fmla="*/ 23 w 61"/>
                  <a:gd name="T47" fmla="*/ 73 h 74"/>
                  <a:gd name="T48" fmla="*/ 24 w 61"/>
                  <a:gd name="T49" fmla="*/ 74 h 74"/>
                  <a:gd name="T50" fmla="*/ 26 w 61"/>
                  <a:gd name="T51" fmla="*/ 71 h 74"/>
                  <a:gd name="T52" fmla="*/ 27 w 61"/>
                  <a:gd name="T53" fmla="*/ 73 h 74"/>
                  <a:gd name="T54" fmla="*/ 29 w 61"/>
                  <a:gd name="T55" fmla="*/ 70 h 74"/>
                  <a:gd name="T56" fmla="*/ 32 w 61"/>
                  <a:gd name="T57" fmla="*/ 71 h 74"/>
                  <a:gd name="T58" fmla="*/ 35 w 61"/>
                  <a:gd name="T59" fmla="*/ 66 h 74"/>
                  <a:gd name="T60" fmla="*/ 35 w 61"/>
                  <a:gd name="T61" fmla="*/ 70 h 74"/>
                  <a:gd name="T62" fmla="*/ 38 w 61"/>
                  <a:gd name="T63" fmla="*/ 71 h 74"/>
                  <a:gd name="T64" fmla="*/ 38 w 61"/>
                  <a:gd name="T65" fmla="*/ 70 h 74"/>
                  <a:gd name="T66" fmla="*/ 37 w 61"/>
                  <a:gd name="T67" fmla="*/ 65 h 74"/>
                  <a:gd name="T68" fmla="*/ 40 w 61"/>
                  <a:gd name="T69" fmla="*/ 68 h 74"/>
                  <a:gd name="T70" fmla="*/ 42 w 61"/>
                  <a:gd name="T71" fmla="*/ 65 h 74"/>
                  <a:gd name="T72" fmla="*/ 40 w 61"/>
                  <a:gd name="T73" fmla="*/ 63 h 74"/>
                  <a:gd name="T74" fmla="*/ 42 w 61"/>
                  <a:gd name="T75" fmla="*/ 62 h 74"/>
                  <a:gd name="T76" fmla="*/ 48 w 61"/>
                  <a:gd name="T77" fmla="*/ 63 h 74"/>
                  <a:gd name="T78" fmla="*/ 50 w 61"/>
                  <a:gd name="T79" fmla="*/ 65 h 74"/>
                  <a:gd name="T80" fmla="*/ 51 w 61"/>
                  <a:gd name="T81" fmla="*/ 60 h 74"/>
                  <a:gd name="T82" fmla="*/ 56 w 61"/>
                  <a:gd name="T83" fmla="*/ 60 h 74"/>
                  <a:gd name="T84" fmla="*/ 61 w 61"/>
                  <a:gd name="T85" fmla="*/ 55 h 74"/>
                  <a:gd name="T86" fmla="*/ 59 w 61"/>
                  <a:gd name="T87" fmla="*/ 44 h 74"/>
                  <a:gd name="T88" fmla="*/ 58 w 61"/>
                  <a:gd name="T89" fmla="*/ 44 h 74"/>
                  <a:gd name="T90" fmla="*/ 50 w 61"/>
                  <a:gd name="T91" fmla="*/ 29 h 74"/>
                  <a:gd name="T92" fmla="*/ 43 w 61"/>
                  <a:gd name="T93" fmla="*/ 18 h 74"/>
                  <a:gd name="T94" fmla="*/ 21 w 61"/>
                  <a:gd name="T95" fmla="*/ 0 h 74"/>
                  <a:gd name="T96" fmla="*/ 16 w 61"/>
                  <a:gd name="T97" fmla="*/ 5 h 74"/>
                  <a:gd name="T98" fmla="*/ 7 w 61"/>
                  <a:gd name="T99" fmla="*/ 7 h 74"/>
                  <a:gd name="T100" fmla="*/ 2 w 61"/>
                  <a:gd name="T101" fmla="*/ 15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1" h="74">
                    <a:moveTo>
                      <a:pt x="2" y="15"/>
                    </a:moveTo>
                    <a:lnTo>
                      <a:pt x="0" y="15"/>
                    </a:lnTo>
                    <a:lnTo>
                      <a:pt x="5" y="20"/>
                    </a:lnTo>
                    <a:lnTo>
                      <a:pt x="8" y="23"/>
                    </a:lnTo>
                    <a:lnTo>
                      <a:pt x="8" y="25"/>
                    </a:lnTo>
                    <a:lnTo>
                      <a:pt x="15" y="31"/>
                    </a:lnTo>
                    <a:lnTo>
                      <a:pt x="10" y="28"/>
                    </a:lnTo>
                    <a:lnTo>
                      <a:pt x="4" y="31"/>
                    </a:lnTo>
                    <a:lnTo>
                      <a:pt x="5" y="34"/>
                    </a:lnTo>
                    <a:lnTo>
                      <a:pt x="8" y="36"/>
                    </a:lnTo>
                    <a:lnTo>
                      <a:pt x="10" y="36"/>
                    </a:lnTo>
                    <a:lnTo>
                      <a:pt x="7" y="33"/>
                    </a:lnTo>
                    <a:lnTo>
                      <a:pt x="10" y="33"/>
                    </a:lnTo>
                    <a:lnTo>
                      <a:pt x="15" y="42"/>
                    </a:lnTo>
                    <a:lnTo>
                      <a:pt x="19" y="47"/>
                    </a:lnTo>
                    <a:lnTo>
                      <a:pt x="18" y="52"/>
                    </a:lnTo>
                    <a:lnTo>
                      <a:pt x="19" y="52"/>
                    </a:lnTo>
                    <a:lnTo>
                      <a:pt x="21" y="65"/>
                    </a:lnTo>
                    <a:lnTo>
                      <a:pt x="23" y="66"/>
                    </a:lnTo>
                    <a:lnTo>
                      <a:pt x="23" y="65"/>
                    </a:lnTo>
                    <a:lnTo>
                      <a:pt x="24" y="65"/>
                    </a:lnTo>
                    <a:lnTo>
                      <a:pt x="26" y="70"/>
                    </a:lnTo>
                    <a:lnTo>
                      <a:pt x="23" y="68"/>
                    </a:lnTo>
                    <a:lnTo>
                      <a:pt x="23" y="73"/>
                    </a:lnTo>
                    <a:lnTo>
                      <a:pt x="24" y="74"/>
                    </a:lnTo>
                    <a:lnTo>
                      <a:pt x="26" y="71"/>
                    </a:lnTo>
                    <a:lnTo>
                      <a:pt x="27" y="73"/>
                    </a:lnTo>
                    <a:lnTo>
                      <a:pt x="29" y="70"/>
                    </a:lnTo>
                    <a:lnTo>
                      <a:pt x="32" y="71"/>
                    </a:lnTo>
                    <a:lnTo>
                      <a:pt x="35" y="66"/>
                    </a:lnTo>
                    <a:lnTo>
                      <a:pt x="35" y="70"/>
                    </a:lnTo>
                    <a:lnTo>
                      <a:pt x="38" y="71"/>
                    </a:lnTo>
                    <a:lnTo>
                      <a:pt x="38" y="70"/>
                    </a:lnTo>
                    <a:lnTo>
                      <a:pt x="37" y="65"/>
                    </a:lnTo>
                    <a:lnTo>
                      <a:pt x="40" y="68"/>
                    </a:lnTo>
                    <a:lnTo>
                      <a:pt x="42" y="65"/>
                    </a:lnTo>
                    <a:lnTo>
                      <a:pt x="40" y="63"/>
                    </a:lnTo>
                    <a:lnTo>
                      <a:pt x="42" y="62"/>
                    </a:lnTo>
                    <a:lnTo>
                      <a:pt x="48" y="63"/>
                    </a:lnTo>
                    <a:lnTo>
                      <a:pt x="50" y="65"/>
                    </a:lnTo>
                    <a:lnTo>
                      <a:pt x="51" y="60"/>
                    </a:lnTo>
                    <a:lnTo>
                      <a:pt x="56" y="60"/>
                    </a:lnTo>
                    <a:lnTo>
                      <a:pt x="61" y="55"/>
                    </a:lnTo>
                    <a:lnTo>
                      <a:pt x="59" y="44"/>
                    </a:lnTo>
                    <a:lnTo>
                      <a:pt x="58" y="44"/>
                    </a:lnTo>
                    <a:lnTo>
                      <a:pt x="50" y="29"/>
                    </a:lnTo>
                    <a:lnTo>
                      <a:pt x="43" y="18"/>
                    </a:lnTo>
                    <a:lnTo>
                      <a:pt x="21" y="0"/>
                    </a:lnTo>
                    <a:lnTo>
                      <a:pt x="16" y="5"/>
                    </a:lnTo>
                    <a:lnTo>
                      <a:pt x="7" y="7"/>
                    </a:lnTo>
                    <a:lnTo>
                      <a:pt x="2"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4" name="Freeform 312"/>
              <p:cNvSpPr>
                <a:spLocks/>
              </p:cNvSpPr>
              <p:nvPr/>
            </p:nvSpPr>
            <p:spPr bwMode="auto">
              <a:xfrm>
                <a:off x="4402" y="1329"/>
                <a:ext cx="9" cy="6"/>
              </a:xfrm>
              <a:custGeom>
                <a:avLst/>
                <a:gdLst>
                  <a:gd name="T0" fmla="*/ 0 w 9"/>
                  <a:gd name="T1" fmla="*/ 1 h 6"/>
                  <a:gd name="T2" fmla="*/ 0 w 9"/>
                  <a:gd name="T3" fmla="*/ 5 h 6"/>
                  <a:gd name="T4" fmla="*/ 3 w 9"/>
                  <a:gd name="T5" fmla="*/ 6 h 6"/>
                  <a:gd name="T6" fmla="*/ 7 w 9"/>
                  <a:gd name="T7" fmla="*/ 5 h 6"/>
                  <a:gd name="T8" fmla="*/ 9 w 9"/>
                  <a:gd name="T9" fmla="*/ 1 h 6"/>
                  <a:gd name="T10" fmla="*/ 7 w 9"/>
                  <a:gd name="T11" fmla="*/ 0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0" y="5"/>
                    </a:lnTo>
                    <a:lnTo>
                      <a:pt x="3" y="6"/>
                    </a:lnTo>
                    <a:lnTo>
                      <a:pt x="7" y="5"/>
                    </a:lnTo>
                    <a:lnTo>
                      <a:pt x="9" y="1"/>
                    </a:lnTo>
                    <a:lnTo>
                      <a:pt x="7"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5" name="Freeform 313"/>
              <p:cNvSpPr>
                <a:spLocks/>
              </p:cNvSpPr>
              <p:nvPr/>
            </p:nvSpPr>
            <p:spPr bwMode="auto">
              <a:xfrm>
                <a:off x="4360" y="1474"/>
                <a:ext cx="22" cy="58"/>
              </a:xfrm>
              <a:custGeom>
                <a:avLst/>
                <a:gdLst>
                  <a:gd name="T0" fmla="*/ 15 w 22"/>
                  <a:gd name="T1" fmla="*/ 0 h 58"/>
                  <a:gd name="T2" fmla="*/ 22 w 22"/>
                  <a:gd name="T3" fmla="*/ 3 h 58"/>
                  <a:gd name="T4" fmla="*/ 22 w 22"/>
                  <a:gd name="T5" fmla="*/ 11 h 58"/>
                  <a:gd name="T6" fmla="*/ 22 w 22"/>
                  <a:gd name="T7" fmla="*/ 32 h 58"/>
                  <a:gd name="T8" fmla="*/ 18 w 22"/>
                  <a:gd name="T9" fmla="*/ 48 h 58"/>
                  <a:gd name="T10" fmla="*/ 18 w 22"/>
                  <a:gd name="T11" fmla="*/ 58 h 58"/>
                  <a:gd name="T12" fmla="*/ 11 w 22"/>
                  <a:gd name="T13" fmla="*/ 49 h 58"/>
                  <a:gd name="T14" fmla="*/ 5 w 22"/>
                  <a:gd name="T15" fmla="*/ 43 h 58"/>
                  <a:gd name="T16" fmla="*/ 0 w 22"/>
                  <a:gd name="T17" fmla="*/ 29 h 58"/>
                  <a:gd name="T18" fmla="*/ 2 w 22"/>
                  <a:gd name="T19" fmla="*/ 21 h 58"/>
                  <a:gd name="T20" fmla="*/ 8 w 22"/>
                  <a:gd name="T21" fmla="*/ 4 h 58"/>
                  <a:gd name="T22" fmla="*/ 15 w 22"/>
                  <a:gd name="T2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58">
                    <a:moveTo>
                      <a:pt x="15" y="0"/>
                    </a:moveTo>
                    <a:lnTo>
                      <a:pt x="22" y="3"/>
                    </a:lnTo>
                    <a:lnTo>
                      <a:pt x="22" y="11"/>
                    </a:lnTo>
                    <a:lnTo>
                      <a:pt x="22" y="32"/>
                    </a:lnTo>
                    <a:lnTo>
                      <a:pt x="18" y="48"/>
                    </a:lnTo>
                    <a:lnTo>
                      <a:pt x="18" y="58"/>
                    </a:lnTo>
                    <a:lnTo>
                      <a:pt x="11" y="49"/>
                    </a:lnTo>
                    <a:lnTo>
                      <a:pt x="5" y="43"/>
                    </a:lnTo>
                    <a:lnTo>
                      <a:pt x="0" y="29"/>
                    </a:lnTo>
                    <a:lnTo>
                      <a:pt x="2" y="21"/>
                    </a:lnTo>
                    <a:lnTo>
                      <a:pt x="8" y="4"/>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6" name="Freeform 314"/>
              <p:cNvSpPr>
                <a:spLocks/>
              </p:cNvSpPr>
              <p:nvPr/>
            </p:nvSpPr>
            <p:spPr bwMode="auto">
              <a:xfrm>
                <a:off x="4508" y="1120"/>
                <a:ext cx="81" cy="71"/>
              </a:xfrm>
              <a:custGeom>
                <a:avLst/>
                <a:gdLst>
                  <a:gd name="T0" fmla="*/ 62 w 81"/>
                  <a:gd name="T1" fmla="*/ 24 h 71"/>
                  <a:gd name="T2" fmla="*/ 63 w 81"/>
                  <a:gd name="T3" fmla="*/ 21 h 71"/>
                  <a:gd name="T4" fmla="*/ 65 w 81"/>
                  <a:gd name="T5" fmla="*/ 21 h 71"/>
                  <a:gd name="T6" fmla="*/ 67 w 81"/>
                  <a:gd name="T7" fmla="*/ 29 h 71"/>
                  <a:gd name="T8" fmla="*/ 73 w 81"/>
                  <a:gd name="T9" fmla="*/ 32 h 71"/>
                  <a:gd name="T10" fmla="*/ 75 w 81"/>
                  <a:gd name="T11" fmla="*/ 37 h 71"/>
                  <a:gd name="T12" fmla="*/ 81 w 81"/>
                  <a:gd name="T13" fmla="*/ 35 h 71"/>
                  <a:gd name="T14" fmla="*/ 81 w 81"/>
                  <a:gd name="T15" fmla="*/ 38 h 71"/>
                  <a:gd name="T16" fmla="*/ 76 w 81"/>
                  <a:gd name="T17" fmla="*/ 42 h 71"/>
                  <a:gd name="T18" fmla="*/ 71 w 81"/>
                  <a:gd name="T19" fmla="*/ 42 h 71"/>
                  <a:gd name="T20" fmla="*/ 71 w 81"/>
                  <a:gd name="T21" fmla="*/ 43 h 71"/>
                  <a:gd name="T22" fmla="*/ 63 w 81"/>
                  <a:gd name="T23" fmla="*/ 43 h 71"/>
                  <a:gd name="T24" fmla="*/ 60 w 81"/>
                  <a:gd name="T25" fmla="*/ 45 h 71"/>
                  <a:gd name="T26" fmla="*/ 60 w 81"/>
                  <a:gd name="T27" fmla="*/ 48 h 71"/>
                  <a:gd name="T28" fmla="*/ 62 w 81"/>
                  <a:gd name="T29" fmla="*/ 61 h 71"/>
                  <a:gd name="T30" fmla="*/ 36 w 81"/>
                  <a:gd name="T31" fmla="*/ 50 h 71"/>
                  <a:gd name="T32" fmla="*/ 32 w 81"/>
                  <a:gd name="T33" fmla="*/ 50 h 71"/>
                  <a:gd name="T34" fmla="*/ 27 w 81"/>
                  <a:gd name="T35" fmla="*/ 53 h 71"/>
                  <a:gd name="T36" fmla="*/ 16 w 81"/>
                  <a:gd name="T37" fmla="*/ 51 h 71"/>
                  <a:gd name="T38" fmla="*/ 16 w 81"/>
                  <a:gd name="T39" fmla="*/ 55 h 71"/>
                  <a:gd name="T40" fmla="*/ 19 w 81"/>
                  <a:gd name="T41" fmla="*/ 56 h 71"/>
                  <a:gd name="T42" fmla="*/ 33 w 81"/>
                  <a:gd name="T43" fmla="*/ 63 h 71"/>
                  <a:gd name="T44" fmla="*/ 33 w 81"/>
                  <a:gd name="T45" fmla="*/ 64 h 71"/>
                  <a:gd name="T46" fmla="*/ 29 w 81"/>
                  <a:gd name="T47" fmla="*/ 64 h 71"/>
                  <a:gd name="T48" fmla="*/ 24 w 81"/>
                  <a:gd name="T49" fmla="*/ 71 h 71"/>
                  <a:gd name="T50" fmla="*/ 22 w 81"/>
                  <a:gd name="T51" fmla="*/ 69 h 71"/>
                  <a:gd name="T52" fmla="*/ 21 w 81"/>
                  <a:gd name="T53" fmla="*/ 67 h 71"/>
                  <a:gd name="T54" fmla="*/ 17 w 81"/>
                  <a:gd name="T55" fmla="*/ 59 h 71"/>
                  <a:gd name="T56" fmla="*/ 9 w 81"/>
                  <a:gd name="T57" fmla="*/ 56 h 71"/>
                  <a:gd name="T58" fmla="*/ 8 w 81"/>
                  <a:gd name="T59" fmla="*/ 50 h 71"/>
                  <a:gd name="T60" fmla="*/ 11 w 81"/>
                  <a:gd name="T61" fmla="*/ 43 h 71"/>
                  <a:gd name="T62" fmla="*/ 8 w 81"/>
                  <a:gd name="T63" fmla="*/ 37 h 71"/>
                  <a:gd name="T64" fmla="*/ 21 w 81"/>
                  <a:gd name="T65" fmla="*/ 38 h 71"/>
                  <a:gd name="T66" fmla="*/ 19 w 81"/>
                  <a:gd name="T67" fmla="*/ 35 h 71"/>
                  <a:gd name="T68" fmla="*/ 16 w 81"/>
                  <a:gd name="T69" fmla="*/ 30 h 71"/>
                  <a:gd name="T70" fmla="*/ 16 w 81"/>
                  <a:gd name="T71" fmla="*/ 24 h 71"/>
                  <a:gd name="T72" fmla="*/ 9 w 81"/>
                  <a:gd name="T73" fmla="*/ 13 h 71"/>
                  <a:gd name="T74" fmla="*/ 5 w 81"/>
                  <a:gd name="T75" fmla="*/ 8 h 71"/>
                  <a:gd name="T76" fmla="*/ 0 w 81"/>
                  <a:gd name="T77" fmla="*/ 3 h 71"/>
                  <a:gd name="T78" fmla="*/ 2 w 81"/>
                  <a:gd name="T79" fmla="*/ 0 h 71"/>
                  <a:gd name="T80" fmla="*/ 5 w 81"/>
                  <a:gd name="T81" fmla="*/ 1 h 71"/>
                  <a:gd name="T82" fmla="*/ 21 w 81"/>
                  <a:gd name="T83" fmla="*/ 11 h 71"/>
                  <a:gd name="T84" fmla="*/ 36 w 81"/>
                  <a:gd name="T85" fmla="*/ 19 h 71"/>
                  <a:gd name="T86" fmla="*/ 57 w 81"/>
                  <a:gd name="T87" fmla="*/ 26 h 71"/>
                  <a:gd name="T88" fmla="*/ 62 w 81"/>
                  <a:gd name="T89" fmla="*/ 24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1" h="71">
                    <a:moveTo>
                      <a:pt x="62" y="24"/>
                    </a:moveTo>
                    <a:lnTo>
                      <a:pt x="63" y="21"/>
                    </a:lnTo>
                    <a:lnTo>
                      <a:pt x="65" y="21"/>
                    </a:lnTo>
                    <a:lnTo>
                      <a:pt x="67" y="29"/>
                    </a:lnTo>
                    <a:lnTo>
                      <a:pt x="73" y="32"/>
                    </a:lnTo>
                    <a:lnTo>
                      <a:pt x="75" y="37"/>
                    </a:lnTo>
                    <a:lnTo>
                      <a:pt x="81" y="35"/>
                    </a:lnTo>
                    <a:lnTo>
                      <a:pt x="81" y="38"/>
                    </a:lnTo>
                    <a:lnTo>
                      <a:pt x="76" y="42"/>
                    </a:lnTo>
                    <a:lnTo>
                      <a:pt x="71" y="42"/>
                    </a:lnTo>
                    <a:lnTo>
                      <a:pt x="71" y="43"/>
                    </a:lnTo>
                    <a:lnTo>
                      <a:pt x="63" y="43"/>
                    </a:lnTo>
                    <a:lnTo>
                      <a:pt x="60" y="45"/>
                    </a:lnTo>
                    <a:lnTo>
                      <a:pt x="60" y="48"/>
                    </a:lnTo>
                    <a:lnTo>
                      <a:pt x="62" y="61"/>
                    </a:lnTo>
                    <a:lnTo>
                      <a:pt x="36" y="50"/>
                    </a:lnTo>
                    <a:lnTo>
                      <a:pt x="32" y="50"/>
                    </a:lnTo>
                    <a:lnTo>
                      <a:pt x="27" y="53"/>
                    </a:lnTo>
                    <a:lnTo>
                      <a:pt x="16" y="51"/>
                    </a:lnTo>
                    <a:lnTo>
                      <a:pt x="16" y="55"/>
                    </a:lnTo>
                    <a:lnTo>
                      <a:pt x="19" y="56"/>
                    </a:lnTo>
                    <a:lnTo>
                      <a:pt x="33" y="63"/>
                    </a:lnTo>
                    <a:lnTo>
                      <a:pt x="33" y="64"/>
                    </a:lnTo>
                    <a:lnTo>
                      <a:pt x="29" y="64"/>
                    </a:lnTo>
                    <a:lnTo>
                      <a:pt x="24" y="71"/>
                    </a:lnTo>
                    <a:lnTo>
                      <a:pt x="22" y="69"/>
                    </a:lnTo>
                    <a:lnTo>
                      <a:pt x="21" y="67"/>
                    </a:lnTo>
                    <a:lnTo>
                      <a:pt x="17" y="59"/>
                    </a:lnTo>
                    <a:lnTo>
                      <a:pt x="9" y="56"/>
                    </a:lnTo>
                    <a:lnTo>
                      <a:pt x="8" y="50"/>
                    </a:lnTo>
                    <a:lnTo>
                      <a:pt x="11" y="43"/>
                    </a:lnTo>
                    <a:lnTo>
                      <a:pt x="8" y="37"/>
                    </a:lnTo>
                    <a:lnTo>
                      <a:pt x="21" y="38"/>
                    </a:lnTo>
                    <a:lnTo>
                      <a:pt x="19" y="35"/>
                    </a:lnTo>
                    <a:lnTo>
                      <a:pt x="16" y="30"/>
                    </a:lnTo>
                    <a:lnTo>
                      <a:pt x="16" y="24"/>
                    </a:lnTo>
                    <a:lnTo>
                      <a:pt x="9" y="13"/>
                    </a:lnTo>
                    <a:lnTo>
                      <a:pt x="5" y="8"/>
                    </a:lnTo>
                    <a:lnTo>
                      <a:pt x="0" y="3"/>
                    </a:lnTo>
                    <a:lnTo>
                      <a:pt x="2" y="0"/>
                    </a:lnTo>
                    <a:lnTo>
                      <a:pt x="5" y="1"/>
                    </a:lnTo>
                    <a:lnTo>
                      <a:pt x="21" y="11"/>
                    </a:lnTo>
                    <a:lnTo>
                      <a:pt x="36" y="19"/>
                    </a:lnTo>
                    <a:lnTo>
                      <a:pt x="57" y="26"/>
                    </a:lnTo>
                    <a:lnTo>
                      <a:pt x="62"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7" name="Freeform 315"/>
              <p:cNvSpPr>
                <a:spLocks/>
              </p:cNvSpPr>
              <p:nvPr/>
            </p:nvSpPr>
            <p:spPr bwMode="auto">
              <a:xfrm>
                <a:off x="4463" y="1189"/>
                <a:ext cx="132" cy="140"/>
              </a:xfrm>
              <a:custGeom>
                <a:avLst/>
                <a:gdLst>
                  <a:gd name="T0" fmla="*/ 86 w 132"/>
                  <a:gd name="T1" fmla="*/ 2 h 140"/>
                  <a:gd name="T2" fmla="*/ 105 w 132"/>
                  <a:gd name="T3" fmla="*/ 22 h 140"/>
                  <a:gd name="T4" fmla="*/ 118 w 132"/>
                  <a:gd name="T5" fmla="*/ 42 h 140"/>
                  <a:gd name="T6" fmla="*/ 120 w 132"/>
                  <a:gd name="T7" fmla="*/ 55 h 140"/>
                  <a:gd name="T8" fmla="*/ 113 w 132"/>
                  <a:gd name="T9" fmla="*/ 56 h 140"/>
                  <a:gd name="T10" fmla="*/ 124 w 132"/>
                  <a:gd name="T11" fmla="*/ 79 h 140"/>
                  <a:gd name="T12" fmla="*/ 126 w 132"/>
                  <a:gd name="T13" fmla="*/ 92 h 140"/>
                  <a:gd name="T14" fmla="*/ 132 w 132"/>
                  <a:gd name="T15" fmla="*/ 101 h 140"/>
                  <a:gd name="T16" fmla="*/ 126 w 132"/>
                  <a:gd name="T17" fmla="*/ 116 h 140"/>
                  <a:gd name="T18" fmla="*/ 123 w 132"/>
                  <a:gd name="T19" fmla="*/ 101 h 140"/>
                  <a:gd name="T20" fmla="*/ 121 w 132"/>
                  <a:gd name="T21" fmla="*/ 111 h 140"/>
                  <a:gd name="T22" fmla="*/ 115 w 132"/>
                  <a:gd name="T23" fmla="*/ 119 h 140"/>
                  <a:gd name="T24" fmla="*/ 110 w 132"/>
                  <a:gd name="T25" fmla="*/ 113 h 140"/>
                  <a:gd name="T26" fmla="*/ 104 w 132"/>
                  <a:gd name="T27" fmla="*/ 121 h 140"/>
                  <a:gd name="T28" fmla="*/ 89 w 132"/>
                  <a:gd name="T29" fmla="*/ 117 h 140"/>
                  <a:gd name="T30" fmla="*/ 85 w 132"/>
                  <a:gd name="T31" fmla="*/ 117 h 140"/>
                  <a:gd name="T32" fmla="*/ 80 w 132"/>
                  <a:gd name="T33" fmla="*/ 113 h 140"/>
                  <a:gd name="T34" fmla="*/ 86 w 132"/>
                  <a:gd name="T35" fmla="*/ 124 h 140"/>
                  <a:gd name="T36" fmla="*/ 85 w 132"/>
                  <a:gd name="T37" fmla="*/ 125 h 140"/>
                  <a:gd name="T38" fmla="*/ 80 w 132"/>
                  <a:gd name="T39" fmla="*/ 138 h 140"/>
                  <a:gd name="T40" fmla="*/ 72 w 132"/>
                  <a:gd name="T41" fmla="*/ 138 h 140"/>
                  <a:gd name="T42" fmla="*/ 62 w 132"/>
                  <a:gd name="T43" fmla="*/ 125 h 140"/>
                  <a:gd name="T44" fmla="*/ 62 w 132"/>
                  <a:gd name="T45" fmla="*/ 119 h 140"/>
                  <a:gd name="T46" fmla="*/ 48 w 132"/>
                  <a:gd name="T47" fmla="*/ 117 h 140"/>
                  <a:gd name="T48" fmla="*/ 40 w 132"/>
                  <a:gd name="T49" fmla="*/ 122 h 140"/>
                  <a:gd name="T50" fmla="*/ 23 w 132"/>
                  <a:gd name="T51" fmla="*/ 125 h 140"/>
                  <a:gd name="T52" fmla="*/ 13 w 132"/>
                  <a:gd name="T53" fmla="*/ 130 h 140"/>
                  <a:gd name="T54" fmla="*/ 2 w 132"/>
                  <a:gd name="T55" fmla="*/ 130 h 140"/>
                  <a:gd name="T56" fmla="*/ 7 w 132"/>
                  <a:gd name="T57" fmla="*/ 124 h 140"/>
                  <a:gd name="T58" fmla="*/ 35 w 132"/>
                  <a:gd name="T59" fmla="*/ 105 h 140"/>
                  <a:gd name="T60" fmla="*/ 53 w 132"/>
                  <a:gd name="T61" fmla="*/ 103 h 140"/>
                  <a:gd name="T62" fmla="*/ 64 w 132"/>
                  <a:gd name="T63" fmla="*/ 101 h 140"/>
                  <a:gd name="T64" fmla="*/ 64 w 132"/>
                  <a:gd name="T65" fmla="*/ 84 h 140"/>
                  <a:gd name="T66" fmla="*/ 64 w 132"/>
                  <a:gd name="T67" fmla="*/ 69 h 140"/>
                  <a:gd name="T68" fmla="*/ 67 w 132"/>
                  <a:gd name="T69" fmla="*/ 72 h 140"/>
                  <a:gd name="T70" fmla="*/ 69 w 132"/>
                  <a:gd name="T71" fmla="*/ 82 h 140"/>
                  <a:gd name="T72" fmla="*/ 83 w 132"/>
                  <a:gd name="T73" fmla="*/ 72 h 140"/>
                  <a:gd name="T74" fmla="*/ 89 w 132"/>
                  <a:gd name="T75" fmla="*/ 61 h 140"/>
                  <a:gd name="T76" fmla="*/ 86 w 132"/>
                  <a:gd name="T77" fmla="*/ 34 h 140"/>
                  <a:gd name="T78" fmla="*/ 78 w 132"/>
                  <a:gd name="T79" fmla="*/ 27 h 140"/>
                  <a:gd name="T80" fmla="*/ 75 w 132"/>
                  <a:gd name="T81" fmla="*/ 14 h 140"/>
                  <a:gd name="T82" fmla="*/ 74 w 132"/>
                  <a:gd name="T83" fmla="*/ 8 h 140"/>
                  <a:gd name="T84" fmla="*/ 83 w 132"/>
                  <a:gd name="T85" fmla="*/ 11 h 140"/>
                  <a:gd name="T86" fmla="*/ 88 w 132"/>
                  <a:gd name="T87" fmla="*/ 10 h 140"/>
                  <a:gd name="T88" fmla="*/ 81 w 132"/>
                  <a:gd name="T89" fmla="*/ 6 h 140"/>
                  <a:gd name="T90" fmla="*/ 78 w 132"/>
                  <a:gd name="T91"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2" h="140">
                    <a:moveTo>
                      <a:pt x="83" y="2"/>
                    </a:moveTo>
                    <a:lnTo>
                      <a:pt x="86" y="2"/>
                    </a:lnTo>
                    <a:lnTo>
                      <a:pt x="94" y="13"/>
                    </a:lnTo>
                    <a:lnTo>
                      <a:pt x="105" y="22"/>
                    </a:lnTo>
                    <a:lnTo>
                      <a:pt x="115" y="35"/>
                    </a:lnTo>
                    <a:lnTo>
                      <a:pt x="118" y="42"/>
                    </a:lnTo>
                    <a:lnTo>
                      <a:pt x="116" y="43"/>
                    </a:lnTo>
                    <a:lnTo>
                      <a:pt x="120" y="55"/>
                    </a:lnTo>
                    <a:lnTo>
                      <a:pt x="116" y="55"/>
                    </a:lnTo>
                    <a:lnTo>
                      <a:pt x="113" y="56"/>
                    </a:lnTo>
                    <a:lnTo>
                      <a:pt x="115" y="61"/>
                    </a:lnTo>
                    <a:lnTo>
                      <a:pt x="124" y="79"/>
                    </a:lnTo>
                    <a:lnTo>
                      <a:pt x="124" y="80"/>
                    </a:lnTo>
                    <a:lnTo>
                      <a:pt x="126" y="92"/>
                    </a:lnTo>
                    <a:lnTo>
                      <a:pt x="128" y="96"/>
                    </a:lnTo>
                    <a:lnTo>
                      <a:pt x="132" y="101"/>
                    </a:lnTo>
                    <a:lnTo>
                      <a:pt x="131" y="109"/>
                    </a:lnTo>
                    <a:lnTo>
                      <a:pt x="126" y="116"/>
                    </a:lnTo>
                    <a:lnTo>
                      <a:pt x="123" y="106"/>
                    </a:lnTo>
                    <a:lnTo>
                      <a:pt x="123" y="101"/>
                    </a:lnTo>
                    <a:lnTo>
                      <a:pt x="120" y="101"/>
                    </a:lnTo>
                    <a:lnTo>
                      <a:pt x="121" y="111"/>
                    </a:lnTo>
                    <a:lnTo>
                      <a:pt x="115" y="108"/>
                    </a:lnTo>
                    <a:lnTo>
                      <a:pt x="115" y="119"/>
                    </a:lnTo>
                    <a:lnTo>
                      <a:pt x="113" y="119"/>
                    </a:lnTo>
                    <a:lnTo>
                      <a:pt x="110" y="113"/>
                    </a:lnTo>
                    <a:lnTo>
                      <a:pt x="107" y="113"/>
                    </a:lnTo>
                    <a:lnTo>
                      <a:pt x="104" y="121"/>
                    </a:lnTo>
                    <a:lnTo>
                      <a:pt x="88" y="121"/>
                    </a:lnTo>
                    <a:lnTo>
                      <a:pt x="89" y="117"/>
                    </a:lnTo>
                    <a:lnTo>
                      <a:pt x="85" y="116"/>
                    </a:lnTo>
                    <a:lnTo>
                      <a:pt x="85" y="117"/>
                    </a:lnTo>
                    <a:lnTo>
                      <a:pt x="83" y="116"/>
                    </a:lnTo>
                    <a:lnTo>
                      <a:pt x="80" y="113"/>
                    </a:lnTo>
                    <a:lnTo>
                      <a:pt x="80" y="119"/>
                    </a:lnTo>
                    <a:lnTo>
                      <a:pt x="86" y="124"/>
                    </a:lnTo>
                    <a:lnTo>
                      <a:pt x="88" y="127"/>
                    </a:lnTo>
                    <a:lnTo>
                      <a:pt x="85" y="125"/>
                    </a:lnTo>
                    <a:lnTo>
                      <a:pt x="81" y="129"/>
                    </a:lnTo>
                    <a:lnTo>
                      <a:pt x="80" y="138"/>
                    </a:lnTo>
                    <a:lnTo>
                      <a:pt x="77" y="140"/>
                    </a:lnTo>
                    <a:lnTo>
                      <a:pt x="72" y="138"/>
                    </a:lnTo>
                    <a:lnTo>
                      <a:pt x="64" y="130"/>
                    </a:lnTo>
                    <a:lnTo>
                      <a:pt x="62" y="125"/>
                    </a:lnTo>
                    <a:lnTo>
                      <a:pt x="64" y="121"/>
                    </a:lnTo>
                    <a:lnTo>
                      <a:pt x="62" y="119"/>
                    </a:lnTo>
                    <a:lnTo>
                      <a:pt x="58" y="121"/>
                    </a:lnTo>
                    <a:lnTo>
                      <a:pt x="48" y="117"/>
                    </a:lnTo>
                    <a:lnTo>
                      <a:pt x="42" y="124"/>
                    </a:lnTo>
                    <a:lnTo>
                      <a:pt x="40" y="122"/>
                    </a:lnTo>
                    <a:lnTo>
                      <a:pt x="26" y="127"/>
                    </a:lnTo>
                    <a:lnTo>
                      <a:pt x="23" y="125"/>
                    </a:lnTo>
                    <a:lnTo>
                      <a:pt x="21" y="133"/>
                    </a:lnTo>
                    <a:lnTo>
                      <a:pt x="13" y="130"/>
                    </a:lnTo>
                    <a:lnTo>
                      <a:pt x="8" y="132"/>
                    </a:lnTo>
                    <a:lnTo>
                      <a:pt x="2" y="130"/>
                    </a:lnTo>
                    <a:lnTo>
                      <a:pt x="0" y="125"/>
                    </a:lnTo>
                    <a:lnTo>
                      <a:pt x="7" y="124"/>
                    </a:lnTo>
                    <a:lnTo>
                      <a:pt x="20" y="105"/>
                    </a:lnTo>
                    <a:lnTo>
                      <a:pt x="35" y="105"/>
                    </a:lnTo>
                    <a:lnTo>
                      <a:pt x="51" y="101"/>
                    </a:lnTo>
                    <a:lnTo>
                      <a:pt x="53" y="103"/>
                    </a:lnTo>
                    <a:lnTo>
                      <a:pt x="61" y="105"/>
                    </a:lnTo>
                    <a:lnTo>
                      <a:pt x="64" y="101"/>
                    </a:lnTo>
                    <a:lnTo>
                      <a:pt x="59" y="92"/>
                    </a:lnTo>
                    <a:lnTo>
                      <a:pt x="64" y="84"/>
                    </a:lnTo>
                    <a:lnTo>
                      <a:pt x="61" y="72"/>
                    </a:lnTo>
                    <a:lnTo>
                      <a:pt x="64" y="69"/>
                    </a:lnTo>
                    <a:lnTo>
                      <a:pt x="67" y="71"/>
                    </a:lnTo>
                    <a:lnTo>
                      <a:pt x="67" y="72"/>
                    </a:lnTo>
                    <a:lnTo>
                      <a:pt x="64" y="77"/>
                    </a:lnTo>
                    <a:lnTo>
                      <a:pt x="69" y="82"/>
                    </a:lnTo>
                    <a:lnTo>
                      <a:pt x="74" y="82"/>
                    </a:lnTo>
                    <a:lnTo>
                      <a:pt x="83" y="72"/>
                    </a:lnTo>
                    <a:lnTo>
                      <a:pt x="86" y="63"/>
                    </a:lnTo>
                    <a:lnTo>
                      <a:pt x="89" y="61"/>
                    </a:lnTo>
                    <a:lnTo>
                      <a:pt x="89" y="45"/>
                    </a:lnTo>
                    <a:lnTo>
                      <a:pt x="86" y="34"/>
                    </a:lnTo>
                    <a:lnTo>
                      <a:pt x="85" y="29"/>
                    </a:lnTo>
                    <a:lnTo>
                      <a:pt x="78" y="27"/>
                    </a:lnTo>
                    <a:lnTo>
                      <a:pt x="80" y="22"/>
                    </a:lnTo>
                    <a:lnTo>
                      <a:pt x="75" y="14"/>
                    </a:lnTo>
                    <a:lnTo>
                      <a:pt x="77" y="11"/>
                    </a:lnTo>
                    <a:lnTo>
                      <a:pt x="74" y="8"/>
                    </a:lnTo>
                    <a:lnTo>
                      <a:pt x="75" y="5"/>
                    </a:lnTo>
                    <a:lnTo>
                      <a:pt x="83" y="11"/>
                    </a:lnTo>
                    <a:lnTo>
                      <a:pt x="83" y="10"/>
                    </a:lnTo>
                    <a:lnTo>
                      <a:pt x="88" y="10"/>
                    </a:lnTo>
                    <a:lnTo>
                      <a:pt x="86" y="3"/>
                    </a:lnTo>
                    <a:lnTo>
                      <a:pt x="81" y="6"/>
                    </a:lnTo>
                    <a:lnTo>
                      <a:pt x="80" y="3"/>
                    </a:lnTo>
                    <a:lnTo>
                      <a:pt x="78" y="0"/>
                    </a:lnTo>
                    <a:lnTo>
                      <a:pt x="83"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8" name="Freeform 316"/>
              <p:cNvSpPr>
                <a:spLocks/>
              </p:cNvSpPr>
              <p:nvPr/>
            </p:nvSpPr>
            <p:spPr bwMode="auto">
              <a:xfrm>
                <a:off x="4487" y="1314"/>
                <a:ext cx="35" cy="29"/>
              </a:xfrm>
              <a:custGeom>
                <a:avLst/>
                <a:gdLst>
                  <a:gd name="T0" fmla="*/ 32 w 35"/>
                  <a:gd name="T1" fmla="*/ 18 h 29"/>
                  <a:gd name="T2" fmla="*/ 24 w 35"/>
                  <a:gd name="T3" fmla="*/ 15 h 29"/>
                  <a:gd name="T4" fmla="*/ 21 w 35"/>
                  <a:gd name="T5" fmla="*/ 16 h 29"/>
                  <a:gd name="T6" fmla="*/ 19 w 35"/>
                  <a:gd name="T7" fmla="*/ 18 h 29"/>
                  <a:gd name="T8" fmla="*/ 18 w 35"/>
                  <a:gd name="T9" fmla="*/ 28 h 29"/>
                  <a:gd name="T10" fmla="*/ 16 w 35"/>
                  <a:gd name="T11" fmla="*/ 29 h 29"/>
                  <a:gd name="T12" fmla="*/ 11 w 35"/>
                  <a:gd name="T13" fmla="*/ 25 h 29"/>
                  <a:gd name="T14" fmla="*/ 7 w 35"/>
                  <a:gd name="T15" fmla="*/ 18 h 29"/>
                  <a:gd name="T16" fmla="*/ 0 w 35"/>
                  <a:gd name="T17" fmla="*/ 16 h 29"/>
                  <a:gd name="T18" fmla="*/ 7 w 35"/>
                  <a:gd name="T19" fmla="*/ 5 h 29"/>
                  <a:gd name="T20" fmla="*/ 15 w 35"/>
                  <a:gd name="T21" fmla="*/ 7 h 29"/>
                  <a:gd name="T22" fmla="*/ 21 w 35"/>
                  <a:gd name="T23" fmla="*/ 0 h 29"/>
                  <a:gd name="T24" fmla="*/ 30 w 35"/>
                  <a:gd name="T25" fmla="*/ 2 h 29"/>
                  <a:gd name="T26" fmla="*/ 35 w 35"/>
                  <a:gd name="T27" fmla="*/ 8 h 29"/>
                  <a:gd name="T28" fmla="*/ 32 w 35"/>
                  <a:gd name="T29" fmla="*/ 1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29">
                    <a:moveTo>
                      <a:pt x="32" y="18"/>
                    </a:moveTo>
                    <a:lnTo>
                      <a:pt x="24" y="15"/>
                    </a:lnTo>
                    <a:lnTo>
                      <a:pt x="21" y="16"/>
                    </a:lnTo>
                    <a:lnTo>
                      <a:pt x="19" y="18"/>
                    </a:lnTo>
                    <a:lnTo>
                      <a:pt x="18" y="28"/>
                    </a:lnTo>
                    <a:lnTo>
                      <a:pt x="16" y="29"/>
                    </a:lnTo>
                    <a:lnTo>
                      <a:pt x="11" y="25"/>
                    </a:lnTo>
                    <a:lnTo>
                      <a:pt x="7" y="18"/>
                    </a:lnTo>
                    <a:lnTo>
                      <a:pt x="0" y="16"/>
                    </a:lnTo>
                    <a:lnTo>
                      <a:pt x="7" y="5"/>
                    </a:lnTo>
                    <a:lnTo>
                      <a:pt x="15" y="7"/>
                    </a:lnTo>
                    <a:lnTo>
                      <a:pt x="21" y="0"/>
                    </a:lnTo>
                    <a:lnTo>
                      <a:pt x="30" y="2"/>
                    </a:lnTo>
                    <a:lnTo>
                      <a:pt x="35" y="8"/>
                    </a:lnTo>
                    <a:lnTo>
                      <a:pt x="32" y="1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9" name="Freeform 317"/>
              <p:cNvSpPr>
                <a:spLocks/>
              </p:cNvSpPr>
              <p:nvPr/>
            </p:nvSpPr>
            <p:spPr bwMode="auto">
              <a:xfrm>
                <a:off x="4452" y="1322"/>
                <a:ext cx="37" cy="50"/>
              </a:xfrm>
              <a:custGeom>
                <a:avLst/>
                <a:gdLst>
                  <a:gd name="T0" fmla="*/ 13 w 37"/>
                  <a:gd name="T1" fmla="*/ 0 h 50"/>
                  <a:gd name="T2" fmla="*/ 10 w 37"/>
                  <a:gd name="T3" fmla="*/ 0 h 50"/>
                  <a:gd name="T4" fmla="*/ 8 w 37"/>
                  <a:gd name="T5" fmla="*/ 5 h 50"/>
                  <a:gd name="T6" fmla="*/ 2 w 37"/>
                  <a:gd name="T7" fmla="*/ 7 h 50"/>
                  <a:gd name="T8" fmla="*/ 0 w 37"/>
                  <a:gd name="T9" fmla="*/ 12 h 50"/>
                  <a:gd name="T10" fmla="*/ 7 w 37"/>
                  <a:gd name="T11" fmla="*/ 17 h 50"/>
                  <a:gd name="T12" fmla="*/ 7 w 37"/>
                  <a:gd name="T13" fmla="*/ 18 h 50"/>
                  <a:gd name="T14" fmla="*/ 4 w 37"/>
                  <a:gd name="T15" fmla="*/ 15 h 50"/>
                  <a:gd name="T16" fmla="*/ 7 w 37"/>
                  <a:gd name="T17" fmla="*/ 23 h 50"/>
                  <a:gd name="T18" fmla="*/ 10 w 37"/>
                  <a:gd name="T19" fmla="*/ 20 h 50"/>
                  <a:gd name="T20" fmla="*/ 13 w 37"/>
                  <a:gd name="T21" fmla="*/ 21 h 50"/>
                  <a:gd name="T22" fmla="*/ 15 w 37"/>
                  <a:gd name="T23" fmla="*/ 20 h 50"/>
                  <a:gd name="T24" fmla="*/ 10 w 37"/>
                  <a:gd name="T25" fmla="*/ 17 h 50"/>
                  <a:gd name="T26" fmla="*/ 10 w 37"/>
                  <a:gd name="T27" fmla="*/ 13 h 50"/>
                  <a:gd name="T28" fmla="*/ 10 w 37"/>
                  <a:gd name="T29" fmla="*/ 13 h 50"/>
                  <a:gd name="T30" fmla="*/ 16 w 37"/>
                  <a:gd name="T31" fmla="*/ 20 h 50"/>
                  <a:gd name="T32" fmla="*/ 19 w 37"/>
                  <a:gd name="T33" fmla="*/ 26 h 50"/>
                  <a:gd name="T34" fmla="*/ 18 w 37"/>
                  <a:gd name="T35" fmla="*/ 34 h 50"/>
                  <a:gd name="T36" fmla="*/ 23 w 37"/>
                  <a:gd name="T37" fmla="*/ 45 h 50"/>
                  <a:gd name="T38" fmla="*/ 29 w 37"/>
                  <a:gd name="T39" fmla="*/ 49 h 50"/>
                  <a:gd name="T40" fmla="*/ 26 w 37"/>
                  <a:gd name="T41" fmla="*/ 39 h 50"/>
                  <a:gd name="T42" fmla="*/ 29 w 37"/>
                  <a:gd name="T43" fmla="*/ 39 h 50"/>
                  <a:gd name="T44" fmla="*/ 27 w 37"/>
                  <a:gd name="T45" fmla="*/ 42 h 50"/>
                  <a:gd name="T46" fmla="*/ 32 w 37"/>
                  <a:gd name="T47" fmla="*/ 50 h 50"/>
                  <a:gd name="T48" fmla="*/ 35 w 37"/>
                  <a:gd name="T49" fmla="*/ 47 h 50"/>
                  <a:gd name="T50" fmla="*/ 35 w 37"/>
                  <a:gd name="T51" fmla="*/ 42 h 50"/>
                  <a:gd name="T52" fmla="*/ 37 w 37"/>
                  <a:gd name="T53" fmla="*/ 44 h 50"/>
                  <a:gd name="T54" fmla="*/ 35 w 37"/>
                  <a:gd name="T55" fmla="*/ 26 h 50"/>
                  <a:gd name="T56" fmla="*/ 37 w 37"/>
                  <a:gd name="T57" fmla="*/ 18 h 50"/>
                  <a:gd name="T58" fmla="*/ 34 w 37"/>
                  <a:gd name="T59" fmla="*/ 12 h 50"/>
                  <a:gd name="T60" fmla="*/ 29 w 37"/>
                  <a:gd name="T61" fmla="*/ 12 h 50"/>
                  <a:gd name="T62" fmla="*/ 26 w 37"/>
                  <a:gd name="T63" fmla="*/ 4 h 50"/>
                  <a:gd name="T64" fmla="*/ 21 w 37"/>
                  <a:gd name="T65" fmla="*/ 5 h 50"/>
                  <a:gd name="T66" fmla="*/ 15 w 37"/>
                  <a:gd name="T67" fmla="*/ 0 h 50"/>
                  <a:gd name="T68" fmla="*/ 13 w 37"/>
                  <a:gd name="T69"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7" h="50">
                    <a:moveTo>
                      <a:pt x="13" y="0"/>
                    </a:moveTo>
                    <a:lnTo>
                      <a:pt x="10" y="0"/>
                    </a:lnTo>
                    <a:lnTo>
                      <a:pt x="8" y="5"/>
                    </a:lnTo>
                    <a:lnTo>
                      <a:pt x="2" y="7"/>
                    </a:lnTo>
                    <a:lnTo>
                      <a:pt x="0" y="12"/>
                    </a:lnTo>
                    <a:lnTo>
                      <a:pt x="7" y="17"/>
                    </a:lnTo>
                    <a:lnTo>
                      <a:pt x="7" y="18"/>
                    </a:lnTo>
                    <a:lnTo>
                      <a:pt x="4" y="15"/>
                    </a:lnTo>
                    <a:lnTo>
                      <a:pt x="7" y="23"/>
                    </a:lnTo>
                    <a:lnTo>
                      <a:pt x="10" y="20"/>
                    </a:lnTo>
                    <a:lnTo>
                      <a:pt x="13" y="21"/>
                    </a:lnTo>
                    <a:lnTo>
                      <a:pt x="15" y="20"/>
                    </a:lnTo>
                    <a:lnTo>
                      <a:pt x="10" y="17"/>
                    </a:lnTo>
                    <a:lnTo>
                      <a:pt x="10" y="13"/>
                    </a:lnTo>
                    <a:lnTo>
                      <a:pt x="10" y="13"/>
                    </a:lnTo>
                    <a:lnTo>
                      <a:pt x="16" y="20"/>
                    </a:lnTo>
                    <a:lnTo>
                      <a:pt x="19" y="26"/>
                    </a:lnTo>
                    <a:lnTo>
                      <a:pt x="18" y="34"/>
                    </a:lnTo>
                    <a:lnTo>
                      <a:pt x="23" y="45"/>
                    </a:lnTo>
                    <a:lnTo>
                      <a:pt x="29" y="49"/>
                    </a:lnTo>
                    <a:lnTo>
                      <a:pt x="26" y="39"/>
                    </a:lnTo>
                    <a:lnTo>
                      <a:pt x="29" y="39"/>
                    </a:lnTo>
                    <a:lnTo>
                      <a:pt x="27" y="42"/>
                    </a:lnTo>
                    <a:lnTo>
                      <a:pt x="32" y="50"/>
                    </a:lnTo>
                    <a:lnTo>
                      <a:pt x="35" y="47"/>
                    </a:lnTo>
                    <a:lnTo>
                      <a:pt x="35" y="42"/>
                    </a:lnTo>
                    <a:lnTo>
                      <a:pt x="37" y="44"/>
                    </a:lnTo>
                    <a:lnTo>
                      <a:pt x="35" y="26"/>
                    </a:lnTo>
                    <a:lnTo>
                      <a:pt x="37" y="18"/>
                    </a:lnTo>
                    <a:lnTo>
                      <a:pt x="34" y="12"/>
                    </a:lnTo>
                    <a:lnTo>
                      <a:pt x="29" y="12"/>
                    </a:lnTo>
                    <a:lnTo>
                      <a:pt x="26" y="4"/>
                    </a:lnTo>
                    <a:lnTo>
                      <a:pt x="21" y="5"/>
                    </a:lnTo>
                    <a:lnTo>
                      <a:pt x="15" y="0"/>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0" name="Freeform 318"/>
              <p:cNvSpPr>
                <a:spLocks/>
              </p:cNvSpPr>
              <p:nvPr/>
            </p:nvSpPr>
            <p:spPr bwMode="auto">
              <a:xfrm>
                <a:off x="4463" y="1347"/>
                <a:ext cx="4" cy="6"/>
              </a:xfrm>
              <a:custGeom>
                <a:avLst/>
                <a:gdLst>
                  <a:gd name="T0" fmla="*/ 0 w 4"/>
                  <a:gd name="T1" fmla="*/ 0 h 6"/>
                  <a:gd name="T2" fmla="*/ 4 w 4"/>
                  <a:gd name="T3" fmla="*/ 6 h 6"/>
                  <a:gd name="T4" fmla="*/ 4 w 4"/>
                  <a:gd name="T5" fmla="*/ 0 h 6"/>
                  <a:gd name="T6" fmla="*/ 0 w 4"/>
                  <a:gd name="T7" fmla="*/ 0 h 6"/>
                </a:gdLst>
                <a:ahLst/>
                <a:cxnLst>
                  <a:cxn ang="0">
                    <a:pos x="T0" y="T1"/>
                  </a:cxn>
                  <a:cxn ang="0">
                    <a:pos x="T2" y="T3"/>
                  </a:cxn>
                  <a:cxn ang="0">
                    <a:pos x="T4" y="T5"/>
                  </a:cxn>
                  <a:cxn ang="0">
                    <a:pos x="T6" y="T7"/>
                  </a:cxn>
                </a:cxnLst>
                <a:rect l="0" t="0" r="r" b="b"/>
                <a:pathLst>
                  <a:path w="4" h="6">
                    <a:moveTo>
                      <a:pt x="0" y="0"/>
                    </a:moveTo>
                    <a:lnTo>
                      <a:pt x="4" y="6"/>
                    </a:lnTo>
                    <a:lnTo>
                      <a:pt x="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1" name="Freeform 319"/>
              <p:cNvSpPr>
                <a:spLocks/>
              </p:cNvSpPr>
              <p:nvPr/>
            </p:nvSpPr>
            <p:spPr bwMode="auto">
              <a:xfrm>
                <a:off x="2666" y="584"/>
                <a:ext cx="106" cy="45"/>
              </a:xfrm>
              <a:custGeom>
                <a:avLst/>
                <a:gdLst>
                  <a:gd name="T0" fmla="*/ 44 w 106"/>
                  <a:gd name="T1" fmla="*/ 7 h 45"/>
                  <a:gd name="T2" fmla="*/ 46 w 106"/>
                  <a:gd name="T3" fmla="*/ 12 h 45"/>
                  <a:gd name="T4" fmla="*/ 55 w 106"/>
                  <a:gd name="T5" fmla="*/ 15 h 45"/>
                  <a:gd name="T6" fmla="*/ 52 w 106"/>
                  <a:gd name="T7" fmla="*/ 12 h 45"/>
                  <a:gd name="T8" fmla="*/ 47 w 106"/>
                  <a:gd name="T9" fmla="*/ 4 h 45"/>
                  <a:gd name="T10" fmla="*/ 49 w 106"/>
                  <a:gd name="T11" fmla="*/ 2 h 45"/>
                  <a:gd name="T12" fmla="*/ 52 w 106"/>
                  <a:gd name="T13" fmla="*/ 0 h 45"/>
                  <a:gd name="T14" fmla="*/ 55 w 106"/>
                  <a:gd name="T15" fmla="*/ 2 h 45"/>
                  <a:gd name="T16" fmla="*/ 68 w 106"/>
                  <a:gd name="T17" fmla="*/ 5 h 45"/>
                  <a:gd name="T18" fmla="*/ 68 w 106"/>
                  <a:gd name="T19" fmla="*/ 8 h 45"/>
                  <a:gd name="T20" fmla="*/ 71 w 106"/>
                  <a:gd name="T21" fmla="*/ 8 h 45"/>
                  <a:gd name="T22" fmla="*/ 71 w 106"/>
                  <a:gd name="T23" fmla="*/ 7 h 45"/>
                  <a:gd name="T24" fmla="*/ 79 w 106"/>
                  <a:gd name="T25" fmla="*/ 8 h 45"/>
                  <a:gd name="T26" fmla="*/ 87 w 106"/>
                  <a:gd name="T27" fmla="*/ 12 h 45"/>
                  <a:gd name="T28" fmla="*/ 104 w 106"/>
                  <a:gd name="T29" fmla="*/ 15 h 45"/>
                  <a:gd name="T30" fmla="*/ 104 w 106"/>
                  <a:gd name="T31" fmla="*/ 18 h 45"/>
                  <a:gd name="T32" fmla="*/ 88 w 106"/>
                  <a:gd name="T33" fmla="*/ 20 h 45"/>
                  <a:gd name="T34" fmla="*/ 84 w 106"/>
                  <a:gd name="T35" fmla="*/ 21 h 45"/>
                  <a:gd name="T36" fmla="*/ 84 w 106"/>
                  <a:gd name="T37" fmla="*/ 26 h 45"/>
                  <a:gd name="T38" fmla="*/ 81 w 106"/>
                  <a:gd name="T39" fmla="*/ 29 h 45"/>
                  <a:gd name="T40" fmla="*/ 73 w 106"/>
                  <a:gd name="T41" fmla="*/ 34 h 45"/>
                  <a:gd name="T42" fmla="*/ 71 w 106"/>
                  <a:gd name="T43" fmla="*/ 36 h 45"/>
                  <a:gd name="T44" fmla="*/ 71 w 106"/>
                  <a:gd name="T45" fmla="*/ 41 h 45"/>
                  <a:gd name="T46" fmla="*/ 69 w 106"/>
                  <a:gd name="T47" fmla="*/ 44 h 45"/>
                  <a:gd name="T48" fmla="*/ 61 w 106"/>
                  <a:gd name="T49" fmla="*/ 45 h 45"/>
                  <a:gd name="T50" fmla="*/ 54 w 106"/>
                  <a:gd name="T51" fmla="*/ 41 h 45"/>
                  <a:gd name="T52" fmla="*/ 61 w 106"/>
                  <a:gd name="T53" fmla="*/ 39 h 45"/>
                  <a:gd name="T54" fmla="*/ 41 w 106"/>
                  <a:gd name="T55" fmla="*/ 37 h 45"/>
                  <a:gd name="T56" fmla="*/ 38 w 106"/>
                  <a:gd name="T57" fmla="*/ 34 h 45"/>
                  <a:gd name="T58" fmla="*/ 44 w 106"/>
                  <a:gd name="T59" fmla="*/ 31 h 45"/>
                  <a:gd name="T60" fmla="*/ 65 w 106"/>
                  <a:gd name="T61" fmla="*/ 29 h 45"/>
                  <a:gd name="T62" fmla="*/ 63 w 106"/>
                  <a:gd name="T63" fmla="*/ 28 h 45"/>
                  <a:gd name="T64" fmla="*/ 33 w 106"/>
                  <a:gd name="T65" fmla="*/ 29 h 45"/>
                  <a:gd name="T66" fmla="*/ 38 w 106"/>
                  <a:gd name="T67" fmla="*/ 28 h 45"/>
                  <a:gd name="T68" fmla="*/ 46 w 106"/>
                  <a:gd name="T69" fmla="*/ 26 h 45"/>
                  <a:gd name="T70" fmla="*/ 58 w 106"/>
                  <a:gd name="T71" fmla="*/ 21 h 45"/>
                  <a:gd name="T72" fmla="*/ 60 w 106"/>
                  <a:gd name="T73" fmla="*/ 18 h 45"/>
                  <a:gd name="T74" fmla="*/ 57 w 106"/>
                  <a:gd name="T75" fmla="*/ 20 h 45"/>
                  <a:gd name="T76" fmla="*/ 46 w 106"/>
                  <a:gd name="T77" fmla="*/ 20 h 45"/>
                  <a:gd name="T78" fmla="*/ 47 w 106"/>
                  <a:gd name="T79" fmla="*/ 16 h 45"/>
                  <a:gd name="T80" fmla="*/ 42 w 106"/>
                  <a:gd name="T81" fmla="*/ 18 h 45"/>
                  <a:gd name="T82" fmla="*/ 39 w 106"/>
                  <a:gd name="T83" fmla="*/ 18 h 45"/>
                  <a:gd name="T84" fmla="*/ 41 w 106"/>
                  <a:gd name="T85" fmla="*/ 21 h 45"/>
                  <a:gd name="T86" fmla="*/ 36 w 106"/>
                  <a:gd name="T87" fmla="*/ 23 h 45"/>
                  <a:gd name="T88" fmla="*/ 25 w 106"/>
                  <a:gd name="T89" fmla="*/ 24 h 45"/>
                  <a:gd name="T90" fmla="*/ 25 w 106"/>
                  <a:gd name="T91" fmla="*/ 23 h 45"/>
                  <a:gd name="T92" fmla="*/ 19 w 106"/>
                  <a:gd name="T93" fmla="*/ 21 h 45"/>
                  <a:gd name="T94" fmla="*/ 14 w 106"/>
                  <a:gd name="T95" fmla="*/ 18 h 45"/>
                  <a:gd name="T96" fmla="*/ 7 w 106"/>
                  <a:gd name="T97" fmla="*/ 15 h 45"/>
                  <a:gd name="T98" fmla="*/ 17 w 106"/>
                  <a:gd name="T99" fmla="*/ 15 h 45"/>
                  <a:gd name="T100" fmla="*/ 12 w 106"/>
                  <a:gd name="T101" fmla="*/ 10 h 45"/>
                  <a:gd name="T102" fmla="*/ 9 w 106"/>
                  <a:gd name="T103" fmla="*/ 12 h 45"/>
                  <a:gd name="T104" fmla="*/ 1 w 106"/>
                  <a:gd name="T105" fmla="*/ 10 h 45"/>
                  <a:gd name="T106" fmla="*/ 3 w 106"/>
                  <a:gd name="T107" fmla="*/ 7 h 45"/>
                  <a:gd name="T108" fmla="*/ 4 w 106"/>
                  <a:gd name="T109" fmla="*/ 7 h 45"/>
                  <a:gd name="T110" fmla="*/ 7 w 106"/>
                  <a:gd name="T111" fmla="*/ 4 h 45"/>
                  <a:gd name="T112" fmla="*/ 12 w 106"/>
                  <a:gd name="T113" fmla="*/ 4 h 45"/>
                  <a:gd name="T114" fmla="*/ 28 w 106"/>
                  <a:gd name="T115" fmla="*/ 4 h 45"/>
                  <a:gd name="T116" fmla="*/ 28 w 106"/>
                  <a:gd name="T117" fmla="*/ 5 h 45"/>
                  <a:gd name="T118" fmla="*/ 23 w 106"/>
                  <a:gd name="T119" fmla="*/ 7 h 45"/>
                  <a:gd name="T120" fmla="*/ 27 w 106"/>
                  <a:gd name="T121" fmla="*/ 8 h 45"/>
                  <a:gd name="T122" fmla="*/ 30 w 106"/>
                  <a:gd name="T123" fmla="*/ 7 h 45"/>
                  <a:gd name="T124" fmla="*/ 38 w 106"/>
                  <a:gd name="T125"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 h="45">
                    <a:moveTo>
                      <a:pt x="38" y="4"/>
                    </a:moveTo>
                    <a:lnTo>
                      <a:pt x="44" y="7"/>
                    </a:lnTo>
                    <a:lnTo>
                      <a:pt x="46" y="10"/>
                    </a:lnTo>
                    <a:lnTo>
                      <a:pt x="46" y="12"/>
                    </a:lnTo>
                    <a:lnTo>
                      <a:pt x="49" y="12"/>
                    </a:lnTo>
                    <a:lnTo>
                      <a:pt x="55" y="15"/>
                    </a:lnTo>
                    <a:lnTo>
                      <a:pt x="57" y="15"/>
                    </a:lnTo>
                    <a:lnTo>
                      <a:pt x="52" y="12"/>
                    </a:lnTo>
                    <a:lnTo>
                      <a:pt x="47" y="4"/>
                    </a:lnTo>
                    <a:lnTo>
                      <a:pt x="47" y="4"/>
                    </a:lnTo>
                    <a:lnTo>
                      <a:pt x="50" y="2"/>
                    </a:lnTo>
                    <a:lnTo>
                      <a:pt x="49" y="2"/>
                    </a:lnTo>
                    <a:lnTo>
                      <a:pt x="49" y="0"/>
                    </a:lnTo>
                    <a:lnTo>
                      <a:pt x="52" y="0"/>
                    </a:lnTo>
                    <a:lnTo>
                      <a:pt x="55" y="0"/>
                    </a:lnTo>
                    <a:lnTo>
                      <a:pt x="55" y="2"/>
                    </a:lnTo>
                    <a:lnTo>
                      <a:pt x="60" y="2"/>
                    </a:lnTo>
                    <a:lnTo>
                      <a:pt x="68" y="5"/>
                    </a:lnTo>
                    <a:lnTo>
                      <a:pt x="65" y="7"/>
                    </a:lnTo>
                    <a:lnTo>
                      <a:pt x="68" y="8"/>
                    </a:lnTo>
                    <a:lnTo>
                      <a:pt x="66" y="10"/>
                    </a:lnTo>
                    <a:lnTo>
                      <a:pt x="71" y="8"/>
                    </a:lnTo>
                    <a:lnTo>
                      <a:pt x="69" y="7"/>
                    </a:lnTo>
                    <a:lnTo>
                      <a:pt x="71" y="7"/>
                    </a:lnTo>
                    <a:lnTo>
                      <a:pt x="74" y="7"/>
                    </a:lnTo>
                    <a:lnTo>
                      <a:pt x="79" y="8"/>
                    </a:lnTo>
                    <a:lnTo>
                      <a:pt x="79" y="12"/>
                    </a:lnTo>
                    <a:lnTo>
                      <a:pt x="87" y="12"/>
                    </a:lnTo>
                    <a:lnTo>
                      <a:pt x="95" y="15"/>
                    </a:lnTo>
                    <a:lnTo>
                      <a:pt x="104" y="15"/>
                    </a:lnTo>
                    <a:lnTo>
                      <a:pt x="106" y="16"/>
                    </a:lnTo>
                    <a:lnTo>
                      <a:pt x="104" y="18"/>
                    </a:lnTo>
                    <a:lnTo>
                      <a:pt x="87" y="20"/>
                    </a:lnTo>
                    <a:lnTo>
                      <a:pt x="88" y="20"/>
                    </a:lnTo>
                    <a:lnTo>
                      <a:pt x="88" y="21"/>
                    </a:lnTo>
                    <a:lnTo>
                      <a:pt x="84" y="21"/>
                    </a:lnTo>
                    <a:lnTo>
                      <a:pt x="84" y="23"/>
                    </a:lnTo>
                    <a:lnTo>
                      <a:pt x="84" y="26"/>
                    </a:lnTo>
                    <a:lnTo>
                      <a:pt x="79" y="26"/>
                    </a:lnTo>
                    <a:lnTo>
                      <a:pt x="81" y="29"/>
                    </a:lnTo>
                    <a:lnTo>
                      <a:pt x="79" y="32"/>
                    </a:lnTo>
                    <a:lnTo>
                      <a:pt x="73" y="34"/>
                    </a:lnTo>
                    <a:lnTo>
                      <a:pt x="74" y="34"/>
                    </a:lnTo>
                    <a:lnTo>
                      <a:pt x="71" y="36"/>
                    </a:lnTo>
                    <a:lnTo>
                      <a:pt x="71" y="39"/>
                    </a:lnTo>
                    <a:lnTo>
                      <a:pt x="71" y="41"/>
                    </a:lnTo>
                    <a:lnTo>
                      <a:pt x="68" y="42"/>
                    </a:lnTo>
                    <a:lnTo>
                      <a:pt x="69" y="44"/>
                    </a:lnTo>
                    <a:lnTo>
                      <a:pt x="69" y="44"/>
                    </a:lnTo>
                    <a:lnTo>
                      <a:pt x="61" y="45"/>
                    </a:lnTo>
                    <a:lnTo>
                      <a:pt x="61" y="44"/>
                    </a:lnTo>
                    <a:lnTo>
                      <a:pt x="54" y="41"/>
                    </a:lnTo>
                    <a:lnTo>
                      <a:pt x="60" y="41"/>
                    </a:lnTo>
                    <a:lnTo>
                      <a:pt x="61" y="39"/>
                    </a:lnTo>
                    <a:lnTo>
                      <a:pt x="50" y="39"/>
                    </a:lnTo>
                    <a:lnTo>
                      <a:pt x="41" y="37"/>
                    </a:lnTo>
                    <a:lnTo>
                      <a:pt x="36" y="34"/>
                    </a:lnTo>
                    <a:lnTo>
                      <a:pt x="38" y="34"/>
                    </a:lnTo>
                    <a:lnTo>
                      <a:pt x="36" y="32"/>
                    </a:lnTo>
                    <a:lnTo>
                      <a:pt x="44" y="31"/>
                    </a:lnTo>
                    <a:lnTo>
                      <a:pt x="63" y="29"/>
                    </a:lnTo>
                    <a:lnTo>
                      <a:pt x="65" y="29"/>
                    </a:lnTo>
                    <a:lnTo>
                      <a:pt x="63" y="28"/>
                    </a:lnTo>
                    <a:lnTo>
                      <a:pt x="63" y="28"/>
                    </a:lnTo>
                    <a:lnTo>
                      <a:pt x="34" y="31"/>
                    </a:lnTo>
                    <a:lnTo>
                      <a:pt x="33" y="29"/>
                    </a:lnTo>
                    <a:lnTo>
                      <a:pt x="31" y="26"/>
                    </a:lnTo>
                    <a:lnTo>
                      <a:pt x="38" y="28"/>
                    </a:lnTo>
                    <a:lnTo>
                      <a:pt x="36" y="26"/>
                    </a:lnTo>
                    <a:lnTo>
                      <a:pt x="46" y="26"/>
                    </a:lnTo>
                    <a:lnTo>
                      <a:pt x="52" y="21"/>
                    </a:lnTo>
                    <a:lnTo>
                      <a:pt x="58" y="21"/>
                    </a:lnTo>
                    <a:lnTo>
                      <a:pt x="58" y="20"/>
                    </a:lnTo>
                    <a:lnTo>
                      <a:pt x="60" y="18"/>
                    </a:lnTo>
                    <a:lnTo>
                      <a:pt x="58" y="16"/>
                    </a:lnTo>
                    <a:lnTo>
                      <a:pt x="57" y="20"/>
                    </a:lnTo>
                    <a:lnTo>
                      <a:pt x="50" y="21"/>
                    </a:lnTo>
                    <a:lnTo>
                      <a:pt x="46" y="20"/>
                    </a:lnTo>
                    <a:lnTo>
                      <a:pt x="49" y="16"/>
                    </a:lnTo>
                    <a:lnTo>
                      <a:pt x="47" y="16"/>
                    </a:lnTo>
                    <a:lnTo>
                      <a:pt x="44" y="18"/>
                    </a:lnTo>
                    <a:lnTo>
                      <a:pt x="42" y="18"/>
                    </a:lnTo>
                    <a:lnTo>
                      <a:pt x="42" y="16"/>
                    </a:lnTo>
                    <a:lnTo>
                      <a:pt x="39" y="18"/>
                    </a:lnTo>
                    <a:lnTo>
                      <a:pt x="38" y="21"/>
                    </a:lnTo>
                    <a:lnTo>
                      <a:pt x="41" y="21"/>
                    </a:lnTo>
                    <a:lnTo>
                      <a:pt x="36" y="21"/>
                    </a:lnTo>
                    <a:lnTo>
                      <a:pt x="36" y="23"/>
                    </a:lnTo>
                    <a:lnTo>
                      <a:pt x="33" y="24"/>
                    </a:lnTo>
                    <a:lnTo>
                      <a:pt x="25" y="24"/>
                    </a:lnTo>
                    <a:lnTo>
                      <a:pt x="23" y="23"/>
                    </a:lnTo>
                    <a:lnTo>
                      <a:pt x="25" y="23"/>
                    </a:lnTo>
                    <a:lnTo>
                      <a:pt x="25" y="21"/>
                    </a:lnTo>
                    <a:lnTo>
                      <a:pt x="19" y="21"/>
                    </a:lnTo>
                    <a:lnTo>
                      <a:pt x="27" y="20"/>
                    </a:lnTo>
                    <a:lnTo>
                      <a:pt x="14" y="18"/>
                    </a:lnTo>
                    <a:lnTo>
                      <a:pt x="11" y="16"/>
                    </a:lnTo>
                    <a:lnTo>
                      <a:pt x="7" y="15"/>
                    </a:lnTo>
                    <a:lnTo>
                      <a:pt x="17" y="15"/>
                    </a:lnTo>
                    <a:lnTo>
                      <a:pt x="17" y="15"/>
                    </a:lnTo>
                    <a:lnTo>
                      <a:pt x="11" y="13"/>
                    </a:lnTo>
                    <a:lnTo>
                      <a:pt x="12" y="10"/>
                    </a:lnTo>
                    <a:lnTo>
                      <a:pt x="6" y="10"/>
                    </a:lnTo>
                    <a:lnTo>
                      <a:pt x="9" y="12"/>
                    </a:lnTo>
                    <a:lnTo>
                      <a:pt x="6" y="13"/>
                    </a:lnTo>
                    <a:lnTo>
                      <a:pt x="1" y="10"/>
                    </a:lnTo>
                    <a:lnTo>
                      <a:pt x="0" y="7"/>
                    </a:lnTo>
                    <a:lnTo>
                      <a:pt x="3" y="7"/>
                    </a:lnTo>
                    <a:lnTo>
                      <a:pt x="0" y="5"/>
                    </a:lnTo>
                    <a:lnTo>
                      <a:pt x="4" y="7"/>
                    </a:lnTo>
                    <a:lnTo>
                      <a:pt x="4" y="4"/>
                    </a:lnTo>
                    <a:lnTo>
                      <a:pt x="7" y="4"/>
                    </a:lnTo>
                    <a:lnTo>
                      <a:pt x="14" y="5"/>
                    </a:lnTo>
                    <a:lnTo>
                      <a:pt x="12" y="4"/>
                    </a:lnTo>
                    <a:lnTo>
                      <a:pt x="17" y="5"/>
                    </a:lnTo>
                    <a:lnTo>
                      <a:pt x="28" y="4"/>
                    </a:lnTo>
                    <a:lnTo>
                      <a:pt x="30" y="4"/>
                    </a:lnTo>
                    <a:lnTo>
                      <a:pt x="28" y="5"/>
                    </a:lnTo>
                    <a:lnTo>
                      <a:pt x="27" y="7"/>
                    </a:lnTo>
                    <a:lnTo>
                      <a:pt x="23" y="7"/>
                    </a:lnTo>
                    <a:lnTo>
                      <a:pt x="25" y="8"/>
                    </a:lnTo>
                    <a:lnTo>
                      <a:pt x="27" y="8"/>
                    </a:lnTo>
                    <a:lnTo>
                      <a:pt x="34" y="12"/>
                    </a:lnTo>
                    <a:lnTo>
                      <a:pt x="30" y="7"/>
                    </a:lnTo>
                    <a:lnTo>
                      <a:pt x="34" y="4"/>
                    </a:lnTo>
                    <a:lnTo>
                      <a:pt x="38"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2" name="Freeform 320"/>
              <p:cNvSpPr>
                <a:spLocks/>
              </p:cNvSpPr>
              <p:nvPr/>
            </p:nvSpPr>
            <p:spPr bwMode="auto">
              <a:xfrm>
                <a:off x="2666" y="599"/>
                <a:ext cx="15" cy="9"/>
              </a:xfrm>
              <a:custGeom>
                <a:avLst/>
                <a:gdLst>
                  <a:gd name="T0" fmla="*/ 0 w 15"/>
                  <a:gd name="T1" fmla="*/ 0 h 9"/>
                  <a:gd name="T2" fmla="*/ 6 w 15"/>
                  <a:gd name="T3" fmla="*/ 1 h 9"/>
                  <a:gd name="T4" fmla="*/ 7 w 15"/>
                  <a:gd name="T5" fmla="*/ 5 h 9"/>
                  <a:gd name="T6" fmla="*/ 12 w 15"/>
                  <a:gd name="T7" fmla="*/ 6 h 9"/>
                  <a:gd name="T8" fmla="*/ 15 w 15"/>
                  <a:gd name="T9" fmla="*/ 9 h 9"/>
                  <a:gd name="T10" fmla="*/ 4 w 15"/>
                  <a:gd name="T11" fmla="*/ 5 h 9"/>
                  <a:gd name="T12" fmla="*/ 0 w 15"/>
                  <a:gd name="T13" fmla="*/ 1 h 9"/>
                  <a:gd name="T14" fmla="*/ 0 w 15"/>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9">
                    <a:moveTo>
                      <a:pt x="0" y="0"/>
                    </a:moveTo>
                    <a:lnTo>
                      <a:pt x="6" y="1"/>
                    </a:lnTo>
                    <a:lnTo>
                      <a:pt x="7" y="5"/>
                    </a:lnTo>
                    <a:lnTo>
                      <a:pt x="12" y="6"/>
                    </a:lnTo>
                    <a:lnTo>
                      <a:pt x="15" y="9"/>
                    </a:lnTo>
                    <a:lnTo>
                      <a:pt x="4" y="5"/>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3" name="Freeform 321"/>
              <p:cNvSpPr>
                <a:spLocks/>
              </p:cNvSpPr>
              <p:nvPr/>
            </p:nvSpPr>
            <p:spPr bwMode="auto">
              <a:xfrm>
                <a:off x="2761" y="602"/>
                <a:ext cx="22" cy="6"/>
              </a:xfrm>
              <a:custGeom>
                <a:avLst/>
                <a:gdLst>
                  <a:gd name="T0" fmla="*/ 11 w 22"/>
                  <a:gd name="T1" fmla="*/ 0 h 6"/>
                  <a:gd name="T2" fmla="*/ 22 w 22"/>
                  <a:gd name="T3" fmla="*/ 2 h 6"/>
                  <a:gd name="T4" fmla="*/ 19 w 22"/>
                  <a:gd name="T5" fmla="*/ 3 h 6"/>
                  <a:gd name="T6" fmla="*/ 19 w 22"/>
                  <a:gd name="T7" fmla="*/ 5 h 6"/>
                  <a:gd name="T8" fmla="*/ 8 w 22"/>
                  <a:gd name="T9" fmla="*/ 6 h 6"/>
                  <a:gd name="T10" fmla="*/ 5 w 22"/>
                  <a:gd name="T11" fmla="*/ 5 h 6"/>
                  <a:gd name="T12" fmla="*/ 5 w 22"/>
                  <a:gd name="T13" fmla="*/ 3 h 6"/>
                  <a:gd name="T14" fmla="*/ 0 w 22"/>
                  <a:gd name="T15" fmla="*/ 2 h 6"/>
                  <a:gd name="T16" fmla="*/ 11 w 22"/>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6">
                    <a:moveTo>
                      <a:pt x="11" y="0"/>
                    </a:moveTo>
                    <a:lnTo>
                      <a:pt x="22" y="2"/>
                    </a:lnTo>
                    <a:lnTo>
                      <a:pt x="19" y="3"/>
                    </a:lnTo>
                    <a:lnTo>
                      <a:pt x="19" y="5"/>
                    </a:lnTo>
                    <a:lnTo>
                      <a:pt x="8" y="6"/>
                    </a:lnTo>
                    <a:lnTo>
                      <a:pt x="5" y="5"/>
                    </a:lnTo>
                    <a:lnTo>
                      <a:pt x="5" y="3"/>
                    </a:lnTo>
                    <a:lnTo>
                      <a:pt x="0" y="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4" name="Freeform 322"/>
              <p:cNvSpPr>
                <a:spLocks/>
              </p:cNvSpPr>
              <p:nvPr/>
            </p:nvSpPr>
            <p:spPr bwMode="auto">
              <a:xfrm>
                <a:off x="2769" y="607"/>
                <a:ext cx="41" cy="13"/>
              </a:xfrm>
              <a:custGeom>
                <a:avLst/>
                <a:gdLst>
                  <a:gd name="T0" fmla="*/ 19 w 41"/>
                  <a:gd name="T1" fmla="*/ 0 h 13"/>
                  <a:gd name="T2" fmla="*/ 24 w 41"/>
                  <a:gd name="T3" fmla="*/ 1 h 13"/>
                  <a:gd name="T4" fmla="*/ 20 w 41"/>
                  <a:gd name="T5" fmla="*/ 3 h 13"/>
                  <a:gd name="T6" fmla="*/ 22 w 41"/>
                  <a:gd name="T7" fmla="*/ 5 h 13"/>
                  <a:gd name="T8" fmla="*/ 30 w 41"/>
                  <a:gd name="T9" fmla="*/ 6 h 13"/>
                  <a:gd name="T10" fmla="*/ 33 w 41"/>
                  <a:gd name="T11" fmla="*/ 5 h 13"/>
                  <a:gd name="T12" fmla="*/ 41 w 41"/>
                  <a:gd name="T13" fmla="*/ 8 h 13"/>
                  <a:gd name="T14" fmla="*/ 33 w 41"/>
                  <a:gd name="T15" fmla="*/ 8 h 13"/>
                  <a:gd name="T16" fmla="*/ 28 w 41"/>
                  <a:gd name="T17" fmla="*/ 11 h 13"/>
                  <a:gd name="T18" fmla="*/ 20 w 41"/>
                  <a:gd name="T19" fmla="*/ 13 h 13"/>
                  <a:gd name="T20" fmla="*/ 17 w 41"/>
                  <a:gd name="T21" fmla="*/ 13 h 13"/>
                  <a:gd name="T22" fmla="*/ 20 w 41"/>
                  <a:gd name="T23" fmla="*/ 9 h 13"/>
                  <a:gd name="T24" fmla="*/ 1 w 41"/>
                  <a:gd name="T25" fmla="*/ 11 h 13"/>
                  <a:gd name="T26" fmla="*/ 6 w 41"/>
                  <a:gd name="T27" fmla="*/ 5 h 13"/>
                  <a:gd name="T28" fmla="*/ 0 w 41"/>
                  <a:gd name="T29" fmla="*/ 1 h 13"/>
                  <a:gd name="T30" fmla="*/ 19 w 41"/>
                  <a:gd name="T3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
                    <a:moveTo>
                      <a:pt x="19" y="0"/>
                    </a:moveTo>
                    <a:lnTo>
                      <a:pt x="24" y="1"/>
                    </a:lnTo>
                    <a:lnTo>
                      <a:pt x="20" y="3"/>
                    </a:lnTo>
                    <a:lnTo>
                      <a:pt x="22" y="5"/>
                    </a:lnTo>
                    <a:lnTo>
                      <a:pt x="30" y="6"/>
                    </a:lnTo>
                    <a:lnTo>
                      <a:pt x="33" y="5"/>
                    </a:lnTo>
                    <a:lnTo>
                      <a:pt x="41" y="8"/>
                    </a:lnTo>
                    <a:lnTo>
                      <a:pt x="33" y="8"/>
                    </a:lnTo>
                    <a:lnTo>
                      <a:pt x="28" y="11"/>
                    </a:lnTo>
                    <a:lnTo>
                      <a:pt x="20" y="13"/>
                    </a:lnTo>
                    <a:lnTo>
                      <a:pt x="17" y="13"/>
                    </a:lnTo>
                    <a:lnTo>
                      <a:pt x="20" y="9"/>
                    </a:lnTo>
                    <a:lnTo>
                      <a:pt x="1" y="11"/>
                    </a:lnTo>
                    <a:lnTo>
                      <a:pt x="6" y="5"/>
                    </a:lnTo>
                    <a:lnTo>
                      <a:pt x="0" y="1"/>
                    </a:lnTo>
                    <a:lnTo>
                      <a:pt x="1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5" name="Freeform 323"/>
              <p:cNvSpPr>
                <a:spLocks/>
              </p:cNvSpPr>
              <p:nvPr/>
            </p:nvSpPr>
            <p:spPr bwMode="auto">
              <a:xfrm>
                <a:off x="2729" y="580"/>
                <a:ext cx="94" cy="16"/>
              </a:xfrm>
              <a:custGeom>
                <a:avLst/>
                <a:gdLst>
                  <a:gd name="T0" fmla="*/ 54 w 94"/>
                  <a:gd name="T1" fmla="*/ 0 h 16"/>
                  <a:gd name="T2" fmla="*/ 54 w 94"/>
                  <a:gd name="T3" fmla="*/ 1 h 16"/>
                  <a:gd name="T4" fmla="*/ 52 w 94"/>
                  <a:gd name="T5" fmla="*/ 4 h 16"/>
                  <a:gd name="T6" fmla="*/ 60 w 94"/>
                  <a:gd name="T7" fmla="*/ 3 h 16"/>
                  <a:gd name="T8" fmla="*/ 59 w 94"/>
                  <a:gd name="T9" fmla="*/ 3 h 16"/>
                  <a:gd name="T10" fmla="*/ 70 w 94"/>
                  <a:gd name="T11" fmla="*/ 1 h 16"/>
                  <a:gd name="T12" fmla="*/ 75 w 94"/>
                  <a:gd name="T13" fmla="*/ 3 h 16"/>
                  <a:gd name="T14" fmla="*/ 75 w 94"/>
                  <a:gd name="T15" fmla="*/ 3 h 16"/>
                  <a:gd name="T16" fmla="*/ 92 w 94"/>
                  <a:gd name="T17" fmla="*/ 6 h 16"/>
                  <a:gd name="T18" fmla="*/ 92 w 94"/>
                  <a:gd name="T19" fmla="*/ 8 h 16"/>
                  <a:gd name="T20" fmla="*/ 83 w 94"/>
                  <a:gd name="T21" fmla="*/ 11 h 16"/>
                  <a:gd name="T22" fmla="*/ 68 w 94"/>
                  <a:gd name="T23" fmla="*/ 14 h 16"/>
                  <a:gd name="T24" fmla="*/ 56 w 94"/>
                  <a:gd name="T25" fmla="*/ 16 h 16"/>
                  <a:gd name="T26" fmla="*/ 52 w 94"/>
                  <a:gd name="T27" fmla="*/ 12 h 16"/>
                  <a:gd name="T28" fmla="*/ 24 w 94"/>
                  <a:gd name="T29" fmla="*/ 11 h 16"/>
                  <a:gd name="T30" fmla="*/ 32 w 94"/>
                  <a:gd name="T31" fmla="*/ 9 h 16"/>
                  <a:gd name="T32" fmla="*/ 45 w 94"/>
                  <a:gd name="T33" fmla="*/ 9 h 16"/>
                  <a:gd name="T34" fmla="*/ 43 w 94"/>
                  <a:gd name="T35" fmla="*/ 8 h 16"/>
                  <a:gd name="T36" fmla="*/ 8 w 94"/>
                  <a:gd name="T37" fmla="*/ 6 h 16"/>
                  <a:gd name="T38" fmla="*/ 0 w 94"/>
                  <a:gd name="T39" fmla="*/ 4 h 16"/>
                  <a:gd name="T40" fmla="*/ 19 w 94"/>
                  <a:gd name="T41" fmla="*/ 4 h 16"/>
                  <a:gd name="T42" fmla="*/ 19 w 94"/>
                  <a:gd name="T43" fmla="*/ 4 h 16"/>
                  <a:gd name="T44" fmla="*/ 16 w 94"/>
                  <a:gd name="T45" fmla="*/ 3 h 16"/>
                  <a:gd name="T46" fmla="*/ 14 w 94"/>
                  <a:gd name="T47" fmla="*/ 1 h 16"/>
                  <a:gd name="T48" fmla="*/ 21 w 94"/>
                  <a:gd name="T49" fmla="*/ 3 h 16"/>
                  <a:gd name="T50" fmla="*/ 21 w 94"/>
                  <a:gd name="T51" fmla="*/ 1 h 16"/>
                  <a:gd name="T52" fmla="*/ 18 w 94"/>
                  <a:gd name="T53" fmla="*/ 1 h 16"/>
                  <a:gd name="T54" fmla="*/ 32 w 94"/>
                  <a:gd name="T55" fmla="*/ 3 h 16"/>
                  <a:gd name="T56" fmla="*/ 41 w 94"/>
                  <a:gd name="T57" fmla="*/ 3 h 16"/>
                  <a:gd name="T58" fmla="*/ 46 w 94"/>
                  <a:gd name="T59" fmla="*/ 6 h 16"/>
                  <a:gd name="T60" fmla="*/ 46 w 94"/>
                  <a:gd name="T61" fmla="*/ 4 h 16"/>
                  <a:gd name="T62" fmla="*/ 46 w 94"/>
                  <a:gd name="T63" fmla="*/ 1 h 16"/>
                  <a:gd name="T64" fmla="*/ 49 w 94"/>
                  <a:gd name="T65"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16">
                    <a:moveTo>
                      <a:pt x="49" y="0"/>
                    </a:moveTo>
                    <a:lnTo>
                      <a:pt x="54" y="0"/>
                    </a:lnTo>
                    <a:lnTo>
                      <a:pt x="52" y="1"/>
                    </a:lnTo>
                    <a:lnTo>
                      <a:pt x="54" y="1"/>
                    </a:lnTo>
                    <a:lnTo>
                      <a:pt x="52" y="3"/>
                    </a:lnTo>
                    <a:lnTo>
                      <a:pt x="52" y="4"/>
                    </a:lnTo>
                    <a:lnTo>
                      <a:pt x="59" y="4"/>
                    </a:lnTo>
                    <a:lnTo>
                      <a:pt x="60" y="3"/>
                    </a:lnTo>
                    <a:lnTo>
                      <a:pt x="59" y="3"/>
                    </a:lnTo>
                    <a:lnTo>
                      <a:pt x="59" y="3"/>
                    </a:lnTo>
                    <a:lnTo>
                      <a:pt x="67" y="3"/>
                    </a:lnTo>
                    <a:lnTo>
                      <a:pt x="70" y="1"/>
                    </a:lnTo>
                    <a:lnTo>
                      <a:pt x="70" y="3"/>
                    </a:lnTo>
                    <a:lnTo>
                      <a:pt x="75" y="3"/>
                    </a:lnTo>
                    <a:lnTo>
                      <a:pt x="73" y="3"/>
                    </a:lnTo>
                    <a:lnTo>
                      <a:pt x="75" y="3"/>
                    </a:lnTo>
                    <a:lnTo>
                      <a:pt x="92" y="4"/>
                    </a:lnTo>
                    <a:lnTo>
                      <a:pt x="92" y="6"/>
                    </a:lnTo>
                    <a:lnTo>
                      <a:pt x="94" y="6"/>
                    </a:lnTo>
                    <a:lnTo>
                      <a:pt x="92" y="8"/>
                    </a:lnTo>
                    <a:lnTo>
                      <a:pt x="81" y="11"/>
                    </a:lnTo>
                    <a:lnTo>
                      <a:pt x="83" y="11"/>
                    </a:lnTo>
                    <a:lnTo>
                      <a:pt x="81" y="12"/>
                    </a:lnTo>
                    <a:lnTo>
                      <a:pt x="68" y="14"/>
                    </a:lnTo>
                    <a:lnTo>
                      <a:pt x="65" y="16"/>
                    </a:lnTo>
                    <a:lnTo>
                      <a:pt x="56" y="16"/>
                    </a:lnTo>
                    <a:lnTo>
                      <a:pt x="52" y="14"/>
                    </a:lnTo>
                    <a:lnTo>
                      <a:pt x="52" y="12"/>
                    </a:lnTo>
                    <a:lnTo>
                      <a:pt x="35" y="14"/>
                    </a:lnTo>
                    <a:lnTo>
                      <a:pt x="24" y="11"/>
                    </a:lnTo>
                    <a:lnTo>
                      <a:pt x="37" y="11"/>
                    </a:lnTo>
                    <a:lnTo>
                      <a:pt x="32" y="9"/>
                    </a:lnTo>
                    <a:lnTo>
                      <a:pt x="43" y="9"/>
                    </a:lnTo>
                    <a:lnTo>
                      <a:pt x="45" y="9"/>
                    </a:lnTo>
                    <a:lnTo>
                      <a:pt x="43" y="8"/>
                    </a:lnTo>
                    <a:lnTo>
                      <a:pt x="43" y="8"/>
                    </a:lnTo>
                    <a:lnTo>
                      <a:pt x="14" y="9"/>
                    </a:lnTo>
                    <a:lnTo>
                      <a:pt x="8" y="6"/>
                    </a:lnTo>
                    <a:lnTo>
                      <a:pt x="14" y="4"/>
                    </a:lnTo>
                    <a:lnTo>
                      <a:pt x="0" y="4"/>
                    </a:lnTo>
                    <a:lnTo>
                      <a:pt x="11" y="3"/>
                    </a:lnTo>
                    <a:lnTo>
                      <a:pt x="19" y="4"/>
                    </a:lnTo>
                    <a:lnTo>
                      <a:pt x="18" y="4"/>
                    </a:lnTo>
                    <a:lnTo>
                      <a:pt x="19" y="4"/>
                    </a:lnTo>
                    <a:lnTo>
                      <a:pt x="18" y="4"/>
                    </a:lnTo>
                    <a:lnTo>
                      <a:pt x="16" y="3"/>
                    </a:lnTo>
                    <a:lnTo>
                      <a:pt x="14" y="3"/>
                    </a:lnTo>
                    <a:lnTo>
                      <a:pt x="14" y="1"/>
                    </a:lnTo>
                    <a:lnTo>
                      <a:pt x="22" y="3"/>
                    </a:lnTo>
                    <a:lnTo>
                      <a:pt x="21" y="3"/>
                    </a:lnTo>
                    <a:lnTo>
                      <a:pt x="22" y="1"/>
                    </a:lnTo>
                    <a:lnTo>
                      <a:pt x="21" y="1"/>
                    </a:lnTo>
                    <a:lnTo>
                      <a:pt x="22" y="1"/>
                    </a:lnTo>
                    <a:lnTo>
                      <a:pt x="18" y="1"/>
                    </a:lnTo>
                    <a:lnTo>
                      <a:pt x="21" y="0"/>
                    </a:lnTo>
                    <a:lnTo>
                      <a:pt x="32" y="3"/>
                    </a:lnTo>
                    <a:lnTo>
                      <a:pt x="41" y="3"/>
                    </a:lnTo>
                    <a:lnTo>
                      <a:pt x="41" y="3"/>
                    </a:lnTo>
                    <a:lnTo>
                      <a:pt x="41" y="4"/>
                    </a:lnTo>
                    <a:lnTo>
                      <a:pt x="46" y="6"/>
                    </a:lnTo>
                    <a:lnTo>
                      <a:pt x="48" y="4"/>
                    </a:lnTo>
                    <a:lnTo>
                      <a:pt x="46" y="4"/>
                    </a:lnTo>
                    <a:lnTo>
                      <a:pt x="48" y="4"/>
                    </a:lnTo>
                    <a:lnTo>
                      <a:pt x="46" y="1"/>
                    </a:lnTo>
                    <a:lnTo>
                      <a:pt x="49" y="1"/>
                    </a:lnTo>
                    <a:lnTo>
                      <a:pt x="4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6" name="Freeform 324"/>
              <p:cNvSpPr>
                <a:spLocks/>
              </p:cNvSpPr>
              <p:nvPr/>
            </p:nvSpPr>
            <p:spPr bwMode="auto">
              <a:xfrm>
                <a:off x="2882" y="615"/>
                <a:ext cx="1877" cy="577"/>
              </a:xfrm>
              <a:custGeom>
                <a:avLst/>
                <a:gdLst>
                  <a:gd name="T0" fmla="*/ 1116 w 1182"/>
                  <a:gd name="T1" fmla="*/ 145 h 359"/>
                  <a:gd name="T2" fmla="*/ 1069 w 1182"/>
                  <a:gd name="T3" fmla="*/ 162 h 359"/>
                  <a:gd name="T4" fmla="*/ 1103 w 1182"/>
                  <a:gd name="T5" fmla="*/ 203 h 359"/>
                  <a:gd name="T6" fmla="*/ 1107 w 1182"/>
                  <a:gd name="T7" fmla="*/ 232 h 359"/>
                  <a:gd name="T8" fmla="*/ 1043 w 1182"/>
                  <a:gd name="T9" fmla="*/ 167 h 359"/>
                  <a:gd name="T10" fmla="*/ 1035 w 1182"/>
                  <a:gd name="T11" fmla="*/ 145 h 359"/>
                  <a:gd name="T12" fmla="*/ 995 w 1182"/>
                  <a:gd name="T13" fmla="*/ 167 h 359"/>
                  <a:gd name="T14" fmla="*/ 953 w 1182"/>
                  <a:gd name="T15" fmla="*/ 166 h 359"/>
                  <a:gd name="T16" fmla="*/ 905 w 1182"/>
                  <a:gd name="T17" fmla="*/ 185 h 359"/>
                  <a:gd name="T18" fmla="*/ 920 w 1182"/>
                  <a:gd name="T19" fmla="*/ 228 h 359"/>
                  <a:gd name="T20" fmla="*/ 962 w 1182"/>
                  <a:gd name="T21" fmla="*/ 240 h 359"/>
                  <a:gd name="T22" fmla="*/ 952 w 1182"/>
                  <a:gd name="T23" fmla="*/ 336 h 359"/>
                  <a:gd name="T24" fmla="*/ 951 w 1182"/>
                  <a:gd name="T25" fmla="*/ 317 h 359"/>
                  <a:gd name="T26" fmla="*/ 859 w 1182"/>
                  <a:gd name="T27" fmla="*/ 256 h 359"/>
                  <a:gd name="T28" fmla="*/ 790 w 1182"/>
                  <a:gd name="T29" fmla="*/ 270 h 359"/>
                  <a:gd name="T30" fmla="*/ 645 w 1182"/>
                  <a:gd name="T31" fmla="*/ 249 h 359"/>
                  <a:gd name="T32" fmla="*/ 534 w 1182"/>
                  <a:gd name="T33" fmla="*/ 277 h 359"/>
                  <a:gd name="T34" fmla="*/ 420 w 1182"/>
                  <a:gd name="T35" fmla="*/ 221 h 359"/>
                  <a:gd name="T36" fmla="*/ 388 w 1182"/>
                  <a:gd name="T37" fmla="*/ 223 h 359"/>
                  <a:gd name="T38" fmla="*/ 324 w 1182"/>
                  <a:gd name="T39" fmla="*/ 218 h 359"/>
                  <a:gd name="T40" fmla="*/ 301 w 1182"/>
                  <a:gd name="T41" fmla="*/ 239 h 359"/>
                  <a:gd name="T42" fmla="*/ 279 w 1182"/>
                  <a:gd name="T43" fmla="*/ 254 h 359"/>
                  <a:gd name="T44" fmla="*/ 228 w 1182"/>
                  <a:gd name="T45" fmla="*/ 249 h 359"/>
                  <a:gd name="T46" fmla="*/ 196 w 1182"/>
                  <a:gd name="T47" fmla="*/ 274 h 359"/>
                  <a:gd name="T48" fmla="*/ 211 w 1182"/>
                  <a:gd name="T49" fmla="*/ 304 h 359"/>
                  <a:gd name="T50" fmla="*/ 215 w 1182"/>
                  <a:gd name="T51" fmla="*/ 355 h 359"/>
                  <a:gd name="T52" fmla="*/ 118 w 1182"/>
                  <a:gd name="T53" fmla="*/ 314 h 359"/>
                  <a:gd name="T54" fmla="*/ 137 w 1182"/>
                  <a:gd name="T55" fmla="*/ 287 h 359"/>
                  <a:gd name="T56" fmla="*/ 97 w 1182"/>
                  <a:gd name="T57" fmla="*/ 259 h 359"/>
                  <a:gd name="T58" fmla="*/ 59 w 1182"/>
                  <a:gd name="T59" fmla="*/ 225 h 359"/>
                  <a:gd name="T60" fmla="*/ 16 w 1182"/>
                  <a:gd name="T61" fmla="*/ 186 h 359"/>
                  <a:gd name="T62" fmla="*/ 11 w 1182"/>
                  <a:gd name="T63" fmla="*/ 156 h 359"/>
                  <a:gd name="T64" fmla="*/ 13 w 1182"/>
                  <a:gd name="T65" fmla="*/ 87 h 359"/>
                  <a:gd name="T66" fmla="*/ 30 w 1182"/>
                  <a:gd name="T67" fmla="*/ 69 h 359"/>
                  <a:gd name="T68" fmla="*/ 49 w 1182"/>
                  <a:gd name="T69" fmla="*/ 98 h 359"/>
                  <a:gd name="T70" fmla="*/ 79 w 1182"/>
                  <a:gd name="T71" fmla="*/ 118 h 359"/>
                  <a:gd name="T72" fmla="*/ 121 w 1182"/>
                  <a:gd name="T73" fmla="*/ 105 h 359"/>
                  <a:gd name="T74" fmla="*/ 136 w 1182"/>
                  <a:gd name="T75" fmla="*/ 97 h 359"/>
                  <a:gd name="T76" fmla="*/ 180 w 1182"/>
                  <a:gd name="T77" fmla="*/ 79 h 359"/>
                  <a:gd name="T78" fmla="*/ 222 w 1182"/>
                  <a:gd name="T79" fmla="*/ 78 h 359"/>
                  <a:gd name="T80" fmla="*/ 266 w 1182"/>
                  <a:gd name="T81" fmla="*/ 65 h 359"/>
                  <a:gd name="T82" fmla="*/ 288 w 1182"/>
                  <a:gd name="T83" fmla="*/ 53 h 359"/>
                  <a:gd name="T84" fmla="*/ 302 w 1182"/>
                  <a:gd name="T85" fmla="*/ 96 h 359"/>
                  <a:gd name="T86" fmla="*/ 346 w 1182"/>
                  <a:gd name="T87" fmla="*/ 82 h 359"/>
                  <a:gd name="T88" fmla="*/ 312 w 1182"/>
                  <a:gd name="T89" fmla="*/ 68 h 359"/>
                  <a:gd name="T90" fmla="*/ 334 w 1182"/>
                  <a:gd name="T91" fmla="*/ 55 h 359"/>
                  <a:gd name="T92" fmla="*/ 363 w 1182"/>
                  <a:gd name="T93" fmla="*/ 55 h 359"/>
                  <a:gd name="T94" fmla="*/ 357 w 1182"/>
                  <a:gd name="T95" fmla="*/ 47 h 359"/>
                  <a:gd name="T96" fmla="*/ 369 w 1182"/>
                  <a:gd name="T97" fmla="*/ 29 h 359"/>
                  <a:gd name="T98" fmla="*/ 414 w 1182"/>
                  <a:gd name="T99" fmla="*/ 13 h 359"/>
                  <a:gd name="T100" fmla="*/ 443 w 1182"/>
                  <a:gd name="T101" fmla="*/ 0 h 359"/>
                  <a:gd name="T102" fmla="*/ 518 w 1182"/>
                  <a:gd name="T103" fmla="*/ 11 h 359"/>
                  <a:gd name="T104" fmla="*/ 506 w 1182"/>
                  <a:gd name="T105" fmla="*/ 41 h 359"/>
                  <a:gd name="T106" fmla="*/ 534 w 1182"/>
                  <a:gd name="T107" fmla="*/ 30 h 359"/>
                  <a:gd name="T108" fmla="*/ 602 w 1182"/>
                  <a:gd name="T109" fmla="*/ 40 h 359"/>
                  <a:gd name="T110" fmla="*/ 672 w 1182"/>
                  <a:gd name="T111" fmla="*/ 49 h 359"/>
                  <a:gd name="T112" fmla="*/ 749 w 1182"/>
                  <a:gd name="T113" fmla="*/ 50 h 359"/>
                  <a:gd name="T114" fmla="*/ 842 w 1182"/>
                  <a:gd name="T115" fmla="*/ 56 h 359"/>
                  <a:gd name="T116" fmla="*/ 967 w 1182"/>
                  <a:gd name="T117" fmla="*/ 68 h 359"/>
                  <a:gd name="T118" fmla="*/ 1092 w 1182"/>
                  <a:gd name="T119" fmla="*/ 83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82" h="359">
                    <a:moveTo>
                      <a:pt x="1122" y="122"/>
                    </a:moveTo>
                    <a:cubicBezTo>
                      <a:pt x="1125" y="123"/>
                      <a:pt x="1125" y="123"/>
                      <a:pt x="1125" y="123"/>
                    </a:cubicBezTo>
                    <a:cubicBezTo>
                      <a:pt x="1134" y="128"/>
                      <a:pt x="1134" y="128"/>
                      <a:pt x="1134" y="128"/>
                    </a:cubicBezTo>
                    <a:cubicBezTo>
                      <a:pt x="1143" y="132"/>
                      <a:pt x="1143" y="132"/>
                      <a:pt x="1143" y="132"/>
                    </a:cubicBezTo>
                    <a:cubicBezTo>
                      <a:pt x="1140" y="132"/>
                      <a:pt x="1140" y="132"/>
                      <a:pt x="1140" y="132"/>
                    </a:cubicBezTo>
                    <a:cubicBezTo>
                      <a:pt x="1148" y="135"/>
                      <a:pt x="1148" y="135"/>
                      <a:pt x="1148" y="135"/>
                    </a:cubicBezTo>
                    <a:cubicBezTo>
                      <a:pt x="1150" y="139"/>
                      <a:pt x="1150" y="139"/>
                      <a:pt x="1150" y="139"/>
                    </a:cubicBezTo>
                    <a:cubicBezTo>
                      <a:pt x="1134" y="137"/>
                      <a:pt x="1134" y="137"/>
                      <a:pt x="1134" y="137"/>
                    </a:cubicBezTo>
                    <a:cubicBezTo>
                      <a:pt x="1133" y="137"/>
                      <a:pt x="1133" y="137"/>
                      <a:pt x="1133" y="137"/>
                    </a:cubicBezTo>
                    <a:cubicBezTo>
                      <a:pt x="1122" y="141"/>
                      <a:pt x="1122" y="141"/>
                      <a:pt x="1122" y="141"/>
                    </a:cubicBezTo>
                    <a:cubicBezTo>
                      <a:pt x="1124" y="143"/>
                      <a:pt x="1124" y="143"/>
                      <a:pt x="1124" y="143"/>
                    </a:cubicBezTo>
                    <a:cubicBezTo>
                      <a:pt x="1119" y="146"/>
                      <a:pt x="1119" y="146"/>
                      <a:pt x="1119" y="146"/>
                    </a:cubicBezTo>
                    <a:cubicBezTo>
                      <a:pt x="1116" y="145"/>
                      <a:pt x="1116" y="145"/>
                      <a:pt x="1116" y="145"/>
                    </a:cubicBezTo>
                    <a:cubicBezTo>
                      <a:pt x="1117" y="148"/>
                      <a:pt x="1117" y="148"/>
                      <a:pt x="1117" y="148"/>
                    </a:cubicBezTo>
                    <a:cubicBezTo>
                      <a:pt x="1114" y="150"/>
                      <a:pt x="1114" y="150"/>
                      <a:pt x="1114" y="150"/>
                    </a:cubicBezTo>
                    <a:cubicBezTo>
                      <a:pt x="1116" y="152"/>
                      <a:pt x="1116" y="152"/>
                      <a:pt x="1116" y="152"/>
                    </a:cubicBezTo>
                    <a:cubicBezTo>
                      <a:pt x="1110" y="158"/>
                      <a:pt x="1110" y="158"/>
                      <a:pt x="1110" y="158"/>
                    </a:cubicBezTo>
                    <a:cubicBezTo>
                      <a:pt x="1114" y="163"/>
                      <a:pt x="1114" y="163"/>
                      <a:pt x="1114" y="163"/>
                    </a:cubicBezTo>
                    <a:cubicBezTo>
                      <a:pt x="1100" y="157"/>
                      <a:pt x="1100" y="157"/>
                      <a:pt x="1100" y="157"/>
                    </a:cubicBezTo>
                    <a:cubicBezTo>
                      <a:pt x="1089" y="156"/>
                      <a:pt x="1089" y="156"/>
                      <a:pt x="1089" y="156"/>
                    </a:cubicBezTo>
                    <a:cubicBezTo>
                      <a:pt x="1083" y="158"/>
                      <a:pt x="1083" y="158"/>
                      <a:pt x="1083" y="158"/>
                    </a:cubicBezTo>
                    <a:cubicBezTo>
                      <a:pt x="1084" y="164"/>
                      <a:pt x="1084" y="164"/>
                      <a:pt x="1084" y="164"/>
                    </a:cubicBezTo>
                    <a:cubicBezTo>
                      <a:pt x="1075" y="157"/>
                      <a:pt x="1075" y="157"/>
                      <a:pt x="1075" y="157"/>
                    </a:cubicBezTo>
                    <a:cubicBezTo>
                      <a:pt x="1072" y="161"/>
                      <a:pt x="1072" y="161"/>
                      <a:pt x="1072" y="161"/>
                    </a:cubicBezTo>
                    <a:cubicBezTo>
                      <a:pt x="1075" y="164"/>
                      <a:pt x="1075" y="164"/>
                      <a:pt x="1075" y="164"/>
                    </a:cubicBezTo>
                    <a:cubicBezTo>
                      <a:pt x="1069" y="162"/>
                      <a:pt x="1069" y="162"/>
                      <a:pt x="1069" y="162"/>
                    </a:cubicBezTo>
                    <a:cubicBezTo>
                      <a:pt x="1063" y="164"/>
                      <a:pt x="1063" y="164"/>
                      <a:pt x="1063" y="164"/>
                    </a:cubicBezTo>
                    <a:cubicBezTo>
                      <a:pt x="1069" y="171"/>
                      <a:pt x="1069" y="171"/>
                      <a:pt x="1069" y="171"/>
                    </a:cubicBezTo>
                    <a:cubicBezTo>
                      <a:pt x="1067" y="171"/>
                      <a:pt x="1067" y="171"/>
                      <a:pt x="1067" y="171"/>
                    </a:cubicBezTo>
                    <a:cubicBezTo>
                      <a:pt x="1069" y="177"/>
                      <a:pt x="1069" y="177"/>
                      <a:pt x="1069" y="177"/>
                    </a:cubicBezTo>
                    <a:cubicBezTo>
                      <a:pt x="1074" y="183"/>
                      <a:pt x="1074" y="183"/>
                      <a:pt x="1074" y="183"/>
                    </a:cubicBezTo>
                    <a:cubicBezTo>
                      <a:pt x="1078" y="185"/>
                      <a:pt x="1078" y="185"/>
                      <a:pt x="1078" y="185"/>
                    </a:cubicBezTo>
                    <a:cubicBezTo>
                      <a:pt x="1079" y="183"/>
                      <a:pt x="1079" y="183"/>
                      <a:pt x="1079" y="183"/>
                    </a:cubicBezTo>
                    <a:cubicBezTo>
                      <a:pt x="1085" y="185"/>
                      <a:pt x="1085" y="185"/>
                      <a:pt x="1085" y="185"/>
                    </a:cubicBezTo>
                    <a:cubicBezTo>
                      <a:pt x="1088" y="191"/>
                      <a:pt x="1088" y="191"/>
                      <a:pt x="1088" y="191"/>
                    </a:cubicBezTo>
                    <a:cubicBezTo>
                      <a:pt x="1093" y="195"/>
                      <a:pt x="1093" y="195"/>
                      <a:pt x="1093" y="195"/>
                    </a:cubicBezTo>
                    <a:cubicBezTo>
                      <a:pt x="1098" y="196"/>
                      <a:pt x="1098" y="196"/>
                      <a:pt x="1098" y="196"/>
                    </a:cubicBezTo>
                    <a:cubicBezTo>
                      <a:pt x="1103" y="200"/>
                      <a:pt x="1103" y="200"/>
                      <a:pt x="1103" y="200"/>
                    </a:cubicBezTo>
                    <a:cubicBezTo>
                      <a:pt x="1103" y="203"/>
                      <a:pt x="1103" y="203"/>
                      <a:pt x="1103" y="203"/>
                    </a:cubicBezTo>
                    <a:cubicBezTo>
                      <a:pt x="1098" y="200"/>
                      <a:pt x="1098" y="200"/>
                      <a:pt x="1098" y="200"/>
                    </a:cubicBezTo>
                    <a:cubicBezTo>
                      <a:pt x="1097" y="197"/>
                      <a:pt x="1097" y="197"/>
                      <a:pt x="1097" y="197"/>
                    </a:cubicBezTo>
                    <a:cubicBezTo>
                      <a:pt x="1093" y="199"/>
                      <a:pt x="1093" y="199"/>
                      <a:pt x="1093" y="199"/>
                    </a:cubicBezTo>
                    <a:cubicBezTo>
                      <a:pt x="1095" y="200"/>
                      <a:pt x="1095" y="200"/>
                      <a:pt x="1095" y="200"/>
                    </a:cubicBezTo>
                    <a:cubicBezTo>
                      <a:pt x="1096" y="201"/>
                      <a:pt x="1096" y="201"/>
                      <a:pt x="1096" y="201"/>
                    </a:cubicBezTo>
                    <a:cubicBezTo>
                      <a:pt x="1095" y="203"/>
                      <a:pt x="1095" y="203"/>
                      <a:pt x="1095" y="203"/>
                    </a:cubicBezTo>
                    <a:cubicBezTo>
                      <a:pt x="1098" y="208"/>
                      <a:pt x="1098" y="208"/>
                      <a:pt x="1098" y="208"/>
                    </a:cubicBezTo>
                    <a:cubicBezTo>
                      <a:pt x="1110" y="216"/>
                      <a:pt x="1110" y="216"/>
                      <a:pt x="1110" y="216"/>
                    </a:cubicBezTo>
                    <a:cubicBezTo>
                      <a:pt x="1108" y="218"/>
                      <a:pt x="1108" y="218"/>
                      <a:pt x="1108" y="218"/>
                    </a:cubicBezTo>
                    <a:cubicBezTo>
                      <a:pt x="1103" y="218"/>
                      <a:pt x="1103" y="218"/>
                      <a:pt x="1103" y="218"/>
                    </a:cubicBezTo>
                    <a:cubicBezTo>
                      <a:pt x="1100" y="223"/>
                      <a:pt x="1100" y="223"/>
                      <a:pt x="1100" y="223"/>
                    </a:cubicBezTo>
                    <a:cubicBezTo>
                      <a:pt x="1110" y="232"/>
                      <a:pt x="1110" y="232"/>
                      <a:pt x="1110" y="232"/>
                    </a:cubicBezTo>
                    <a:cubicBezTo>
                      <a:pt x="1107" y="232"/>
                      <a:pt x="1107" y="232"/>
                      <a:pt x="1107" y="232"/>
                    </a:cubicBezTo>
                    <a:cubicBezTo>
                      <a:pt x="1103" y="235"/>
                      <a:pt x="1103" y="235"/>
                      <a:pt x="1103" y="235"/>
                    </a:cubicBezTo>
                    <a:cubicBezTo>
                      <a:pt x="1103" y="238"/>
                      <a:pt x="1103" y="238"/>
                      <a:pt x="1103" y="238"/>
                    </a:cubicBezTo>
                    <a:cubicBezTo>
                      <a:pt x="1108" y="246"/>
                      <a:pt x="1108" y="246"/>
                      <a:pt x="1108" y="246"/>
                    </a:cubicBezTo>
                    <a:cubicBezTo>
                      <a:pt x="1106" y="256"/>
                      <a:pt x="1106" y="256"/>
                      <a:pt x="1106" y="256"/>
                    </a:cubicBezTo>
                    <a:cubicBezTo>
                      <a:pt x="1059" y="217"/>
                      <a:pt x="1059" y="217"/>
                      <a:pt x="1059" y="217"/>
                    </a:cubicBezTo>
                    <a:cubicBezTo>
                      <a:pt x="1045" y="203"/>
                      <a:pt x="1045" y="203"/>
                      <a:pt x="1045" y="203"/>
                    </a:cubicBezTo>
                    <a:cubicBezTo>
                      <a:pt x="1040" y="196"/>
                      <a:pt x="1040" y="196"/>
                      <a:pt x="1040" y="196"/>
                    </a:cubicBezTo>
                    <a:cubicBezTo>
                      <a:pt x="1042" y="192"/>
                      <a:pt x="1042" y="192"/>
                      <a:pt x="1042" y="192"/>
                    </a:cubicBezTo>
                    <a:cubicBezTo>
                      <a:pt x="1039" y="187"/>
                      <a:pt x="1039" y="187"/>
                      <a:pt x="1039" y="187"/>
                    </a:cubicBezTo>
                    <a:cubicBezTo>
                      <a:pt x="1035" y="184"/>
                      <a:pt x="1035" y="184"/>
                      <a:pt x="1035" y="184"/>
                    </a:cubicBezTo>
                    <a:cubicBezTo>
                      <a:pt x="1040" y="185"/>
                      <a:pt x="1040" y="185"/>
                      <a:pt x="1040" y="185"/>
                    </a:cubicBezTo>
                    <a:cubicBezTo>
                      <a:pt x="1044" y="182"/>
                      <a:pt x="1044" y="182"/>
                      <a:pt x="1044" y="182"/>
                    </a:cubicBezTo>
                    <a:cubicBezTo>
                      <a:pt x="1043" y="167"/>
                      <a:pt x="1043" y="167"/>
                      <a:pt x="1043" y="167"/>
                    </a:cubicBezTo>
                    <a:cubicBezTo>
                      <a:pt x="1046" y="160"/>
                      <a:pt x="1046" y="160"/>
                      <a:pt x="1046" y="160"/>
                    </a:cubicBezTo>
                    <a:cubicBezTo>
                      <a:pt x="1044" y="158"/>
                      <a:pt x="1044" y="158"/>
                      <a:pt x="1044" y="158"/>
                    </a:cubicBezTo>
                    <a:cubicBezTo>
                      <a:pt x="1052" y="153"/>
                      <a:pt x="1052" y="153"/>
                      <a:pt x="1052" y="153"/>
                    </a:cubicBezTo>
                    <a:cubicBezTo>
                      <a:pt x="1048" y="151"/>
                      <a:pt x="1048" y="151"/>
                      <a:pt x="1048" y="151"/>
                    </a:cubicBezTo>
                    <a:cubicBezTo>
                      <a:pt x="1049" y="150"/>
                      <a:pt x="1049" y="150"/>
                      <a:pt x="1049" y="150"/>
                    </a:cubicBezTo>
                    <a:cubicBezTo>
                      <a:pt x="1039" y="140"/>
                      <a:pt x="1039" y="140"/>
                      <a:pt x="1039" y="140"/>
                    </a:cubicBezTo>
                    <a:cubicBezTo>
                      <a:pt x="1042" y="137"/>
                      <a:pt x="1042" y="137"/>
                      <a:pt x="1042" y="137"/>
                    </a:cubicBezTo>
                    <a:cubicBezTo>
                      <a:pt x="1035" y="136"/>
                      <a:pt x="1035" y="136"/>
                      <a:pt x="1035" y="136"/>
                    </a:cubicBezTo>
                    <a:cubicBezTo>
                      <a:pt x="1030" y="138"/>
                      <a:pt x="1030" y="138"/>
                      <a:pt x="1030" y="138"/>
                    </a:cubicBezTo>
                    <a:cubicBezTo>
                      <a:pt x="1036" y="144"/>
                      <a:pt x="1036" y="144"/>
                      <a:pt x="1036" y="144"/>
                    </a:cubicBezTo>
                    <a:cubicBezTo>
                      <a:pt x="1039" y="145"/>
                      <a:pt x="1039" y="145"/>
                      <a:pt x="1039" y="145"/>
                    </a:cubicBezTo>
                    <a:cubicBezTo>
                      <a:pt x="1039" y="147"/>
                      <a:pt x="1039" y="147"/>
                      <a:pt x="1039" y="147"/>
                    </a:cubicBezTo>
                    <a:cubicBezTo>
                      <a:pt x="1035" y="145"/>
                      <a:pt x="1035" y="145"/>
                      <a:pt x="1035" y="145"/>
                    </a:cubicBezTo>
                    <a:cubicBezTo>
                      <a:pt x="1033" y="146"/>
                      <a:pt x="1033" y="146"/>
                      <a:pt x="1033" y="146"/>
                    </a:cubicBezTo>
                    <a:cubicBezTo>
                      <a:pt x="1029" y="156"/>
                      <a:pt x="1029" y="156"/>
                      <a:pt x="1029" y="156"/>
                    </a:cubicBezTo>
                    <a:cubicBezTo>
                      <a:pt x="1025" y="152"/>
                      <a:pt x="1025" y="152"/>
                      <a:pt x="1025" y="152"/>
                    </a:cubicBezTo>
                    <a:cubicBezTo>
                      <a:pt x="1022" y="152"/>
                      <a:pt x="1022" y="152"/>
                      <a:pt x="1022" y="152"/>
                    </a:cubicBezTo>
                    <a:cubicBezTo>
                      <a:pt x="1021" y="151"/>
                      <a:pt x="1021" y="151"/>
                      <a:pt x="1021" y="151"/>
                    </a:cubicBezTo>
                    <a:cubicBezTo>
                      <a:pt x="1018" y="149"/>
                      <a:pt x="1018" y="149"/>
                      <a:pt x="1018" y="149"/>
                    </a:cubicBezTo>
                    <a:cubicBezTo>
                      <a:pt x="1014" y="143"/>
                      <a:pt x="1014" y="143"/>
                      <a:pt x="1014" y="143"/>
                    </a:cubicBezTo>
                    <a:cubicBezTo>
                      <a:pt x="1013" y="145"/>
                      <a:pt x="1013" y="145"/>
                      <a:pt x="1013" y="145"/>
                    </a:cubicBezTo>
                    <a:cubicBezTo>
                      <a:pt x="1004" y="143"/>
                      <a:pt x="1004" y="143"/>
                      <a:pt x="1004" y="143"/>
                    </a:cubicBezTo>
                    <a:cubicBezTo>
                      <a:pt x="993" y="145"/>
                      <a:pt x="993" y="145"/>
                      <a:pt x="993" y="145"/>
                    </a:cubicBezTo>
                    <a:cubicBezTo>
                      <a:pt x="991" y="164"/>
                      <a:pt x="991" y="164"/>
                      <a:pt x="991" y="164"/>
                    </a:cubicBezTo>
                    <a:cubicBezTo>
                      <a:pt x="995" y="166"/>
                      <a:pt x="995" y="166"/>
                      <a:pt x="995" y="166"/>
                    </a:cubicBezTo>
                    <a:cubicBezTo>
                      <a:pt x="995" y="167"/>
                      <a:pt x="995" y="167"/>
                      <a:pt x="995" y="167"/>
                    </a:cubicBezTo>
                    <a:cubicBezTo>
                      <a:pt x="1004" y="169"/>
                      <a:pt x="1004" y="169"/>
                      <a:pt x="1004" y="169"/>
                    </a:cubicBezTo>
                    <a:cubicBezTo>
                      <a:pt x="1006" y="171"/>
                      <a:pt x="1006" y="171"/>
                      <a:pt x="1006" y="171"/>
                    </a:cubicBezTo>
                    <a:cubicBezTo>
                      <a:pt x="1005" y="171"/>
                      <a:pt x="1005" y="171"/>
                      <a:pt x="1005" y="171"/>
                    </a:cubicBezTo>
                    <a:cubicBezTo>
                      <a:pt x="994" y="170"/>
                      <a:pt x="994" y="170"/>
                      <a:pt x="994" y="170"/>
                    </a:cubicBezTo>
                    <a:cubicBezTo>
                      <a:pt x="991" y="173"/>
                      <a:pt x="991" y="173"/>
                      <a:pt x="991" y="173"/>
                    </a:cubicBezTo>
                    <a:cubicBezTo>
                      <a:pt x="987" y="172"/>
                      <a:pt x="987" y="172"/>
                      <a:pt x="987" y="172"/>
                    </a:cubicBezTo>
                    <a:cubicBezTo>
                      <a:pt x="981" y="174"/>
                      <a:pt x="981" y="174"/>
                      <a:pt x="981" y="174"/>
                    </a:cubicBezTo>
                    <a:cubicBezTo>
                      <a:pt x="976" y="171"/>
                      <a:pt x="976" y="171"/>
                      <a:pt x="976" y="171"/>
                    </a:cubicBezTo>
                    <a:cubicBezTo>
                      <a:pt x="982" y="170"/>
                      <a:pt x="982" y="170"/>
                      <a:pt x="982" y="170"/>
                    </a:cubicBezTo>
                    <a:cubicBezTo>
                      <a:pt x="973" y="167"/>
                      <a:pt x="973" y="167"/>
                      <a:pt x="973" y="167"/>
                    </a:cubicBezTo>
                    <a:cubicBezTo>
                      <a:pt x="970" y="168"/>
                      <a:pt x="970" y="168"/>
                      <a:pt x="970" y="168"/>
                    </a:cubicBezTo>
                    <a:cubicBezTo>
                      <a:pt x="954" y="165"/>
                      <a:pt x="954" y="165"/>
                      <a:pt x="954" y="165"/>
                    </a:cubicBezTo>
                    <a:cubicBezTo>
                      <a:pt x="953" y="166"/>
                      <a:pt x="953" y="166"/>
                      <a:pt x="953" y="166"/>
                    </a:cubicBezTo>
                    <a:cubicBezTo>
                      <a:pt x="956" y="168"/>
                      <a:pt x="956" y="168"/>
                      <a:pt x="956" y="168"/>
                    </a:cubicBezTo>
                    <a:cubicBezTo>
                      <a:pt x="954" y="168"/>
                      <a:pt x="954" y="168"/>
                      <a:pt x="954" y="168"/>
                    </a:cubicBezTo>
                    <a:cubicBezTo>
                      <a:pt x="957" y="170"/>
                      <a:pt x="957" y="170"/>
                      <a:pt x="957" y="170"/>
                    </a:cubicBezTo>
                    <a:cubicBezTo>
                      <a:pt x="955" y="170"/>
                      <a:pt x="955" y="170"/>
                      <a:pt x="955" y="170"/>
                    </a:cubicBezTo>
                    <a:cubicBezTo>
                      <a:pt x="951" y="168"/>
                      <a:pt x="951" y="168"/>
                      <a:pt x="951" y="168"/>
                    </a:cubicBezTo>
                    <a:cubicBezTo>
                      <a:pt x="946" y="170"/>
                      <a:pt x="946" y="170"/>
                      <a:pt x="946" y="170"/>
                    </a:cubicBezTo>
                    <a:cubicBezTo>
                      <a:pt x="936" y="168"/>
                      <a:pt x="936" y="168"/>
                      <a:pt x="936" y="168"/>
                    </a:cubicBezTo>
                    <a:cubicBezTo>
                      <a:pt x="936" y="171"/>
                      <a:pt x="936" y="171"/>
                      <a:pt x="936" y="171"/>
                    </a:cubicBezTo>
                    <a:cubicBezTo>
                      <a:pt x="929" y="168"/>
                      <a:pt x="929" y="168"/>
                      <a:pt x="929" y="168"/>
                    </a:cubicBezTo>
                    <a:cubicBezTo>
                      <a:pt x="911" y="169"/>
                      <a:pt x="911" y="169"/>
                      <a:pt x="911" y="169"/>
                    </a:cubicBezTo>
                    <a:cubicBezTo>
                      <a:pt x="907" y="171"/>
                      <a:pt x="907" y="171"/>
                      <a:pt x="907" y="171"/>
                    </a:cubicBezTo>
                    <a:cubicBezTo>
                      <a:pt x="904" y="180"/>
                      <a:pt x="904" y="180"/>
                      <a:pt x="904" y="180"/>
                    </a:cubicBezTo>
                    <a:cubicBezTo>
                      <a:pt x="905" y="185"/>
                      <a:pt x="905" y="185"/>
                      <a:pt x="905" y="185"/>
                    </a:cubicBezTo>
                    <a:cubicBezTo>
                      <a:pt x="899" y="195"/>
                      <a:pt x="899" y="195"/>
                      <a:pt x="899" y="195"/>
                    </a:cubicBezTo>
                    <a:cubicBezTo>
                      <a:pt x="900" y="201"/>
                      <a:pt x="900" y="201"/>
                      <a:pt x="900" y="201"/>
                    </a:cubicBezTo>
                    <a:cubicBezTo>
                      <a:pt x="892" y="214"/>
                      <a:pt x="892" y="214"/>
                      <a:pt x="892" y="214"/>
                    </a:cubicBezTo>
                    <a:cubicBezTo>
                      <a:pt x="893" y="216"/>
                      <a:pt x="893" y="216"/>
                      <a:pt x="893" y="216"/>
                    </a:cubicBezTo>
                    <a:cubicBezTo>
                      <a:pt x="899" y="218"/>
                      <a:pt x="899" y="218"/>
                      <a:pt x="899" y="218"/>
                    </a:cubicBezTo>
                    <a:cubicBezTo>
                      <a:pt x="907" y="217"/>
                      <a:pt x="907" y="217"/>
                      <a:pt x="907" y="217"/>
                    </a:cubicBezTo>
                    <a:cubicBezTo>
                      <a:pt x="915" y="226"/>
                      <a:pt x="915" y="226"/>
                      <a:pt x="915" y="226"/>
                    </a:cubicBezTo>
                    <a:cubicBezTo>
                      <a:pt x="916" y="224"/>
                      <a:pt x="916" y="224"/>
                      <a:pt x="916" y="224"/>
                    </a:cubicBezTo>
                    <a:cubicBezTo>
                      <a:pt x="914" y="221"/>
                      <a:pt x="914" y="221"/>
                      <a:pt x="914" y="221"/>
                    </a:cubicBezTo>
                    <a:cubicBezTo>
                      <a:pt x="917" y="220"/>
                      <a:pt x="917" y="220"/>
                      <a:pt x="917" y="220"/>
                    </a:cubicBezTo>
                    <a:cubicBezTo>
                      <a:pt x="916" y="222"/>
                      <a:pt x="916" y="222"/>
                      <a:pt x="916" y="222"/>
                    </a:cubicBezTo>
                    <a:cubicBezTo>
                      <a:pt x="921" y="225"/>
                      <a:pt x="921" y="225"/>
                      <a:pt x="921" y="225"/>
                    </a:cubicBezTo>
                    <a:cubicBezTo>
                      <a:pt x="920" y="228"/>
                      <a:pt x="920" y="228"/>
                      <a:pt x="920" y="228"/>
                    </a:cubicBezTo>
                    <a:cubicBezTo>
                      <a:pt x="926" y="227"/>
                      <a:pt x="926" y="227"/>
                      <a:pt x="926" y="227"/>
                    </a:cubicBezTo>
                    <a:cubicBezTo>
                      <a:pt x="927" y="224"/>
                      <a:pt x="927" y="224"/>
                      <a:pt x="927" y="224"/>
                    </a:cubicBezTo>
                    <a:cubicBezTo>
                      <a:pt x="930" y="229"/>
                      <a:pt x="930" y="229"/>
                      <a:pt x="930" y="229"/>
                    </a:cubicBezTo>
                    <a:cubicBezTo>
                      <a:pt x="930" y="226"/>
                      <a:pt x="930" y="226"/>
                      <a:pt x="930" y="226"/>
                    </a:cubicBezTo>
                    <a:cubicBezTo>
                      <a:pt x="925" y="220"/>
                      <a:pt x="925" y="220"/>
                      <a:pt x="925" y="220"/>
                    </a:cubicBezTo>
                    <a:cubicBezTo>
                      <a:pt x="934" y="221"/>
                      <a:pt x="934" y="221"/>
                      <a:pt x="934" y="221"/>
                    </a:cubicBezTo>
                    <a:cubicBezTo>
                      <a:pt x="944" y="226"/>
                      <a:pt x="944" y="226"/>
                      <a:pt x="944" y="226"/>
                    </a:cubicBezTo>
                    <a:cubicBezTo>
                      <a:pt x="956" y="231"/>
                      <a:pt x="956" y="231"/>
                      <a:pt x="956" y="231"/>
                    </a:cubicBezTo>
                    <a:cubicBezTo>
                      <a:pt x="957" y="234"/>
                      <a:pt x="957" y="234"/>
                      <a:pt x="957" y="234"/>
                    </a:cubicBezTo>
                    <a:cubicBezTo>
                      <a:pt x="945" y="232"/>
                      <a:pt x="945" y="232"/>
                      <a:pt x="945" y="232"/>
                    </a:cubicBezTo>
                    <a:cubicBezTo>
                      <a:pt x="958" y="235"/>
                      <a:pt x="958" y="235"/>
                      <a:pt x="958" y="235"/>
                    </a:cubicBezTo>
                    <a:cubicBezTo>
                      <a:pt x="961" y="238"/>
                      <a:pt x="961" y="238"/>
                      <a:pt x="961" y="238"/>
                    </a:cubicBezTo>
                    <a:cubicBezTo>
                      <a:pt x="962" y="240"/>
                      <a:pt x="962" y="240"/>
                      <a:pt x="962" y="240"/>
                    </a:cubicBezTo>
                    <a:cubicBezTo>
                      <a:pt x="967" y="242"/>
                      <a:pt x="967" y="242"/>
                      <a:pt x="967" y="242"/>
                    </a:cubicBezTo>
                    <a:cubicBezTo>
                      <a:pt x="968" y="250"/>
                      <a:pt x="968" y="250"/>
                      <a:pt x="968" y="250"/>
                    </a:cubicBezTo>
                    <a:cubicBezTo>
                      <a:pt x="971" y="258"/>
                      <a:pt x="971" y="258"/>
                      <a:pt x="971" y="258"/>
                    </a:cubicBezTo>
                    <a:cubicBezTo>
                      <a:pt x="979" y="265"/>
                      <a:pt x="979" y="265"/>
                      <a:pt x="979" y="265"/>
                    </a:cubicBezTo>
                    <a:cubicBezTo>
                      <a:pt x="988" y="282"/>
                      <a:pt x="988" y="282"/>
                      <a:pt x="988" y="282"/>
                    </a:cubicBezTo>
                    <a:cubicBezTo>
                      <a:pt x="985" y="298"/>
                      <a:pt x="985" y="298"/>
                      <a:pt x="985" y="298"/>
                    </a:cubicBezTo>
                    <a:cubicBezTo>
                      <a:pt x="987" y="310"/>
                      <a:pt x="987" y="310"/>
                      <a:pt x="987" y="310"/>
                    </a:cubicBezTo>
                    <a:cubicBezTo>
                      <a:pt x="980" y="336"/>
                      <a:pt x="980" y="336"/>
                      <a:pt x="980" y="336"/>
                    </a:cubicBezTo>
                    <a:cubicBezTo>
                      <a:pt x="970" y="344"/>
                      <a:pt x="970" y="344"/>
                      <a:pt x="970" y="344"/>
                    </a:cubicBezTo>
                    <a:cubicBezTo>
                      <a:pt x="961" y="342"/>
                      <a:pt x="961" y="342"/>
                      <a:pt x="961" y="342"/>
                    </a:cubicBezTo>
                    <a:cubicBezTo>
                      <a:pt x="958" y="338"/>
                      <a:pt x="958" y="338"/>
                      <a:pt x="958" y="338"/>
                    </a:cubicBezTo>
                    <a:cubicBezTo>
                      <a:pt x="956" y="339"/>
                      <a:pt x="956" y="339"/>
                      <a:pt x="956" y="339"/>
                    </a:cubicBezTo>
                    <a:cubicBezTo>
                      <a:pt x="952" y="336"/>
                      <a:pt x="952" y="336"/>
                      <a:pt x="952" y="336"/>
                    </a:cubicBezTo>
                    <a:cubicBezTo>
                      <a:pt x="952" y="344"/>
                      <a:pt x="952" y="344"/>
                      <a:pt x="952" y="344"/>
                    </a:cubicBezTo>
                    <a:cubicBezTo>
                      <a:pt x="948" y="345"/>
                      <a:pt x="948" y="345"/>
                      <a:pt x="948" y="345"/>
                    </a:cubicBezTo>
                    <a:cubicBezTo>
                      <a:pt x="950" y="346"/>
                      <a:pt x="950" y="346"/>
                      <a:pt x="950" y="346"/>
                    </a:cubicBezTo>
                    <a:cubicBezTo>
                      <a:pt x="949" y="347"/>
                      <a:pt x="949" y="347"/>
                      <a:pt x="949" y="347"/>
                    </a:cubicBezTo>
                    <a:cubicBezTo>
                      <a:pt x="947" y="345"/>
                      <a:pt x="947" y="345"/>
                      <a:pt x="947" y="345"/>
                    </a:cubicBezTo>
                    <a:cubicBezTo>
                      <a:pt x="945" y="342"/>
                      <a:pt x="945" y="342"/>
                      <a:pt x="945" y="342"/>
                    </a:cubicBezTo>
                    <a:cubicBezTo>
                      <a:pt x="947" y="336"/>
                      <a:pt x="947" y="336"/>
                      <a:pt x="947" y="336"/>
                    </a:cubicBezTo>
                    <a:cubicBezTo>
                      <a:pt x="942" y="328"/>
                      <a:pt x="942" y="328"/>
                      <a:pt x="942" y="328"/>
                    </a:cubicBezTo>
                    <a:cubicBezTo>
                      <a:pt x="936" y="322"/>
                      <a:pt x="936" y="322"/>
                      <a:pt x="936" y="322"/>
                    </a:cubicBezTo>
                    <a:cubicBezTo>
                      <a:pt x="940" y="316"/>
                      <a:pt x="940" y="316"/>
                      <a:pt x="940" y="316"/>
                    </a:cubicBezTo>
                    <a:cubicBezTo>
                      <a:pt x="949" y="318"/>
                      <a:pt x="949" y="318"/>
                      <a:pt x="949" y="318"/>
                    </a:cubicBezTo>
                    <a:cubicBezTo>
                      <a:pt x="950" y="319"/>
                      <a:pt x="950" y="319"/>
                      <a:pt x="950" y="319"/>
                    </a:cubicBezTo>
                    <a:cubicBezTo>
                      <a:pt x="951" y="317"/>
                      <a:pt x="951" y="317"/>
                      <a:pt x="951" y="317"/>
                    </a:cubicBezTo>
                    <a:cubicBezTo>
                      <a:pt x="950" y="307"/>
                      <a:pt x="950" y="307"/>
                      <a:pt x="950" y="307"/>
                    </a:cubicBezTo>
                    <a:cubicBezTo>
                      <a:pt x="946" y="294"/>
                      <a:pt x="946" y="294"/>
                      <a:pt x="946" y="294"/>
                    </a:cubicBezTo>
                    <a:cubicBezTo>
                      <a:pt x="947" y="291"/>
                      <a:pt x="947" y="291"/>
                      <a:pt x="947" y="291"/>
                    </a:cubicBezTo>
                    <a:cubicBezTo>
                      <a:pt x="942" y="282"/>
                      <a:pt x="942" y="282"/>
                      <a:pt x="942" y="282"/>
                    </a:cubicBezTo>
                    <a:cubicBezTo>
                      <a:pt x="927" y="289"/>
                      <a:pt x="927" y="289"/>
                      <a:pt x="927" y="289"/>
                    </a:cubicBezTo>
                    <a:cubicBezTo>
                      <a:pt x="924" y="290"/>
                      <a:pt x="924" y="290"/>
                      <a:pt x="924" y="290"/>
                    </a:cubicBezTo>
                    <a:cubicBezTo>
                      <a:pt x="916" y="290"/>
                      <a:pt x="916" y="290"/>
                      <a:pt x="916" y="290"/>
                    </a:cubicBezTo>
                    <a:cubicBezTo>
                      <a:pt x="902" y="277"/>
                      <a:pt x="902" y="277"/>
                      <a:pt x="902" y="277"/>
                    </a:cubicBezTo>
                    <a:cubicBezTo>
                      <a:pt x="890" y="272"/>
                      <a:pt x="890" y="272"/>
                      <a:pt x="890" y="272"/>
                    </a:cubicBezTo>
                    <a:cubicBezTo>
                      <a:pt x="886" y="271"/>
                      <a:pt x="886" y="271"/>
                      <a:pt x="886" y="271"/>
                    </a:cubicBezTo>
                    <a:cubicBezTo>
                      <a:pt x="871" y="269"/>
                      <a:pt x="871" y="269"/>
                      <a:pt x="871" y="269"/>
                    </a:cubicBezTo>
                    <a:cubicBezTo>
                      <a:pt x="869" y="267"/>
                      <a:pt x="869" y="267"/>
                      <a:pt x="869" y="267"/>
                    </a:cubicBezTo>
                    <a:cubicBezTo>
                      <a:pt x="859" y="256"/>
                      <a:pt x="859" y="256"/>
                      <a:pt x="859" y="256"/>
                    </a:cubicBezTo>
                    <a:cubicBezTo>
                      <a:pt x="841" y="241"/>
                      <a:pt x="841" y="241"/>
                      <a:pt x="841" y="241"/>
                    </a:cubicBezTo>
                    <a:cubicBezTo>
                      <a:pt x="830" y="234"/>
                      <a:pt x="830" y="234"/>
                      <a:pt x="830" y="234"/>
                    </a:cubicBezTo>
                    <a:cubicBezTo>
                      <a:pt x="819" y="233"/>
                      <a:pt x="819" y="233"/>
                      <a:pt x="819" y="233"/>
                    </a:cubicBezTo>
                    <a:cubicBezTo>
                      <a:pt x="809" y="229"/>
                      <a:pt x="809" y="229"/>
                      <a:pt x="809" y="229"/>
                    </a:cubicBezTo>
                    <a:cubicBezTo>
                      <a:pt x="794" y="231"/>
                      <a:pt x="794" y="231"/>
                      <a:pt x="794" y="231"/>
                    </a:cubicBezTo>
                    <a:cubicBezTo>
                      <a:pt x="789" y="232"/>
                      <a:pt x="789" y="232"/>
                      <a:pt x="789" y="232"/>
                    </a:cubicBezTo>
                    <a:cubicBezTo>
                      <a:pt x="786" y="238"/>
                      <a:pt x="786" y="238"/>
                      <a:pt x="786" y="238"/>
                    </a:cubicBezTo>
                    <a:cubicBezTo>
                      <a:pt x="788" y="240"/>
                      <a:pt x="788" y="240"/>
                      <a:pt x="788" y="240"/>
                    </a:cubicBezTo>
                    <a:cubicBezTo>
                      <a:pt x="793" y="240"/>
                      <a:pt x="793" y="240"/>
                      <a:pt x="793" y="240"/>
                    </a:cubicBezTo>
                    <a:cubicBezTo>
                      <a:pt x="797" y="245"/>
                      <a:pt x="797" y="245"/>
                      <a:pt x="797" y="245"/>
                    </a:cubicBezTo>
                    <a:cubicBezTo>
                      <a:pt x="794" y="249"/>
                      <a:pt x="794" y="249"/>
                      <a:pt x="794" y="249"/>
                    </a:cubicBezTo>
                    <a:cubicBezTo>
                      <a:pt x="798" y="264"/>
                      <a:pt x="798" y="264"/>
                      <a:pt x="798" y="264"/>
                    </a:cubicBezTo>
                    <a:cubicBezTo>
                      <a:pt x="790" y="270"/>
                      <a:pt x="790" y="270"/>
                      <a:pt x="790" y="270"/>
                    </a:cubicBezTo>
                    <a:cubicBezTo>
                      <a:pt x="775" y="266"/>
                      <a:pt x="775" y="266"/>
                      <a:pt x="775" y="266"/>
                    </a:cubicBezTo>
                    <a:cubicBezTo>
                      <a:pt x="770" y="267"/>
                      <a:pt x="770" y="267"/>
                      <a:pt x="770" y="267"/>
                    </a:cubicBezTo>
                    <a:cubicBezTo>
                      <a:pt x="758" y="263"/>
                      <a:pt x="758" y="263"/>
                      <a:pt x="758" y="263"/>
                    </a:cubicBezTo>
                    <a:cubicBezTo>
                      <a:pt x="749" y="270"/>
                      <a:pt x="749" y="270"/>
                      <a:pt x="749" y="270"/>
                    </a:cubicBezTo>
                    <a:cubicBezTo>
                      <a:pt x="734" y="274"/>
                      <a:pt x="734" y="274"/>
                      <a:pt x="734" y="274"/>
                    </a:cubicBezTo>
                    <a:cubicBezTo>
                      <a:pt x="714" y="271"/>
                      <a:pt x="714" y="271"/>
                      <a:pt x="714" y="271"/>
                    </a:cubicBezTo>
                    <a:cubicBezTo>
                      <a:pt x="706" y="267"/>
                      <a:pt x="706" y="267"/>
                      <a:pt x="706" y="267"/>
                    </a:cubicBezTo>
                    <a:cubicBezTo>
                      <a:pt x="681" y="259"/>
                      <a:pt x="681" y="259"/>
                      <a:pt x="681" y="259"/>
                    </a:cubicBezTo>
                    <a:cubicBezTo>
                      <a:pt x="676" y="258"/>
                      <a:pt x="676" y="258"/>
                      <a:pt x="676" y="258"/>
                    </a:cubicBezTo>
                    <a:cubicBezTo>
                      <a:pt x="666" y="262"/>
                      <a:pt x="666" y="262"/>
                      <a:pt x="666" y="262"/>
                    </a:cubicBezTo>
                    <a:cubicBezTo>
                      <a:pt x="660" y="261"/>
                      <a:pt x="660" y="261"/>
                      <a:pt x="660" y="261"/>
                    </a:cubicBezTo>
                    <a:cubicBezTo>
                      <a:pt x="652" y="257"/>
                      <a:pt x="652" y="257"/>
                      <a:pt x="652" y="257"/>
                    </a:cubicBezTo>
                    <a:cubicBezTo>
                      <a:pt x="645" y="249"/>
                      <a:pt x="645" y="249"/>
                      <a:pt x="645" y="249"/>
                    </a:cubicBezTo>
                    <a:cubicBezTo>
                      <a:pt x="618" y="242"/>
                      <a:pt x="618" y="242"/>
                      <a:pt x="618" y="242"/>
                    </a:cubicBezTo>
                    <a:cubicBezTo>
                      <a:pt x="612" y="250"/>
                      <a:pt x="612" y="250"/>
                      <a:pt x="612" y="250"/>
                    </a:cubicBezTo>
                    <a:cubicBezTo>
                      <a:pt x="618" y="258"/>
                      <a:pt x="618" y="258"/>
                      <a:pt x="618" y="258"/>
                    </a:cubicBezTo>
                    <a:cubicBezTo>
                      <a:pt x="618" y="260"/>
                      <a:pt x="618" y="260"/>
                      <a:pt x="618" y="260"/>
                    </a:cubicBezTo>
                    <a:cubicBezTo>
                      <a:pt x="620" y="264"/>
                      <a:pt x="620" y="264"/>
                      <a:pt x="620" y="264"/>
                    </a:cubicBezTo>
                    <a:cubicBezTo>
                      <a:pt x="619" y="265"/>
                      <a:pt x="619" y="265"/>
                      <a:pt x="619" y="265"/>
                    </a:cubicBezTo>
                    <a:cubicBezTo>
                      <a:pt x="595" y="265"/>
                      <a:pt x="595" y="265"/>
                      <a:pt x="595" y="265"/>
                    </a:cubicBezTo>
                    <a:cubicBezTo>
                      <a:pt x="587" y="261"/>
                      <a:pt x="587" y="261"/>
                      <a:pt x="587" y="261"/>
                    </a:cubicBezTo>
                    <a:cubicBezTo>
                      <a:pt x="566" y="259"/>
                      <a:pt x="566" y="259"/>
                      <a:pt x="566" y="259"/>
                    </a:cubicBezTo>
                    <a:cubicBezTo>
                      <a:pt x="543" y="271"/>
                      <a:pt x="543" y="271"/>
                      <a:pt x="543" y="271"/>
                    </a:cubicBezTo>
                    <a:cubicBezTo>
                      <a:pt x="541" y="276"/>
                      <a:pt x="541" y="276"/>
                      <a:pt x="541" y="276"/>
                    </a:cubicBezTo>
                    <a:cubicBezTo>
                      <a:pt x="539" y="278"/>
                      <a:pt x="539" y="278"/>
                      <a:pt x="539" y="278"/>
                    </a:cubicBezTo>
                    <a:cubicBezTo>
                      <a:pt x="534" y="277"/>
                      <a:pt x="534" y="277"/>
                      <a:pt x="534" y="277"/>
                    </a:cubicBezTo>
                    <a:cubicBezTo>
                      <a:pt x="534" y="273"/>
                      <a:pt x="534" y="273"/>
                      <a:pt x="534" y="273"/>
                    </a:cubicBezTo>
                    <a:cubicBezTo>
                      <a:pt x="527" y="268"/>
                      <a:pt x="527" y="268"/>
                      <a:pt x="527" y="268"/>
                    </a:cubicBezTo>
                    <a:cubicBezTo>
                      <a:pt x="524" y="270"/>
                      <a:pt x="524" y="270"/>
                      <a:pt x="524" y="270"/>
                    </a:cubicBezTo>
                    <a:cubicBezTo>
                      <a:pt x="515" y="268"/>
                      <a:pt x="515" y="268"/>
                      <a:pt x="515" y="268"/>
                    </a:cubicBezTo>
                    <a:cubicBezTo>
                      <a:pt x="494" y="254"/>
                      <a:pt x="494" y="254"/>
                      <a:pt x="494" y="254"/>
                    </a:cubicBezTo>
                    <a:cubicBezTo>
                      <a:pt x="488" y="257"/>
                      <a:pt x="488" y="257"/>
                      <a:pt x="488" y="257"/>
                    </a:cubicBezTo>
                    <a:cubicBezTo>
                      <a:pt x="478" y="257"/>
                      <a:pt x="478" y="257"/>
                      <a:pt x="478" y="257"/>
                    </a:cubicBezTo>
                    <a:cubicBezTo>
                      <a:pt x="475" y="253"/>
                      <a:pt x="475" y="253"/>
                      <a:pt x="475" y="253"/>
                    </a:cubicBezTo>
                    <a:cubicBezTo>
                      <a:pt x="470" y="251"/>
                      <a:pt x="470" y="251"/>
                      <a:pt x="470" y="251"/>
                    </a:cubicBezTo>
                    <a:cubicBezTo>
                      <a:pt x="467" y="256"/>
                      <a:pt x="467" y="256"/>
                      <a:pt x="467" y="256"/>
                    </a:cubicBezTo>
                    <a:cubicBezTo>
                      <a:pt x="436" y="230"/>
                      <a:pt x="436" y="230"/>
                      <a:pt x="436" y="230"/>
                    </a:cubicBezTo>
                    <a:cubicBezTo>
                      <a:pt x="421" y="223"/>
                      <a:pt x="421" y="223"/>
                      <a:pt x="421" y="223"/>
                    </a:cubicBezTo>
                    <a:cubicBezTo>
                      <a:pt x="420" y="221"/>
                      <a:pt x="420" y="221"/>
                      <a:pt x="420" y="221"/>
                    </a:cubicBezTo>
                    <a:cubicBezTo>
                      <a:pt x="422" y="220"/>
                      <a:pt x="422" y="220"/>
                      <a:pt x="422" y="220"/>
                    </a:cubicBezTo>
                    <a:cubicBezTo>
                      <a:pt x="421" y="218"/>
                      <a:pt x="421" y="218"/>
                      <a:pt x="421" y="218"/>
                    </a:cubicBezTo>
                    <a:cubicBezTo>
                      <a:pt x="413" y="221"/>
                      <a:pt x="413" y="221"/>
                      <a:pt x="413" y="221"/>
                    </a:cubicBezTo>
                    <a:cubicBezTo>
                      <a:pt x="407" y="228"/>
                      <a:pt x="407" y="228"/>
                      <a:pt x="407" y="228"/>
                    </a:cubicBezTo>
                    <a:cubicBezTo>
                      <a:pt x="398" y="228"/>
                      <a:pt x="398" y="228"/>
                      <a:pt x="398" y="228"/>
                    </a:cubicBezTo>
                    <a:cubicBezTo>
                      <a:pt x="397" y="226"/>
                      <a:pt x="397" y="226"/>
                      <a:pt x="397" y="226"/>
                    </a:cubicBezTo>
                    <a:cubicBezTo>
                      <a:pt x="399" y="224"/>
                      <a:pt x="399" y="224"/>
                      <a:pt x="399" y="224"/>
                    </a:cubicBezTo>
                    <a:cubicBezTo>
                      <a:pt x="398" y="222"/>
                      <a:pt x="398" y="222"/>
                      <a:pt x="398" y="222"/>
                    </a:cubicBezTo>
                    <a:cubicBezTo>
                      <a:pt x="395" y="223"/>
                      <a:pt x="395" y="223"/>
                      <a:pt x="395" y="223"/>
                    </a:cubicBezTo>
                    <a:cubicBezTo>
                      <a:pt x="389" y="221"/>
                      <a:pt x="389" y="221"/>
                      <a:pt x="389" y="221"/>
                    </a:cubicBezTo>
                    <a:cubicBezTo>
                      <a:pt x="388" y="222"/>
                      <a:pt x="388" y="222"/>
                      <a:pt x="388" y="222"/>
                    </a:cubicBezTo>
                    <a:cubicBezTo>
                      <a:pt x="390" y="223"/>
                      <a:pt x="390" y="223"/>
                      <a:pt x="390" y="223"/>
                    </a:cubicBezTo>
                    <a:cubicBezTo>
                      <a:pt x="388" y="223"/>
                      <a:pt x="388" y="223"/>
                      <a:pt x="388" y="223"/>
                    </a:cubicBezTo>
                    <a:cubicBezTo>
                      <a:pt x="387" y="221"/>
                      <a:pt x="387" y="221"/>
                      <a:pt x="387" y="221"/>
                    </a:cubicBezTo>
                    <a:cubicBezTo>
                      <a:pt x="383" y="219"/>
                      <a:pt x="383" y="219"/>
                      <a:pt x="383" y="219"/>
                    </a:cubicBezTo>
                    <a:cubicBezTo>
                      <a:pt x="384" y="221"/>
                      <a:pt x="384" y="221"/>
                      <a:pt x="384" y="221"/>
                    </a:cubicBezTo>
                    <a:cubicBezTo>
                      <a:pt x="377" y="221"/>
                      <a:pt x="377" y="221"/>
                      <a:pt x="377" y="221"/>
                    </a:cubicBezTo>
                    <a:cubicBezTo>
                      <a:pt x="375" y="220"/>
                      <a:pt x="375" y="220"/>
                      <a:pt x="375" y="220"/>
                    </a:cubicBezTo>
                    <a:cubicBezTo>
                      <a:pt x="375" y="216"/>
                      <a:pt x="375" y="216"/>
                      <a:pt x="375" y="216"/>
                    </a:cubicBezTo>
                    <a:cubicBezTo>
                      <a:pt x="373" y="214"/>
                      <a:pt x="373" y="214"/>
                      <a:pt x="373" y="214"/>
                    </a:cubicBezTo>
                    <a:cubicBezTo>
                      <a:pt x="370" y="210"/>
                      <a:pt x="370" y="210"/>
                      <a:pt x="370" y="210"/>
                    </a:cubicBezTo>
                    <a:cubicBezTo>
                      <a:pt x="354" y="208"/>
                      <a:pt x="354" y="208"/>
                      <a:pt x="354" y="208"/>
                    </a:cubicBezTo>
                    <a:cubicBezTo>
                      <a:pt x="349" y="210"/>
                      <a:pt x="349" y="210"/>
                      <a:pt x="349" y="210"/>
                    </a:cubicBezTo>
                    <a:cubicBezTo>
                      <a:pt x="349" y="212"/>
                      <a:pt x="349" y="212"/>
                      <a:pt x="349" y="212"/>
                    </a:cubicBezTo>
                    <a:cubicBezTo>
                      <a:pt x="328" y="216"/>
                      <a:pt x="328" y="216"/>
                      <a:pt x="328" y="216"/>
                    </a:cubicBezTo>
                    <a:cubicBezTo>
                      <a:pt x="324" y="218"/>
                      <a:pt x="324" y="218"/>
                      <a:pt x="324" y="218"/>
                    </a:cubicBezTo>
                    <a:cubicBezTo>
                      <a:pt x="319" y="221"/>
                      <a:pt x="319" y="221"/>
                      <a:pt x="319" y="221"/>
                    </a:cubicBezTo>
                    <a:cubicBezTo>
                      <a:pt x="316" y="220"/>
                      <a:pt x="316" y="220"/>
                      <a:pt x="316" y="220"/>
                    </a:cubicBezTo>
                    <a:cubicBezTo>
                      <a:pt x="308" y="224"/>
                      <a:pt x="308" y="224"/>
                      <a:pt x="308" y="224"/>
                    </a:cubicBezTo>
                    <a:cubicBezTo>
                      <a:pt x="295" y="223"/>
                      <a:pt x="295" y="223"/>
                      <a:pt x="295" y="223"/>
                    </a:cubicBezTo>
                    <a:cubicBezTo>
                      <a:pt x="297" y="224"/>
                      <a:pt x="297" y="224"/>
                      <a:pt x="297" y="224"/>
                    </a:cubicBezTo>
                    <a:cubicBezTo>
                      <a:pt x="297" y="227"/>
                      <a:pt x="297" y="227"/>
                      <a:pt x="297" y="227"/>
                    </a:cubicBezTo>
                    <a:cubicBezTo>
                      <a:pt x="301" y="227"/>
                      <a:pt x="301" y="227"/>
                      <a:pt x="301" y="227"/>
                    </a:cubicBezTo>
                    <a:cubicBezTo>
                      <a:pt x="299" y="228"/>
                      <a:pt x="299" y="228"/>
                      <a:pt x="299" y="228"/>
                    </a:cubicBezTo>
                    <a:cubicBezTo>
                      <a:pt x="300" y="230"/>
                      <a:pt x="300" y="230"/>
                      <a:pt x="300" y="230"/>
                    </a:cubicBezTo>
                    <a:cubicBezTo>
                      <a:pt x="308" y="232"/>
                      <a:pt x="308" y="232"/>
                      <a:pt x="308" y="232"/>
                    </a:cubicBezTo>
                    <a:cubicBezTo>
                      <a:pt x="300" y="233"/>
                      <a:pt x="300" y="233"/>
                      <a:pt x="300" y="233"/>
                    </a:cubicBezTo>
                    <a:cubicBezTo>
                      <a:pt x="298" y="236"/>
                      <a:pt x="298" y="236"/>
                      <a:pt x="298" y="236"/>
                    </a:cubicBezTo>
                    <a:cubicBezTo>
                      <a:pt x="301" y="239"/>
                      <a:pt x="301" y="239"/>
                      <a:pt x="301" y="239"/>
                    </a:cubicBezTo>
                    <a:cubicBezTo>
                      <a:pt x="301" y="241"/>
                      <a:pt x="301" y="241"/>
                      <a:pt x="301" y="241"/>
                    </a:cubicBezTo>
                    <a:cubicBezTo>
                      <a:pt x="295" y="244"/>
                      <a:pt x="295" y="244"/>
                      <a:pt x="295" y="244"/>
                    </a:cubicBezTo>
                    <a:cubicBezTo>
                      <a:pt x="299" y="247"/>
                      <a:pt x="299" y="247"/>
                      <a:pt x="299" y="247"/>
                    </a:cubicBezTo>
                    <a:cubicBezTo>
                      <a:pt x="306" y="250"/>
                      <a:pt x="306" y="250"/>
                      <a:pt x="306" y="250"/>
                    </a:cubicBezTo>
                    <a:cubicBezTo>
                      <a:pt x="310" y="250"/>
                      <a:pt x="310" y="250"/>
                      <a:pt x="310" y="250"/>
                    </a:cubicBezTo>
                    <a:cubicBezTo>
                      <a:pt x="311" y="251"/>
                      <a:pt x="311" y="251"/>
                      <a:pt x="311" y="251"/>
                    </a:cubicBezTo>
                    <a:cubicBezTo>
                      <a:pt x="311" y="256"/>
                      <a:pt x="311" y="256"/>
                      <a:pt x="311" y="256"/>
                    </a:cubicBezTo>
                    <a:cubicBezTo>
                      <a:pt x="308" y="257"/>
                      <a:pt x="308" y="257"/>
                      <a:pt x="308" y="257"/>
                    </a:cubicBezTo>
                    <a:cubicBezTo>
                      <a:pt x="300" y="256"/>
                      <a:pt x="300" y="256"/>
                      <a:pt x="300" y="256"/>
                    </a:cubicBezTo>
                    <a:cubicBezTo>
                      <a:pt x="295" y="259"/>
                      <a:pt x="295" y="259"/>
                      <a:pt x="295" y="259"/>
                    </a:cubicBezTo>
                    <a:cubicBezTo>
                      <a:pt x="290" y="258"/>
                      <a:pt x="290" y="258"/>
                      <a:pt x="290" y="258"/>
                    </a:cubicBezTo>
                    <a:cubicBezTo>
                      <a:pt x="283" y="253"/>
                      <a:pt x="283" y="253"/>
                      <a:pt x="283" y="253"/>
                    </a:cubicBezTo>
                    <a:cubicBezTo>
                      <a:pt x="279" y="254"/>
                      <a:pt x="279" y="254"/>
                      <a:pt x="279" y="254"/>
                    </a:cubicBezTo>
                    <a:cubicBezTo>
                      <a:pt x="278" y="255"/>
                      <a:pt x="278" y="255"/>
                      <a:pt x="278" y="255"/>
                    </a:cubicBezTo>
                    <a:cubicBezTo>
                      <a:pt x="271" y="253"/>
                      <a:pt x="271" y="253"/>
                      <a:pt x="271" y="253"/>
                    </a:cubicBezTo>
                    <a:cubicBezTo>
                      <a:pt x="264" y="258"/>
                      <a:pt x="264" y="258"/>
                      <a:pt x="264" y="258"/>
                    </a:cubicBezTo>
                    <a:cubicBezTo>
                      <a:pt x="255" y="254"/>
                      <a:pt x="255" y="254"/>
                      <a:pt x="255" y="254"/>
                    </a:cubicBezTo>
                    <a:cubicBezTo>
                      <a:pt x="254" y="254"/>
                      <a:pt x="254" y="254"/>
                      <a:pt x="254" y="254"/>
                    </a:cubicBezTo>
                    <a:cubicBezTo>
                      <a:pt x="255" y="258"/>
                      <a:pt x="255" y="258"/>
                      <a:pt x="255" y="258"/>
                    </a:cubicBezTo>
                    <a:cubicBezTo>
                      <a:pt x="254" y="258"/>
                      <a:pt x="254" y="258"/>
                      <a:pt x="254" y="258"/>
                    </a:cubicBezTo>
                    <a:cubicBezTo>
                      <a:pt x="250" y="253"/>
                      <a:pt x="250" y="253"/>
                      <a:pt x="250" y="253"/>
                    </a:cubicBezTo>
                    <a:cubicBezTo>
                      <a:pt x="243" y="249"/>
                      <a:pt x="243" y="249"/>
                      <a:pt x="243" y="249"/>
                    </a:cubicBezTo>
                    <a:cubicBezTo>
                      <a:pt x="235" y="248"/>
                      <a:pt x="235" y="248"/>
                      <a:pt x="235" y="248"/>
                    </a:cubicBezTo>
                    <a:cubicBezTo>
                      <a:pt x="232" y="246"/>
                      <a:pt x="232" y="246"/>
                      <a:pt x="232" y="246"/>
                    </a:cubicBezTo>
                    <a:cubicBezTo>
                      <a:pt x="229" y="246"/>
                      <a:pt x="229" y="246"/>
                      <a:pt x="229" y="246"/>
                    </a:cubicBezTo>
                    <a:cubicBezTo>
                      <a:pt x="228" y="249"/>
                      <a:pt x="228" y="249"/>
                      <a:pt x="228" y="249"/>
                    </a:cubicBezTo>
                    <a:cubicBezTo>
                      <a:pt x="223" y="247"/>
                      <a:pt x="223" y="247"/>
                      <a:pt x="223" y="247"/>
                    </a:cubicBezTo>
                    <a:cubicBezTo>
                      <a:pt x="219" y="247"/>
                      <a:pt x="219" y="247"/>
                      <a:pt x="219" y="247"/>
                    </a:cubicBezTo>
                    <a:cubicBezTo>
                      <a:pt x="216" y="251"/>
                      <a:pt x="216" y="251"/>
                      <a:pt x="216" y="251"/>
                    </a:cubicBezTo>
                    <a:cubicBezTo>
                      <a:pt x="210" y="253"/>
                      <a:pt x="210" y="253"/>
                      <a:pt x="210" y="253"/>
                    </a:cubicBezTo>
                    <a:cubicBezTo>
                      <a:pt x="210" y="255"/>
                      <a:pt x="210" y="255"/>
                      <a:pt x="210" y="255"/>
                    </a:cubicBezTo>
                    <a:cubicBezTo>
                      <a:pt x="204" y="258"/>
                      <a:pt x="204" y="258"/>
                      <a:pt x="204" y="258"/>
                    </a:cubicBezTo>
                    <a:cubicBezTo>
                      <a:pt x="209" y="264"/>
                      <a:pt x="209" y="264"/>
                      <a:pt x="209" y="264"/>
                    </a:cubicBezTo>
                    <a:cubicBezTo>
                      <a:pt x="205" y="267"/>
                      <a:pt x="205" y="267"/>
                      <a:pt x="205" y="267"/>
                    </a:cubicBezTo>
                    <a:cubicBezTo>
                      <a:pt x="196" y="259"/>
                      <a:pt x="196" y="259"/>
                      <a:pt x="196" y="259"/>
                    </a:cubicBezTo>
                    <a:cubicBezTo>
                      <a:pt x="196" y="264"/>
                      <a:pt x="196" y="264"/>
                      <a:pt x="196" y="264"/>
                    </a:cubicBezTo>
                    <a:cubicBezTo>
                      <a:pt x="193" y="266"/>
                      <a:pt x="193" y="266"/>
                      <a:pt x="193" y="266"/>
                    </a:cubicBezTo>
                    <a:cubicBezTo>
                      <a:pt x="193" y="271"/>
                      <a:pt x="193" y="271"/>
                      <a:pt x="193" y="271"/>
                    </a:cubicBezTo>
                    <a:cubicBezTo>
                      <a:pt x="196" y="274"/>
                      <a:pt x="196" y="274"/>
                      <a:pt x="196" y="274"/>
                    </a:cubicBezTo>
                    <a:cubicBezTo>
                      <a:pt x="194" y="276"/>
                      <a:pt x="194" y="276"/>
                      <a:pt x="194" y="276"/>
                    </a:cubicBezTo>
                    <a:cubicBezTo>
                      <a:pt x="193" y="281"/>
                      <a:pt x="193" y="281"/>
                      <a:pt x="193" y="281"/>
                    </a:cubicBezTo>
                    <a:cubicBezTo>
                      <a:pt x="198" y="282"/>
                      <a:pt x="198" y="282"/>
                      <a:pt x="198" y="282"/>
                    </a:cubicBezTo>
                    <a:cubicBezTo>
                      <a:pt x="202" y="289"/>
                      <a:pt x="202" y="289"/>
                      <a:pt x="202" y="289"/>
                    </a:cubicBezTo>
                    <a:cubicBezTo>
                      <a:pt x="208" y="288"/>
                      <a:pt x="208" y="288"/>
                      <a:pt x="208" y="288"/>
                    </a:cubicBezTo>
                    <a:cubicBezTo>
                      <a:pt x="213" y="292"/>
                      <a:pt x="213" y="292"/>
                      <a:pt x="213" y="292"/>
                    </a:cubicBezTo>
                    <a:cubicBezTo>
                      <a:pt x="216" y="299"/>
                      <a:pt x="216" y="299"/>
                      <a:pt x="216" y="299"/>
                    </a:cubicBezTo>
                    <a:cubicBezTo>
                      <a:pt x="212" y="299"/>
                      <a:pt x="212" y="299"/>
                      <a:pt x="212" y="299"/>
                    </a:cubicBezTo>
                    <a:cubicBezTo>
                      <a:pt x="211" y="301"/>
                      <a:pt x="211" y="301"/>
                      <a:pt x="211" y="301"/>
                    </a:cubicBezTo>
                    <a:cubicBezTo>
                      <a:pt x="218" y="304"/>
                      <a:pt x="218" y="304"/>
                      <a:pt x="218" y="304"/>
                    </a:cubicBezTo>
                    <a:cubicBezTo>
                      <a:pt x="216" y="309"/>
                      <a:pt x="216" y="309"/>
                      <a:pt x="216" y="309"/>
                    </a:cubicBezTo>
                    <a:cubicBezTo>
                      <a:pt x="213" y="309"/>
                      <a:pt x="213" y="309"/>
                      <a:pt x="213" y="309"/>
                    </a:cubicBezTo>
                    <a:cubicBezTo>
                      <a:pt x="211" y="304"/>
                      <a:pt x="211" y="304"/>
                      <a:pt x="211" y="304"/>
                    </a:cubicBezTo>
                    <a:cubicBezTo>
                      <a:pt x="207" y="304"/>
                      <a:pt x="207" y="304"/>
                      <a:pt x="207" y="304"/>
                    </a:cubicBezTo>
                    <a:cubicBezTo>
                      <a:pt x="209" y="306"/>
                      <a:pt x="209" y="306"/>
                      <a:pt x="209" y="306"/>
                    </a:cubicBezTo>
                    <a:cubicBezTo>
                      <a:pt x="209" y="310"/>
                      <a:pt x="209" y="310"/>
                      <a:pt x="209" y="310"/>
                    </a:cubicBezTo>
                    <a:cubicBezTo>
                      <a:pt x="208" y="310"/>
                      <a:pt x="208" y="310"/>
                      <a:pt x="208" y="310"/>
                    </a:cubicBezTo>
                    <a:cubicBezTo>
                      <a:pt x="208" y="315"/>
                      <a:pt x="208" y="315"/>
                      <a:pt x="208" y="315"/>
                    </a:cubicBezTo>
                    <a:cubicBezTo>
                      <a:pt x="204" y="323"/>
                      <a:pt x="204" y="323"/>
                      <a:pt x="204" y="323"/>
                    </a:cubicBezTo>
                    <a:cubicBezTo>
                      <a:pt x="213" y="333"/>
                      <a:pt x="213" y="333"/>
                      <a:pt x="213" y="333"/>
                    </a:cubicBezTo>
                    <a:cubicBezTo>
                      <a:pt x="214" y="330"/>
                      <a:pt x="214" y="330"/>
                      <a:pt x="214" y="330"/>
                    </a:cubicBezTo>
                    <a:cubicBezTo>
                      <a:pt x="215" y="339"/>
                      <a:pt x="215" y="339"/>
                      <a:pt x="215" y="339"/>
                    </a:cubicBezTo>
                    <a:cubicBezTo>
                      <a:pt x="226" y="352"/>
                      <a:pt x="226" y="352"/>
                      <a:pt x="226" y="352"/>
                    </a:cubicBezTo>
                    <a:cubicBezTo>
                      <a:pt x="221" y="359"/>
                      <a:pt x="221" y="359"/>
                      <a:pt x="221" y="359"/>
                    </a:cubicBezTo>
                    <a:cubicBezTo>
                      <a:pt x="217" y="358"/>
                      <a:pt x="217" y="358"/>
                      <a:pt x="217" y="358"/>
                    </a:cubicBezTo>
                    <a:cubicBezTo>
                      <a:pt x="215" y="355"/>
                      <a:pt x="215" y="355"/>
                      <a:pt x="215" y="355"/>
                    </a:cubicBezTo>
                    <a:cubicBezTo>
                      <a:pt x="208" y="351"/>
                      <a:pt x="208" y="351"/>
                      <a:pt x="208" y="351"/>
                    </a:cubicBezTo>
                    <a:cubicBezTo>
                      <a:pt x="201" y="348"/>
                      <a:pt x="201" y="348"/>
                      <a:pt x="201" y="348"/>
                    </a:cubicBezTo>
                    <a:cubicBezTo>
                      <a:pt x="200" y="344"/>
                      <a:pt x="200" y="344"/>
                      <a:pt x="200" y="344"/>
                    </a:cubicBezTo>
                    <a:cubicBezTo>
                      <a:pt x="196" y="342"/>
                      <a:pt x="196" y="342"/>
                      <a:pt x="196" y="342"/>
                    </a:cubicBezTo>
                    <a:cubicBezTo>
                      <a:pt x="185" y="344"/>
                      <a:pt x="185" y="344"/>
                      <a:pt x="185" y="344"/>
                    </a:cubicBezTo>
                    <a:cubicBezTo>
                      <a:pt x="174" y="337"/>
                      <a:pt x="174" y="337"/>
                      <a:pt x="174" y="337"/>
                    </a:cubicBezTo>
                    <a:cubicBezTo>
                      <a:pt x="164" y="337"/>
                      <a:pt x="164" y="337"/>
                      <a:pt x="164" y="337"/>
                    </a:cubicBezTo>
                    <a:cubicBezTo>
                      <a:pt x="154" y="333"/>
                      <a:pt x="154" y="333"/>
                      <a:pt x="154" y="333"/>
                    </a:cubicBezTo>
                    <a:cubicBezTo>
                      <a:pt x="147" y="334"/>
                      <a:pt x="147" y="334"/>
                      <a:pt x="147" y="334"/>
                    </a:cubicBezTo>
                    <a:cubicBezTo>
                      <a:pt x="137" y="327"/>
                      <a:pt x="137" y="327"/>
                      <a:pt x="137" y="327"/>
                    </a:cubicBezTo>
                    <a:cubicBezTo>
                      <a:pt x="124" y="322"/>
                      <a:pt x="124" y="322"/>
                      <a:pt x="124" y="322"/>
                    </a:cubicBezTo>
                    <a:cubicBezTo>
                      <a:pt x="116" y="316"/>
                      <a:pt x="116" y="316"/>
                      <a:pt x="116" y="316"/>
                    </a:cubicBezTo>
                    <a:cubicBezTo>
                      <a:pt x="118" y="314"/>
                      <a:pt x="118" y="314"/>
                      <a:pt x="118" y="314"/>
                    </a:cubicBezTo>
                    <a:cubicBezTo>
                      <a:pt x="123" y="314"/>
                      <a:pt x="123" y="314"/>
                      <a:pt x="123" y="314"/>
                    </a:cubicBezTo>
                    <a:cubicBezTo>
                      <a:pt x="126" y="307"/>
                      <a:pt x="126" y="307"/>
                      <a:pt x="126" y="307"/>
                    </a:cubicBezTo>
                    <a:cubicBezTo>
                      <a:pt x="131" y="306"/>
                      <a:pt x="131" y="306"/>
                      <a:pt x="131" y="306"/>
                    </a:cubicBezTo>
                    <a:cubicBezTo>
                      <a:pt x="123" y="302"/>
                      <a:pt x="123" y="302"/>
                      <a:pt x="123" y="302"/>
                    </a:cubicBezTo>
                    <a:cubicBezTo>
                      <a:pt x="123" y="300"/>
                      <a:pt x="123" y="300"/>
                      <a:pt x="123" y="300"/>
                    </a:cubicBezTo>
                    <a:cubicBezTo>
                      <a:pt x="130" y="300"/>
                      <a:pt x="130" y="300"/>
                      <a:pt x="130" y="300"/>
                    </a:cubicBezTo>
                    <a:cubicBezTo>
                      <a:pt x="129" y="298"/>
                      <a:pt x="129" y="298"/>
                      <a:pt x="129" y="298"/>
                    </a:cubicBezTo>
                    <a:cubicBezTo>
                      <a:pt x="136" y="296"/>
                      <a:pt x="136" y="296"/>
                      <a:pt x="136" y="296"/>
                    </a:cubicBezTo>
                    <a:cubicBezTo>
                      <a:pt x="134" y="294"/>
                      <a:pt x="134" y="294"/>
                      <a:pt x="134" y="294"/>
                    </a:cubicBezTo>
                    <a:cubicBezTo>
                      <a:pt x="126" y="295"/>
                      <a:pt x="126" y="295"/>
                      <a:pt x="126" y="295"/>
                    </a:cubicBezTo>
                    <a:cubicBezTo>
                      <a:pt x="125" y="292"/>
                      <a:pt x="125" y="292"/>
                      <a:pt x="125" y="292"/>
                    </a:cubicBezTo>
                    <a:cubicBezTo>
                      <a:pt x="130" y="287"/>
                      <a:pt x="130" y="287"/>
                      <a:pt x="130" y="287"/>
                    </a:cubicBezTo>
                    <a:cubicBezTo>
                      <a:pt x="137" y="287"/>
                      <a:pt x="137" y="287"/>
                      <a:pt x="137" y="287"/>
                    </a:cubicBezTo>
                    <a:cubicBezTo>
                      <a:pt x="138" y="282"/>
                      <a:pt x="138" y="282"/>
                      <a:pt x="138" y="282"/>
                    </a:cubicBezTo>
                    <a:cubicBezTo>
                      <a:pt x="136" y="280"/>
                      <a:pt x="136" y="280"/>
                      <a:pt x="136" y="280"/>
                    </a:cubicBezTo>
                    <a:cubicBezTo>
                      <a:pt x="135" y="278"/>
                      <a:pt x="135" y="278"/>
                      <a:pt x="135" y="278"/>
                    </a:cubicBezTo>
                    <a:cubicBezTo>
                      <a:pt x="138" y="276"/>
                      <a:pt x="138" y="276"/>
                      <a:pt x="138" y="276"/>
                    </a:cubicBezTo>
                    <a:cubicBezTo>
                      <a:pt x="134" y="275"/>
                      <a:pt x="134" y="275"/>
                      <a:pt x="134" y="275"/>
                    </a:cubicBezTo>
                    <a:cubicBezTo>
                      <a:pt x="138" y="272"/>
                      <a:pt x="138" y="272"/>
                      <a:pt x="138" y="272"/>
                    </a:cubicBezTo>
                    <a:cubicBezTo>
                      <a:pt x="136" y="269"/>
                      <a:pt x="136" y="269"/>
                      <a:pt x="136" y="269"/>
                    </a:cubicBezTo>
                    <a:cubicBezTo>
                      <a:pt x="137" y="269"/>
                      <a:pt x="137" y="269"/>
                      <a:pt x="137" y="269"/>
                    </a:cubicBezTo>
                    <a:cubicBezTo>
                      <a:pt x="120" y="264"/>
                      <a:pt x="120" y="264"/>
                      <a:pt x="120" y="264"/>
                    </a:cubicBezTo>
                    <a:cubicBezTo>
                      <a:pt x="118" y="265"/>
                      <a:pt x="118" y="265"/>
                      <a:pt x="118" y="265"/>
                    </a:cubicBezTo>
                    <a:cubicBezTo>
                      <a:pt x="111" y="259"/>
                      <a:pt x="111" y="259"/>
                      <a:pt x="111" y="259"/>
                    </a:cubicBezTo>
                    <a:cubicBezTo>
                      <a:pt x="106" y="261"/>
                      <a:pt x="106" y="261"/>
                      <a:pt x="106" y="261"/>
                    </a:cubicBezTo>
                    <a:cubicBezTo>
                      <a:pt x="97" y="259"/>
                      <a:pt x="97" y="259"/>
                      <a:pt x="97" y="259"/>
                    </a:cubicBezTo>
                    <a:cubicBezTo>
                      <a:pt x="91" y="251"/>
                      <a:pt x="91" y="251"/>
                      <a:pt x="91" y="251"/>
                    </a:cubicBezTo>
                    <a:cubicBezTo>
                      <a:pt x="84" y="250"/>
                      <a:pt x="84" y="250"/>
                      <a:pt x="84" y="250"/>
                    </a:cubicBezTo>
                    <a:cubicBezTo>
                      <a:pt x="82" y="246"/>
                      <a:pt x="82" y="246"/>
                      <a:pt x="82" y="246"/>
                    </a:cubicBezTo>
                    <a:cubicBezTo>
                      <a:pt x="84" y="245"/>
                      <a:pt x="84" y="245"/>
                      <a:pt x="84" y="245"/>
                    </a:cubicBezTo>
                    <a:cubicBezTo>
                      <a:pt x="78" y="240"/>
                      <a:pt x="78" y="240"/>
                      <a:pt x="78" y="240"/>
                    </a:cubicBezTo>
                    <a:cubicBezTo>
                      <a:pt x="62" y="242"/>
                      <a:pt x="62" y="242"/>
                      <a:pt x="62" y="242"/>
                    </a:cubicBezTo>
                    <a:cubicBezTo>
                      <a:pt x="55" y="231"/>
                      <a:pt x="55" y="231"/>
                      <a:pt x="55" y="231"/>
                    </a:cubicBezTo>
                    <a:cubicBezTo>
                      <a:pt x="57" y="230"/>
                      <a:pt x="57" y="230"/>
                      <a:pt x="57" y="230"/>
                    </a:cubicBezTo>
                    <a:cubicBezTo>
                      <a:pt x="63" y="231"/>
                      <a:pt x="63" y="231"/>
                      <a:pt x="63" y="231"/>
                    </a:cubicBezTo>
                    <a:cubicBezTo>
                      <a:pt x="67" y="228"/>
                      <a:pt x="67" y="228"/>
                      <a:pt x="67" y="228"/>
                    </a:cubicBezTo>
                    <a:cubicBezTo>
                      <a:pt x="67" y="227"/>
                      <a:pt x="67" y="227"/>
                      <a:pt x="67" y="227"/>
                    </a:cubicBezTo>
                    <a:cubicBezTo>
                      <a:pt x="62" y="224"/>
                      <a:pt x="62" y="224"/>
                      <a:pt x="62" y="224"/>
                    </a:cubicBezTo>
                    <a:cubicBezTo>
                      <a:pt x="59" y="225"/>
                      <a:pt x="59" y="225"/>
                      <a:pt x="59" y="225"/>
                    </a:cubicBezTo>
                    <a:cubicBezTo>
                      <a:pt x="58" y="222"/>
                      <a:pt x="58" y="222"/>
                      <a:pt x="58" y="222"/>
                    </a:cubicBezTo>
                    <a:cubicBezTo>
                      <a:pt x="49" y="214"/>
                      <a:pt x="49" y="214"/>
                      <a:pt x="49" y="214"/>
                    </a:cubicBezTo>
                    <a:cubicBezTo>
                      <a:pt x="49" y="210"/>
                      <a:pt x="49" y="210"/>
                      <a:pt x="49" y="210"/>
                    </a:cubicBezTo>
                    <a:cubicBezTo>
                      <a:pt x="47" y="206"/>
                      <a:pt x="47" y="206"/>
                      <a:pt x="47" y="206"/>
                    </a:cubicBezTo>
                    <a:cubicBezTo>
                      <a:pt x="43" y="203"/>
                      <a:pt x="43" y="203"/>
                      <a:pt x="43" y="203"/>
                    </a:cubicBezTo>
                    <a:cubicBezTo>
                      <a:pt x="35" y="205"/>
                      <a:pt x="35" y="205"/>
                      <a:pt x="35" y="205"/>
                    </a:cubicBezTo>
                    <a:cubicBezTo>
                      <a:pt x="35" y="203"/>
                      <a:pt x="35" y="203"/>
                      <a:pt x="35" y="203"/>
                    </a:cubicBezTo>
                    <a:cubicBezTo>
                      <a:pt x="33" y="202"/>
                      <a:pt x="33" y="202"/>
                      <a:pt x="33" y="202"/>
                    </a:cubicBezTo>
                    <a:cubicBezTo>
                      <a:pt x="25" y="200"/>
                      <a:pt x="25" y="200"/>
                      <a:pt x="25" y="200"/>
                    </a:cubicBezTo>
                    <a:cubicBezTo>
                      <a:pt x="23" y="196"/>
                      <a:pt x="23" y="196"/>
                      <a:pt x="23" y="196"/>
                    </a:cubicBezTo>
                    <a:cubicBezTo>
                      <a:pt x="19" y="192"/>
                      <a:pt x="19" y="192"/>
                      <a:pt x="19" y="192"/>
                    </a:cubicBezTo>
                    <a:cubicBezTo>
                      <a:pt x="19" y="188"/>
                      <a:pt x="19" y="188"/>
                      <a:pt x="19" y="188"/>
                    </a:cubicBezTo>
                    <a:cubicBezTo>
                      <a:pt x="16" y="186"/>
                      <a:pt x="16" y="186"/>
                      <a:pt x="16" y="186"/>
                    </a:cubicBezTo>
                    <a:cubicBezTo>
                      <a:pt x="18" y="183"/>
                      <a:pt x="18" y="183"/>
                      <a:pt x="18" y="183"/>
                    </a:cubicBezTo>
                    <a:cubicBezTo>
                      <a:pt x="10" y="172"/>
                      <a:pt x="10" y="172"/>
                      <a:pt x="10" y="172"/>
                    </a:cubicBezTo>
                    <a:cubicBezTo>
                      <a:pt x="16" y="171"/>
                      <a:pt x="16" y="171"/>
                      <a:pt x="16" y="171"/>
                    </a:cubicBezTo>
                    <a:cubicBezTo>
                      <a:pt x="18" y="168"/>
                      <a:pt x="18" y="168"/>
                      <a:pt x="18" y="168"/>
                    </a:cubicBezTo>
                    <a:cubicBezTo>
                      <a:pt x="16" y="166"/>
                      <a:pt x="16" y="166"/>
                      <a:pt x="16" y="166"/>
                    </a:cubicBezTo>
                    <a:cubicBezTo>
                      <a:pt x="16" y="164"/>
                      <a:pt x="16" y="164"/>
                      <a:pt x="16" y="164"/>
                    </a:cubicBezTo>
                    <a:cubicBezTo>
                      <a:pt x="33" y="162"/>
                      <a:pt x="33" y="162"/>
                      <a:pt x="33" y="162"/>
                    </a:cubicBezTo>
                    <a:cubicBezTo>
                      <a:pt x="29" y="160"/>
                      <a:pt x="29" y="160"/>
                      <a:pt x="29" y="160"/>
                    </a:cubicBezTo>
                    <a:cubicBezTo>
                      <a:pt x="19" y="159"/>
                      <a:pt x="19" y="159"/>
                      <a:pt x="19" y="159"/>
                    </a:cubicBezTo>
                    <a:cubicBezTo>
                      <a:pt x="18" y="156"/>
                      <a:pt x="18" y="156"/>
                      <a:pt x="18" y="156"/>
                    </a:cubicBezTo>
                    <a:cubicBezTo>
                      <a:pt x="19" y="157"/>
                      <a:pt x="19" y="157"/>
                      <a:pt x="19" y="157"/>
                    </a:cubicBezTo>
                    <a:cubicBezTo>
                      <a:pt x="18" y="155"/>
                      <a:pt x="18" y="155"/>
                      <a:pt x="18" y="155"/>
                    </a:cubicBezTo>
                    <a:cubicBezTo>
                      <a:pt x="11" y="156"/>
                      <a:pt x="11" y="156"/>
                      <a:pt x="11" y="156"/>
                    </a:cubicBezTo>
                    <a:cubicBezTo>
                      <a:pt x="26" y="146"/>
                      <a:pt x="26" y="146"/>
                      <a:pt x="26" y="146"/>
                    </a:cubicBezTo>
                    <a:cubicBezTo>
                      <a:pt x="35" y="135"/>
                      <a:pt x="35" y="135"/>
                      <a:pt x="35" y="135"/>
                    </a:cubicBezTo>
                    <a:cubicBezTo>
                      <a:pt x="35" y="132"/>
                      <a:pt x="35" y="132"/>
                      <a:pt x="35" y="132"/>
                    </a:cubicBezTo>
                    <a:cubicBezTo>
                      <a:pt x="24" y="125"/>
                      <a:pt x="24" y="125"/>
                      <a:pt x="24" y="125"/>
                    </a:cubicBezTo>
                    <a:cubicBezTo>
                      <a:pt x="26" y="120"/>
                      <a:pt x="26" y="120"/>
                      <a:pt x="26" y="120"/>
                    </a:cubicBezTo>
                    <a:cubicBezTo>
                      <a:pt x="22" y="118"/>
                      <a:pt x="22" y="118"/>
                      <a:pt x="22" y="118"/>
                    </a:cubicBezTo>
                    <a:cubicBezTo>
                      <a:pt x="20" y="115"/>
                      <a:pt x="20" y="115"/>
                      <a:pt x="20" y="115"/>
                    </a:cubicBezTo>
                    <a:cubicBezTo>
                      <a:pt x="18" y="114"/>
                      <a:pt x="18" y="114"/>
                      <a:pt x="18" y="114"/>
                    </a:cubicBezTo>
                    <a:cubicBezTo>
                      <a:pt x="17" y="110"/>
                      <a:pt x="17" y="110"/>
                      <a:pt x="17" y="110"/>
                    </a:cubicBezTo>
                    <a:cubicBezTo>
                      <a:pt x="19" y="105"/>
                      <a:pt x="19" y="105"/>
                      <a:pt x="19" y="105"/>
                    </a:cubicBezTo>
                    <a:cubicBezTo>
                      <a:pt x="9" y="95"/>
                      <a:pt x="9" y="95"/>
                      <a:pt x="9" y="95"/>
                    </a:cubicBezTo>
                    <a:cubicBezTo>
                      <a:pt x="13" y="88"/>
                      <a:pt x="13" y="88"/>
                      <a:pt x="13" y="88"/>
                    </a:cubicBezTo>
                    <a:cubicBezTo>
                      <a:pt x="13" y="87"/>
                      <a:pt x="13" y="87"/>
                      <a:pt x="13" y="87"/>
                    </a:cubicBezTo>
                    <a:cubicBezTo>
                      <a:pt x="8" y="84"/>
                      <a:pt x="8" y="84"/>
                      <a:pt x="8" y="84"/>
                    </a:cubicBezTo>
                    <a:cubicBezTo>
                      <a:pt x="3" y="83"/>
                      <a:pt x="3" y="83"/>
                      <a:pt x="3" y="83"/>
                    </a:cubicBezTo>
                    <a:cubicBezTo>
                      <a:pt x="0" y="79"/>
                      <a:pt x="0" y="79"/>
                      <a:pt x="0" y="79"/>
                    </a:cubicBezTo>
                    <a:cubicBezTo>
                      <a:pt x="3" y="75"/>
                      <a:pt x="3" y="75"/>
                      <a:pt x="3" y="75"/>
                    </a:cubicBezTo>
                    <a:cubicBezTo>
                      <a:pt x="5" y="73"/>
                      <a:pt x="5" y="73"/>
                      <a:pt x="5" y="73"/>
                    </a:cubicBezTo>
                    <a:cubicBezTo>
                      <a:pt x="10" y="71"/>
                      <a:pt x="10" y="71"/>
                      <a:pt x="10" y="71"/>
                    </a:cubicBezTo>
                    <a:cubicBezTo>
                      <a:pt x="10" y="70"/>
                      <a:pt x="10" y="70"/>
                      <a:pt x="10" y="70"/>
                    </a:cubicBezTo>
                    <a:cubicBezTo>
                      <a:pt x="14" y="70"/>
                      <a:pt x="14" y="70"/>
                      <a:pt x="14" y="70"/>
                    </a:cubicBezTo>
                    <a:cubicBezTo>
                      <a:pt x="14" y="68"/>
                      <a:pt x="14" y="68"/>
                      <a:pt x="14" y="68"/>
                    </a:cubicBezTo>
                    <a:cubicBezTo>
                      <a:pt x="20" y="69"/>
                      <a:pt x="20" y="69"/>
                      <a:pt x="20" y="69"/>
                    </a:cubicBezTo>
                    <a:cubicBezTo>
                      <a:pt x="22" y="68"/>
                      <a:pt x="22" y="68"/>
                      <a:pt x="22" y="68"/>
                    </a:cubicBezTo>
                    <a:cubicBezTo>
                      <a:pt x="21" y="67"/>
                      <a:pt x="21" y="67"/>
                      <a:pt x="21" y="67"/>
                    </a:cubicBezTo>
                    <a:cubicBezTo>
                      <a:pt x="30" y="69"/>
                      <a:pt x="30" y="69"/>
                      <a:pt x="30" y="69"/>
                    </a:cubicBezTo>
                    <a:cubicBezTo>
                      <a:pt x="29" y="70"/>
                      <a:pt x="29" y="70"/>
                      <a:pt x="29" y="70"/>
                    </a:cubicBezTo>
                    <a:cubicBezTo>
                      <a:pt x="23" y="69"/>
                      <a:pt x="23" y="69"/>
                      <a:pt x="23" y="69"/>
                    </a:cubicBezTo>
                    <a:cubicBezTo>
                      <a:pt x="23" y="70"/>
                      <a:pt x="23" y="70"/>
                      <a:pt x="23" y="70"/>
                    </a:cubicBezTo>
                    <a:cubicBezTo>
                      <a:pt x="30" y="71"/>
                      <a:pt x="30" y="71"/>
                      <a:pt x="30" y="71"/>
                    </a:cubicBezTo>
                    <a:cubicBezTo>
                      <a:pt x="30" y="73"/>
                      <a:pt x="30" y="73"/>
                      <a:pt x="30" y="73"/>
                    </a:cubicBezTo>
                    <a:cubicBezTo>
                      <a:pt x="51" y="74"/>
                      <a:pt x="51" y="74"/>
                      <a:pt x="51" y="74"/>
                    </a:cubicBezTo>
                    <a:cubicBezTo>
                      <a:pt x="92" y="88"/>
                      <a:pt x="92" y="88"/>
                      <a:pt x="92" y="88"/>
                    </a:cubicBezTo>
                    <a:cubicBezTo>
                      <a:pt x="94" y="92"/>
                      <a:pt x="94" y="92"/>
                      <a:pt x="94" y="92"/>
                    </a:cubicBezTo>
                    <a:cubicBezTo>
                      <a:pt x="96" y="93"/>
                      <a:pt x="96" y="93"/>
                      <a:pt x="96" y="93"/>
                    </a:cubicBezTo>
                    <a:cubicBezTo>
                      <a:pt x="96" y="96"/>
                      <a:pt x="96" y="96"/>
                      <a:pt x="96" y="96"/>
                    </a:cubicBezTo>
                    <a:cubicBezTo>
                      <a:pt x="90" y="101"/>
                      <a:pt x="90" y="101"/>
                      <a:pt x="90" y="101"/>
                    </a:cubicBezTo>
                    <a:cubicBezTo>
                      <a:pt x="81" y="103"/>
                      <a:pt x="81" y="103"/>
                      <a:pt x="81" y="103"/>
                    </a:cubicBezTo>
                    <a:cubicBezTo>
                      <a:pt x="49" y="98"/>
                      <a:pt x="49" y="98"/>
                      <a:pt x="49" y="98"/>
                    </a:cubicBezTo>
                    <a:cubicBezTo>
                      <a:pt x="47" y="97"/>
                      <a:pt x="47" y="97"/>
                      <a:pt x="47" y="97"/>
                    </a:cubicBezTo>
                    <a:cubicBezTo>
                      <a:pt x="41" y="96"/>
                      <a:pt x="41" y="96"/>
                      <a:pt x="41" y="96"/>
                    </a:cubicBezTo>
                    <a:cubicBezTo>
                      <a:pt x="32" y="93"/>
                      <a:pt x="32" y="93"/>
                      <a:pt x="32" y="93"/>
                    </a:cubicBezTo>
                    <a:cubicBezTo>
                      <a:pt x="31" y="94"/>
                      <a:pt x="31" y="94"/>
                      <a:pt x="31" y="94"/>
                    </a:cubicBezTo>
                    <a:cubicBezTo>
                      <a:pt x="35" y="97"/>
                      <a:pt x="35" y="97"/>
                      <a:pt x="35" y="97"/>
                    </a:cubicBezTo>
                    <a:cubicBezTo>
                      <a:pt x="52" y="105"/>
                      <a:pt x="52" y="105"/>
                      <a:pt x="52" y="105"/>
                    </a:cubicBezTo>
                    <a:cubicBezTo>
                      <a:pt x="53" y="109"/>
                      <a:pt x="53" y="109"/>
                      <a:pt x="53" y="109"/>
                    </a:cubicBezTo>
                    <a:cubicBezTo>
                      <a:pt x="51" y="110"/>
                      <a:pt x="51" y="110"/>
                      <a:pt x="51" y="110"/>
                    </a:cubicBezTo>
                    <a:cubicBezTo>
                      <a:pt x="56" y="114"/>
                      <a:pt x="56" y="114"/>
                      <a:pt x="56" y="114"/>
                    </a:cubicBezTo>
                    <a:cubicBezTo>
                      <a:pt x="57" y="118"/>
                      <a:pt x="57" y="118"/>
                      <a:pt x="57" y="118"/>
                    </a:cubicBezTo>
                    <a:cubicBezTo>
                      <a:pt x="79" y="125"/>
                      <a:pt x="79" y="125"/>
                      <a:pt x="79" y="125"/>
                    </a:cubicBezTo>
                    <a:cubicBezTo>
                      <a:pt x="84" y="124"/>
                      <a:pt x="84" y="124"/>
                      <a:pt x="84" y="124"/>
                    </a:cubicBezTo>
                    <a:cubicBezTo>
                      <a:pt x="79" y="118"/>
                      <a:pt x="79" y="118"/>
                      <a:pt x="79" y="118"/>
                    </a:cubicBezTo>
                    <a:cubicBezTo>
                      <a:pt x="75" y="119"/>
                      <a:pt x="75" y="119"/>
                      <a:pt x="75" y="119"/>
                    </a:cubicBezTo>
                    <a:cubicBezTo>
                      <a:pt x="70" y="116"/>
                      <a:pt x="70" y="116"/>
                      <a:pt x="70" y="116"/>
                    </a:cubicBezTo>
                    <a:cubicBezTo>
                      <a:pt x="68" y="114"/>
                      <a:pt x="68" y="114"/>
                      <a:pt x="68" y="114"/>
                    </a:cubicBezTo>
                    <a:cubicBezTo>
                      <a:pt x="70" y="111"/>
                      <a:pt x="70" y="111"/>
                      <a:pt x="70" y="111"/>
                    </a:cubicBezTo>
                    <a:cubicBezTo>
                      <a:pt x="101" y="118"/>
                      <a:pt x="101" y="118"/>
                      <a:pt x="101" y="118"/>
                    </a:cubicBezTo>
                    <a:cubicBezTo>
                      <a:pt x="91" y="110"/>
                      <a:pt x="91" y="110"/>
                      <a:pt x="91" y="110"/>
                    </a:cubicBezTo>
                    <a:cubicBezTo>
                      <a:pt x="90" y="107"/>
                      <a:pt x="90" y="107"/>
                      <a:pt x="90" y="107"/>
                    </a:cubicBezTo>
                    <a:cubicBezTo>
                      <a:pt x="100" y="103"/>
                      <a:pt x="100" y="103"/>
                      <a:pt x="100" y="103"/>
                    </a:cubicBezTo>
                    <a:cubicBezTo>
                      <a:pt x="105" y="98"/>
                      <a:pt x="105" y="98"/>
                      <a:pt x="105" y="98"/>
                    </a:cubicBezTo>
                    <a:cubicBezTo>
                      <a:pt x="115" y="101"/>
                      <a:pt x="115" y="101"/>
                      <a:pt x="115" y="101"/>
                    </a:cubicBezTo>
                    <a:cubicBezTo>
                      <a:pt x="115" y="103"/>
                      <a:pt x="115" y="103"/>
                      <a:pt x="115" y="103"/>
                    </a:cubicBezTo>
                    <a:cubicBezTo>
                      <a:pt x="117" y="102"/>
                      <a:pt x="117" y="102"/>
                      <a:pt x="117" y="102"/>
                    </a:cubicBezTo>
                    <a:cubicBezTo>
                      <a:pt x="121" y="105"/>
                      <a:pt x="121" y="105"/>
                      <a:pt x="121" y="105"/>
                    </a:cubicBezTo>
                    <a:cubicBezTo>
                      <a:pt x="119" y="101"/>
                      <a:pt x="119" y="101"/>
                      <a:pt x="119" y="101"/>
                    </a:cubicBezTo>
                    <a:cubicBezTo>
                      <a:pt x="120" y="94"/>
                      <a:pt x="120" y="94"/>
                      <a:pt x="120" y="94"/>
                    </a:cubicBezTo>
                    <a:cubicBezTo>
                      <a:pt x="113" y="91"/>
                      <a:pt x="113" y="91"/>
                      <a:pt x="113" y="91"/>
                    </a:cubicBezTo>
                    <a:cubicBezTo>
                      <a:pt x="114" y="87"/>
                      <a:pt x="114" y="87"/>
                      <a:pt x="114" y="87"/>
                    </a:cubicBezTo>
                    <a:cubicBezTo>
                      <a:pt x="112" y="82"/>
                      <a:pt x="112" y="82"/>
                      <a:pt x="112" y="82"/>
                    </a:cubicBezTo>
                    <a:cubicBezTo>
                      <a:pt x="105" y="78"/>
                      <a:pt x="105" y="78"/>
                      <a:pt x="105" y="78"/>
                    </a:cubicBezTo>
                    <a:cubicBezTo>
                      <a:pt x="123" y="80"/>
                      <a:pt x="123" y="80"/>
                      <a:pt x="123" y="80"/>
                    </a:cubicBezTo>
                    <a:cubicBezTo>
                      <a:pt x="129" y="83"/>
                      <a:pt x="129" y="83"/>
                      <a:pt x="129" y="83"/>
                    </a:cubicBezTo>
                    <a:cubicBezTo>
                      <a:pt x="132" y="86"/>
                      <a:pt x="132" y="86"/>
                      <a:pt x="132" y="86"/>
                    </a:cubicBezTo>
                    <a:cubicBezTo>
                      <a:pt x="121" y="89"/>
                      <a:pt x="121" y="89"/>
                      <a:pt x="121" y="89"/>
                    </a:cubicBezTo>
                    <a:cubicBezTo>
                      <a:pt x="130" y="95"/>
                      <a:pt x="130" y="95"/>
                      <a:pt x="130" y="95"/>
                    </a:cubicBezTo>
                    <a:cubicBezTo>
                      <a:pt x="134" y="95"/>
                      <a:pt x="134" y="95"/>
                      <a:pt x="134" y="95"/>
                    </a:cubicBezTo>
                    <a:cubicBezTo>
                      <a:pt x="136" y="97"/>
                      <a:pt x="136" y="97"/>
                      <a:pt x="136" y="97"/>
                    </a:cubicBezTo>
                    <a:cubicBezTo>
                      <a:pt x="142" y="94"/>
                      <a:pt x="142" y="94"/>
                      <a:pt x="142" y="94"/>
                    </a:cubicBezTo>
                    <a:cubicBezTo>
                      <a:pt x="142" y="89"/>
                      <a:pt x="142" y="89"/>
                      <a:pt x="142" y="89"/>
                    </a:cubicBezTo>
                    <a:cubicBezTo>
                      <a:pt x="164" y="80"/>
                      <a:pt x="164" y="80"/>
                      <a:pt x="164" y="80"/>
                    </a:cubicBezTo>
                    <a:cubicBezTo>
                      <a:pt x="171" y="81"/>
                      <a:pt x="171" y="81"/>
                      <a:pt x="171" y="81"/>
                    </a:cubicBezTo>
                    <a:cubicBezTo>
                      <a:pt x="171" y="80"/>
                      <a:pt x="171" y="80"/>
                      <a:pt x="171" y="80"/>
                    </a:cubicBezTo>
                    <a:cubicBezTo>
                      <a:pt x="169" y="79"/>
                      <a:pt x="169" y="79"/>
                      <a:pt x="169" y="79"/>
                    </a:cubicBezTo>
                    <a:cubicBezTo>
                      <a:pt x="171" y="78"/>
                      <a:pt x="171" y="78"/>
                      <a:pt x="171" y="78"/>
                    </a:cubicBezTo>
                    <a:cubicBezTo>
                      <a:pt x="175" y="79"/>
                      <a:pt x="175" y="79"/>
                      <a:pt x="175" y="79"/>
                    </a:cubicBezTo>
                    <a:cubicBezTo>
                      <a:pt x="174" y="77"/>
                      <a:pt x="174" y="77"/>
                      <a:pt x="174" y="77"/>
                    </a:cubicBezTo>
                    <a:cubicBezTo>
                      <a:pt x="175" y="77"/>
                      <a:pt x="175" y="77"/>
                      <a:pt x="175" y="77"/>
                    </a:cubicBezTo>
                    <a:cubicBezTo>
                      <a:pt x="182" y="76"/>
                      <a:pt x="182" y="76"/>
                      <a:pt x="182" y="76"/>
                    </a:cubicBezTo>
                    <a:cubicBezTo>
                      <a:pt x="180" y="77"/>
                      <a:pt x="180" y="77"/>
                      <a:pt x="180" y="77"/>
                    </a:cubicBezTo>
                    <a:cubicBezTo>
                      <a:pt x="180" y="79"/>
                      <a:pt x="180" y="79"/>
                      <a:pt x="180" y="79"/>
                    </a:cubicBezTo>
                    <a:cubicBezTo>
                      <a:pt x="182" y="82"/>
                      <a:pt x="182" y="82"/>
                      <a:pt x="182" y="82"/>
                    </a:cubicBezTo>
                    <a:cubicBezTo>
                      <a:pt x="184" y="83"/>
                      <a:pt x="184" y="83"/>
                      <a:pt x="184" y="83"/>
                    </a:cubicBezTo>
                    <a:cubicBezTo>
                      <a:pt x="189" y="83"/>
                      <a:pt x="189" y="83"/>
                      <a:pt x="189" y="83"/>
                    </a:cubicBezTo>
                    <a:cubicBezTo>
                      <a:pt x="188" y="81"/>
                      <a:pt x="188" y="81"/>
                      <a:pt x="188" y="81"/>
                    </a:cubicBezTo>
                    <a:cubicBezTo>
                      <a:pt x="191" y="80"/>
                      <a:pt x="191" y="80"/>
                      <a:pt x="191" y="80"/>
                    </a:cubicBezTo>
                    <a:cubicBezTo>
                      <a:pt x="204" y="80"/>
                      <a:pt x="204" y="80"/>
                      <a:pt x="204" y="80"/>
                    </a:cubicBezTo>
                    <a:cubicBezTo>
                      <a:pt x="209" y="76"/>
                      <a:pt x="209" y="76"/>
                      <a:pt x="209" y="76"/>
                    </a:cubicBezTo>
                    <a:cubicBezTo>
                      <a:pt x="214" y="75"/>
                      <a:pt x="214" y="75"/>
                      <a:pt x="214" y="75"/>
                    </a:cubicBezTo>
                    <a:cubicBezTo>
                      <a:pt x="218" y="78"/>
                      <a:pt x="218" y="78"/>
                      <a:pt x="218" y="78"/>
                    </a:cubicBezTo>
                    <a:cubicBezTo>
                      <a:pt x="217" y="80"/>
                      <a:pt x="217" y="80"/>
                      <a:pt x="217" y="80"/>
                    </a:cubicBezTo>
                    <a:cubicBezTo>
                      <a:pt x="221" y="82"/>
                      <a:pt x="221" y="82"/>
                      <a:pt x="221" y="82"/>
                    </a:cubicBezTo>
                    <a:cubicBezTo>
                      <a:pt x="223" y="80"/>
                      <a:pt x="223" y="80"/>
                      <a:pt x="223" y="80"/>
                    </a:cubicBezTo>
                    <a:cubicBezTo>
                      <a:pt x="222" y="78"/>
                      <a:pt x="222" y="78"/>
                      <a:pt x="222" y="78"/>
                    </a:cubicBezTo>
                    <a:cubicBezTo>
                      <a:pt x="227" y="76"/>
                      <a:pt x="227" y="76"/>
                      <a:pt x="227" y="76"/>
                    </a:cubicBezTo>
                    <a:cubicBezTo>
                      <a:pt x="226" y="75"/>
                      <a:pt x="226" y="75"/>
                      <a:pt x="226" y="75"/>
                    </a:cubicBezTo>
                    <a:cubicBezTo>
                      <a:pt x="220" y="70"/>
                      <a:pt x="220" y="70"/>
                      <a:pt x="220" y="70"/>
                    </a:cubicBezTo>
                    <a:cubicBezTo>
                      <a:pt x="222" y="68"/>
                      <a:pt x="222" y="68"/>
                      <a:pt x="222" y="68"/>
                    </a:cubicBezTo>
                    <a:cubicBezTo>
                      <a:pt x="247" y="71"/>
                      <a:pt x="247" y="71"/>
                      <a:pt x="247" y="71"/>
                    </a:cubicBezTo>
                    <a:cubicBezTo>
                      <a:pt x="272" y="77"/>
                      <a:pt x="272" y="77"/>
                      <a:pt x="272" y="77"/>
                    </a:cubicBezTo>
                    <a:cubicBezTo>
                      <a:pt x="283" y="83"/>
                      <a:pt x="283" y="83"/>
                      <a:pt x="283" y="83"/>
                    </a:cubicBezTo>
                    <a:cubicBezTo>
                      <a:pt x="286" y="77"/>
                      <a:pt x="286" y="77"/>
                      <a:pt x="286" y="77"/>
                    </a:cubicBezTo>
                    <a:cubicBezTo>
                      <a:pt x="281" y="75"/>
                      <a:pt x="281" y="75"/>
                      <a:pt x="281" y="75"/>
                    </a:cubicBezTo>
                    <a:cubicBezTo>
                      <a:pt x="275" y="71"/>
                      <a:pt x="275" y="71"/>
                      <a:pt x="275" y="71"/>
                    </a:cubicBezTo>
                    <a:cubicBezTo>
                      <a:pt x="266" y="70"/>
                      <a:pt x="266" y="70"/>
                      <a:pt x="266" y="70"/>
                    </a:cubicBezTo>
                    <a:cubicBezTo>
                      <a:pt x="264" y="66"/>
                      <a:pt x="264" y="66"/>
                      <a:pt x="264" y="66"/>
                    </a:cubicBezTo>
                    <a:cubicBezTo>
                      <a:pt x="266" y="65"/>
                      <a:pt x="266" y="65"/>
                      <a:pt x="266" y="65"/>
                    </a:cubicBezTo>
                    <a:cubicBezTo>
                      <a:pt x="264" y="63"/>
                      <a:pt x="264" y="63"/>
                      <a:pt x="264" y="63"/>
                    </a:cubicBezTo>
                    <a:cubicBezTo>
                      <a:pt x="264" y="60"/>
                      <a:pt x="264" y="60"/>
                      <a:pt x="264" y="60"/>
                    </a:cubicBezTo>
                    <a:cubicBezTo>
                      <a:pt x="257" y="59"/>
                      <a:pt x="257" y="59"/>
                      <a:pt x="257" y="59"/>
                    </a:cubicBezTo>
                    <a:cubicBezTo>
                      <a:pt x="259" y="57"/>
                      <a:pt x="259" y="57"/>
                      <a:pt x="259" y="57"/>
                    </a:cubicBezTo>
                    <a:cubicBezTo>
                      <a:pt x="257" y="57"/>
                      <a:pt x="257" y="57"/>
                      <a:pt x="257" y="57"/>
                    </a:cubicBezTo>
                    <a:cubicBezTo>
                      <a:pt x="256" y="55"/>
                      <a:pt x="256" y="55"/>
                      <a:pt x="256" y="55"/>
                    </a:cubicBezTo>
                    <a:cubicBezTo>
                      <a:pt x="264" y="50"/>
                      <a:pt x="264" y="50"/>
                      <a:pt x="264" y="50"/>
                    </a:cubicBezTo>
                    <a:cubicBezTo>
                      <a:pt x="262" y="43"/>
                      <a:pt x="262" y="43"/>
                      <a:pt x="262" y="43"/>
                    </a:cubicBezTo>
                    <a:cubicBezTo>
                      <a:pt x="263" y="40"/>
                      <a:pt x="263" y="40"/>
                      <a:pt x="263" y="40"/>
                    </a:cubicBezTo>
                    <a:cubicBezTo>
                      <a:pt x="278" y="40"/>
                      <a:pt x="278" y="40"/>
                      <a:pt x="278" y="40"/>
                    </a:cubicBezTo>
                    <a:cubicBezTo>
                      <a:pt x="286" y="42"/>
                      <a:pt x="286" y="42"/>
                      <a:pt x="286" y="42"/>
                    </a:cubicBezTo>
                    <a:cubicBezTo>
                      <a:pt x="290" y="46"/>
                      <a:pt x="290" y="46"/>
                      <a:pt x="290" y="46"/>
                    </a:cubicBezTo>
                    <a:cubicBezTo>
                      <a:pt x="288" y="53"/>
                      <a:pt x="288" y="53"/>
                      <a:pt x="288" y="53"/>
                    </a:cubicBezTo>
                    <a:cubicBezTo>
                      <a:pt x="296" y="55"/>
                      <a:pt x="296" y="55"/>
                      <a:pt x="296" y="55"/>
                    </a:cubicBezTo>
                    <a:cubicBezTo>
                      <a:pt x="299" y="58"/>
                      <a:pt x="299" y="58"/>
                      <a:pt x="299" y="58"/>
                    </a:cubicBezTo>
                    <a:cubicBezTo>
                      <a:pt x="302" y="62"/>
                      <a:pt x="302" y="62"/>
                      <a:pt x="302" y="62"/>
                    </a:cubicBezTo>
                    <a:cubicBezTo>
                      <a:pt x="300" y="64"/>
                      <a:pt x="300" y="64"/>
                      <a:pt x="300" y="64"/>
                    </a:cubicBezTo>
                    <a:cubicBezTo>
                      <a:pt x="305" y="67"/>
                      <a:pt x="305" y="67"/>
                      <a:pt x="305" y="67"/>
                    </a:cubicBezTo>
                    <a:cubicBezTo>
                      <a:pt x="308" y="75"/>
                      <a:pt x="308" y="75"/>
                      <a:pt x="308" y="75"/>
                    </a:cubicBezTo>
                    <a:cubicBezTo>
                      <a:pt x="317" y="79"/>
                      <a:pt x="317" y="79"/>
                      <a:pt x="317" y="79"/>
                    </a:cubicBezTo>
                    <a:cubicBezTo>
                      <a:pt x="319" y="81"/>
                      <a:pt x="319" y="81"/>
                      <a:pt x="319" y="81"/>
                    </a:cubicBezTo>
                    <a:cubicBezTo>
                      <a:pt x="318" y="83"/>
                      <a:pt x="318" y="83"/>
                      <a:pt x="318" y="83"/>
                    </a:cubicBezTo>
                    <a:cubicBezTo>
                      <a:pt x="320" y="87"/>
                      <a:pt x="320" y="87"/>
                      <a:pt x="320" y="87"/>
                    </a:cubicBezTo>
                    <a:cubicBezTo>
                      <a:pt x="318" y="89"/>
                      <a:pt x="318" y="89"/>
                      <a:pt x="318" y="89"/>
                    </a:cubicBezTo>
                    <a:cubicBezTo>
                      <a:pt x="316" y="94"/>
                      <a:pt x="316" y="94"/>
                      <a:pt x="316" y="94"/>
                    </a:cubicBezTo>
                    <a:cubicBezTo>
                      <a:pt x="302" y="96"/>
                      <a:pt x="302" y="96"/>
                      <a:pt x="302" y="96"/>
                    </a:cubicBezTo>
                    <a:cubicBezTo>
                      <a:pt x="306" y="100"/>
                      <a:pt x="306" y="100"/>
                      <a:pt x="306" y="100"/>
                    </a:cubicBezTo>
                    <a:cubicBezTo>
                      <a:pt x="321" y="101"/>
                      <a:pt x="321" y="101"/>
                      <a:pt x="321" y="101"/>
                    </a:cubicBezTo>
                    <a:cubicBezTo>
                      <a:pt x="323" y="101"/>
                      <a:pt x="323" y="101"/>
                      <a:pt x="323" y="101"/>
                    </a:cubicBezTo>
                    <a:cubicBezTo>
                      <a:pt x="322" y="98"/>
                      <a:pt x="322" y="98"/>
                      <a:pt x="322" y="98"/>
                    </a:cubicBezTo>
                    <a:cubicBezTo>
                      <a:pt x="328" y="95"/>
                      <a:pt x="328" y="95"/>
                      <a:pt x="328" y="95"/>
                    </a:cubicBezTo>
                    <a:cubicBezTo>
                      <a:pt x="328" y="91"/>
                      <a:pt x="328" y="91"/>
                      <a:pt x="328" y="91"/>
                    </a:cubicBezTo>
                    <a:cubicBezTo>
                      <a:pt x="332" y="88"/>
                      <a:pt x="332" y="88"/>
                      <a:pt x="332" y="88"/>
                    </a:cubicBezTo>
                    <a:cubicBezTo>
                      <a:pt x="330" y="85"/>
                      <a:pt x="330" y="85"/>
                      <a:pt x="330" y="85"/>
                    </a:cubicBezTo>
                    <a:cubicBezTo>
                      <a:pt x="325" y="81"/>
                      <a:pt x="325" y="81"/>
                      <a:pt x="325" y="81"/>
                    </a:cubicBezTo>
                    <a:cubicBezTo>
                      <a:pt x="325" y="78"/>
                      <a:pt x="325" y="78"/>
                      <a:pt x="325" y="78"/>
                    </a:cubicBezTo>
                    <a:cubicBezTo>
                      <a:pt x="338" y="76"/>
                      <a:pt x="338" y="76"/>
                      <a:pt x="338" y="76"/>
                    </a:cubicBezTo>
                    <a:cubicBezTo>
                      <a:pt x="346" y="80"/>
                      <a:pt x="346" y="80"/>
                      <a:pt x="346" y="80"/>
                    </a:cubicBezTo>
                    <a:cubicBezTo>
                      <a:pt x="346" y="82"/>
                      <a:pt x="346" y="82"/>
                      <a:pt x="346" y="82"/>
                    </a:cubicBezTo>
                    <a:cubicBezTo>
                      <a:pt x="348" y="83"/>
                      <a:pt x="348" y="83"/>
                      <a:pt x="348" y="83"/>
                    </a:cubicBezTo>
                    <a:cubicBezTo>
                      <a:pt x="350" y="87"/>
                      <a:pt x="350" y="87"/>
                      <a:pt x="350" y="87"/>
                    </a:cubicBezTo>
                    <a:cubicBezTo>
                      <a:pt x="354" y="89"/>
                      <a:pt x="354" y="89"/>
                      <a:pt x="354" y="89"/>
                    </a:cubicBezTo>
                    <a:cubicBezTo>
                      <a:pt x="362" y="89"/>
                      <a:pt x="362" y="89"/>
                      <a:pt x="362" y="89"/>
                    </a:cubicBezTo>
                    <a:cubicBezTo>
                      <a:pt x="352" y="87"/>
                      <a:pt x="352" y="87"/>
                      <a:pt x="352" y="87"/>
                    </a:cubicBezTo>
                    <a:cubicBezTo>
                      <a:pt x="350" y="83"/>
                      <a:pt x="350" y="83"/>
                      <a:pt x="350" y="83"/>
                    </a:cubicBezTo>
                    <a:cubicBezTo>
                      <a:pt x="353" y="82"/>
                      <a:pt x="353" y="82"/>
                      <a:pt x="353" y="82"/>
                    </a:cubicBezTo>
                    <a:cubicBezTo>
                      <a:pt x="346" y="77"/>
                      <a:pt x="346" y="77"/>
                      <a:pt x="346" y="77"/>
                    </a:cubicBezTo>
                    <a:cubicBezTo>
                      <a:pt x="332" y="73"/>
                      <a:pt x="332" y="73"/>
                      <a:pt x="332" y="73"/>
                    </a:cubicBezTo>
                    <a:cubicBezTo>
                      <a:pt x="327" y="75"/>
                      <a:pt x="327" y="75"/>
                      <a:pt x="327" y="75"/>
                    </a:cubicBezTo>
                    <a:cubicBezTo>
                      <a:pt x="316" y="73"/>
                      <a:pt x="316" y="73"/>
                      <a:pt x="316" y="73"/>
                    </a:cubicBezTo>
                    <a:cubicBezTo>
                      <a:pt x="316" y="71"/>
                      <a:pt x="316" y="71"/>
                      <a:pt x="316" y="71"/>
                    </a:cubicBezTo>
                    <a:cubicBezTo>
                      <a:pt x="312" y="68"/>
                      <a:pt x="312" y="68"/>
                      <a:pt x="312" y="68"/>
                    </a:cubicBezTo>
                    <a:cubicBezTo>
                      <a:pt x="311" y="60"/>
                      <a:pt x="311" y="60"/>
                      <a:pt x="311" y="60"/>
                    </a:cubicBezTo>
                    <a:cubicBezTo>
                      <a:pt x="297" y="52"/>
                      <a:pt x="297" y="52"/>
                      <a:pt x="297" y="52"/>
                    </a:cubicBezTo>
                    <a:cubicBezTo>
                      <a:pt x="297" y="50"/>
                      <a:pt x="297" y="50"/>
                      <a:pt x="297" y="50"/>
                    </a:cubicBezTo>
                    <a:cubicBezTo>
                      <a:pt x="305" y="46"/>
                      <a:pt x="305" y="46"/>
                      <a:pt x="305" y="46"/>
                    </a:cubicBezTo>
                    <a:cubicBezTo>
                      <a:pt x="300" y="41"/>
                      <a:pt x="300" y="41"/>
                      <a:pt x="300" y="41"/>
                    </a:cubicBezTo>
                    <a:cubicBezTo>
                      <a:pt x="308" y="43"/>
                      <a:pt x="308" y="43"/>
                      <a:pt x="308" y="43"/>
                    </a:cubicBezTo>
                    <a:cubicBezTo>
                      <a:pt x="310" y="46"/>
                      <a:pt x="310" y="46"/>
                      <a:pt x="310" y="46"/>
                    </a:cubicBezTo>
                    <a:cubicBezTo>
                      <a:pt x="309" y="48"/>
                      <a:pt x="309" y="48"/>
                      <a:pt x="309" y="48"/>
                    </a:cubicBezTo>
                    <a:cubicBezTo>
                      <a:pt x="313" y="52"/>
                      <a:pt x="313" y="52"/>
                      <a:pt x="313" y="52"/>
                    </a:cubicBezTo>
                    <a:cubicBezTo>
                      <a:pt x="312" y="53"/>
                      <a:pt x="312" y="53"/>
                      <a:pt x="312" y="53"/>
                    </a:cubicBezTo>
                    <a:cubicBezTo>
                      <a:pt x="314" y="54"/>
                      <a:pt x="314" y="54"/>
                      <a:pt x="314" y="54"/>
                    </a:cubicBezTo>
                    <a:cubicBezTo>
                      <a:pt x="335" y="56"/>
                      <a:pt x="335" y="56"/>
                      <a:pt x="335" y="56"/>
                    </a:cubicBezTo>
                    <a:cubicBezTo>
                      <a:pt x="334" y="55"/>
                      <a:pt x="334" y="55"/>
                      <a:pt x="334" y="55"/>
                    </a:cubicBezTo>
                    <a:cubicBezTo>
                      <a:pt x="319" y="52"/>
                      <a:pt x="319" y="52"/>
                      <a:pt x="319" y="52"/>
                    </a:cubicBezTo>
                    <a:cubicBezTo>
                      <a:pt x="315" y="49"/>
                      <a:pt x="315" y="49"/>
                      <a:pt x="315" y="49"/>
                    </a:cubicBezTo>
                    <a:cubicBezTo>
                      <a:pt x="317" y="48"/>
                      <a:pt x="317" y="48"/>
                      <a:pt x="317" y="48"/>
                    </a:cubicBezTo>
                    <a:cubicBezTo>
                      <a:pt x="322" y="51"/>
                      <a:pt x="322" y="51"/>
                      <a:pt x="322" y="51"/>
                    </a:cubicBezTo>
                    <a:cubicBezTo>
                      <a:pt x="328" y="50"/>
                      <a:pt x="328" y="50"/>
                      <a:pt x="328" y="50"/>
                    </a:cubicBezTo>
                    <a:cubicBezTo>
                      <a:pt x="328" y="48"/>
                      <a:pt x="328" y="48"/>
                      <a:pt x="328" y="48"/>
                    </a:cubicBezTo>
                    <a:cubicBezTo>
                      <a:pt x="323" y="48"/>
                      <a:pt x="323" y="48"/>
                      <a:pt x="323" y="48"/>
                    </a:cubicBezTo>
                    <a:cubicBezTo>
                      <a:pt x="326" y="45"/>
                      <a:pt x="326" y="45"/>
                      <a:pt x="326" y="45"/>
                    </a:cubicBezTo>
                    <a:cubicBezTo>
                      <a:pt x="334" y="45"/>
                      <a:pt x="334" y="45"/>
                      <a:pt x="334" y="45"/>
                    </a:cubicBezTo>
                    <a:cubicBezTo>
                      <a:pt x="354" y="51"/>
                      <a:pt x="354" y="51"/>
                      <a:pt x="354" y="51"/>
                    </a:cubicBezTo>
                    <a:cubicBezTo>
                      <a:pt x="366" y="51"/>
                      <a:pt x="366" y="51"/>
                      <a:pt x="366" y="51"/>
                    </a:cubicBezTo>
                    <a:cubicBezTo>
                      <a:pt x="366" y="54"/>
                      <a:pt x="366" y="54"/>
                      <a:pt x="366" y="54"/>
                    </a:cubicBezTo>
                    <a:cubicBezTo>
                      <a:pt x="363" y="55"/>
                      <a:pt x="363" y="55"/>
                      <a:pt x="363" y="55"/>
                    </a:cubicBezTo>
                    <a:cubicBezTo>
                      <a:pt x="366" y="60"/>
                      <a:pt x="366" y="60"/>
                      <a:pt x="366" y="60"/>
                    </a:cubicBezTo>
                    <a:cubicBezTo>
                      <a:pt x="367" y="61"/>
                      <a:pt x="367" y="61"/>
                      <a:pt x="367" y="61"/>
                    </a:cubicBezTo>
                    <a:cubicBezTo>
                      <a:pt x="369" y="64"/>
                      <a:pt x="369" y="64"/>
                      <a:pt x="369" y="64"/>
                    </a:cubicBezTo>
                    <a:cubicBezTo>
                      <a:pt x="371" y="65"/>
                      <a:pt x="371" y="65"/>
                      <a:pt x="371" y="65"/>
                    </a:cubicBezTo>
                    <a:cubicBezTo>
                      <a:pt x="377" y="66"/>
                      <a:pt x="377" y="66"/>
                      <a:pt x="377" y="66"/>
                    </a:cubicBezTo>
                    <a:cubicBezTo>
                      <a:pt x="375" y="64"/>
                      <a:pt x="375" y="64"/>
                      <a:pt x="375" y="64"/>
                    </a:cubicBezTo>
                    <a:cubicBezTo>
                      <a:pt x="378" y="63"/>
                      <a:pt x="378" y="63"/>
                      <a:pt x="378" y="63"/>
                    </a:cubicBezTo>
                    <a:cubicBezTo>
                      <a:pt x="376" y="60"/>
                      <a:pt x="376" y="60"/>
                      <a:pt x="376" y="60"/>
                    </a:cubicBezTo>
                    <a:cubicBezTo>
                      <a:pt x="369" y="55"/>
                      <a:pt x="369" y="55"/>
                      <a:pt x="369" y="55"/>
                    </a:cubicBezTo>
                    <a:cubicBezTo>
                      <a:pt x="369" y="52"/>
                      <a:pt x="369" y="52"/>
                      <a:pt x="369" y="52"/>
                    </a:cubicBezTo>
                    <a:cubicBezTo>
                      <a:pt x="366" y="50"/>
                      <a:pt x="366" y="50"/>
                      <a:pt x="366" y="50"/>
                    </a:cubicBezTo>
                    <a:cubicBezTo>
                      <a:pt x="356" y="48"/>
                      <a:pt x="356" y="48"/>
                      <a:pt x="356" y="48"/>
                    </a:cubicBezTo>
                    <a:cubicBezTo>
                      <a:pt x="357" y="47"/>
                      <a:pt x="357" y="47"/>
                      <a:pt x="357" y="47"/>
                    </a:cubicBezTo>
                    <a:cubicBezTo>
                      <a:pt x="355" y="46"/>
                      <a:pt x="355" y="46"/>
                      <a:pt x="355" y="46"/>
                    </a:cubicBezTo>
                    <a:cubicBezTo>
                      <a:pt x="345" y="44"/>
                      <a:pt x="345" y="44"/>
                      <a:pt x="345" y="44"/>
                    </a:cubicBezTo>
                    <a:cubicBezTo>
                      <a:pt x="342" y="42"/>
                      <a:pt x="342" y="42"/>
                      <a:pt x="342" y="42"/>
                    </a:cubicBezTo>
                    <a:cubicBezTo>
                      <a:pt x="342" y="40"/>
                      <a:pt x="342" y="40"/>
                      <a:pt x="342" y="40"/>
                    </a:cubicBezTo>
                    <a:cubicBezTo>
                      <a:pt x="335" y="38"/>
                      <a:pt x="335" y="38"/>
                      <a:pt x="335" y="38"/>
                    </a:cubicBezTo>
                    <a:cubicBezTo>
                      <a:pt x="336" y="37"/>
                      <a:pt x="336" y="37"/>
                      <a:pt x="336" y="37"/>
                    </a:cubicBezTo>
                    <a:cubicBezTo>
                      <a:pt x="334" y="36"/>
                      <a:pt x="334" y="36"/>
                      <a:pt x="334" y="36"/>
                    </a:cubicBezTo>
                    <a:cubicBezTo>
                      <a:pt x="336" y="35"/>
                      <a:pt x="336" y="35"/>
                      <a:pt x="336" y="35"/>
                    </a:cubicBezTo>
                    <a:cubicBezTo>
                      <a:pt x="334" y="35"/>
                      <a:pt x="334" y="35"/>
                      <a:pt x="334" y="35"/>
                    </a:cubicBezTo>
                    <a:cubicBezTo>
                      <a:pt x="372" y="31"/>
                      <a:pt x="372" y="31"/>
                      <a:pt x="372" y="31"/>
                    </a:cubicBezTo>
                    <a:cubicBezTo>
                      <a:pt x="370" y="30"/>
                      <a:pt x="370" y="30"/>
                      <a:pt x="370" y="30"/>
                    </a:cubicBezTo>
                    <a:cubicBezTo>
                      <a:pt x="372" y="30"/>
                      <a:pt x="372" y="30"/>
                      <a:pt x="372" y="30"/>
                    </a:cubicBezTo>
                    <a:cubicBezTo>
                      <a:pt x="369" y="29"/>
                      <a:pt x="369" y="29"/>
                      <a:pt x="369" y="29"/>
                    </a:cubicBezTo>
                    <a:cubicBezTo>
                      <a:pt x="363" y="27"/>
                      <a:pt x="363" y="27"/>
                      <a:pt x="363" y="27"/>
                    </a:cubicBezTo>
                    <a:cubicBezTo>
                      <a:pt x="366" y="26"/>
                      <a:pt x="366" y="26"/>
                      <a:pt x="366" y="26"/>
                    </a:cubicBezTo>
                    <a:cubicBezTo>
                      <a:pt x="359" y="25"/>
                      <a:pt x="359" y="25"/>
                      <a:pt x="359" y="25"/>
                    </a:cubicBezTo>
                    <a:cubicBezTo>
                      <a:pt x="359" y="23"/>
                      <a:pt x="359" y="23"/>
                      <a:pt x="359" y="23"/>
                    </a:cubicBezTo>
                    <a:cubicBezTo>
                      <a:pt x="367" y="25"/>
                      <a:pt x="367" y="25"/>
                      <a:pt x="367" y="25"/>
                    </a:cubicBezTo>
                    <a:cubicBezTo>
                      <a:pt x="366" y="22"/>
                      <a:pt x="366" y="22"/>
                      <a:pt x="366" y="22"/>
                    </a:cubicBezTo>
                    <a:cubicBezTo>
                      <a:pt x="364" y="21"/>
                      <a:pt x="364" y="21"/>
                      <a:pt x="364" y="21"/>
                    </a:cubicBezTo>
                    <a:cubicBezTo>
                      <a:pt x="371" y="21"/>
                      <a:pt x="371" y="21"/>
                      <a:pt x="371" y="21"/>
                    </a:cubicBezTo>
                    <a:cubicBezTo>
                      <a:pt x="375" y="18"/>
                      <a:pt x="375" y="18"/>
                      <a:pt x="375" y="18"/>
                    </a:cubicBezTo>
                    <a:cubicBezTo>
                      <a:pt x="399" y="15"/>
                      <a:pt x="399" y="15"/>
                      <a:pt x="399" y="15"/>
                    </a:cubicBezTo>
                    <a:cubicBezTo>
                      <a:pt x="394" y="13"/>
                      <a:pt x="394" y="13"/>
                      <a:pt x="394" y="13"/>
                    </a:cubicBezTo>
                    <a:cubicBezTo>
                      <a:pt x="412" y="12"/>
                      <a:pt x="412" y="12"/>
                      <a:pt x="412" y="12"/>
                    </a:cubicBezTo>
                    <a:cubicBezTo>
                      <a:pt x="414" y="13"/>
                      <a:pt x="414" y="13"/>
                      <a:pt x="414" y="13"/>
                    </a:cubicBezTo>
                    <a:cubicBezTo>
                      <a:pt x="414" y="15"/>
                      <a:pt x="414" y="15"/>
                      <a:pt x="414" y="15"/>
                    </a:cubicBezTo>
                    <a:cubicBezTo>
                      <a:pt x="417" y="14"/>
                      <a:pt x="417" y="14"/>
                      <a:pt x="417" y="14"/>
                    </a:cubicBezTo>
                    <a:cubicBezTo>
                      <a:pt x="419" y="14"/>
                      <a:pt x="419" y="14"/>
                      <a:pt x="419" y="14"/>
                    </a:cubicBezTo>
                    <a:cubicBezTo>
                      <a:pt x="419" y="15"/>
                      <a:pt x="419" y="15"/>
                      <a:pt x="419" y="15"/>
                    </a:cubicBezTo>
                    <a:cubicBezTo>
                      <a:pt x="429" y="11"/>
                      <a:pt x="429" y="11"/>
                      <a:pt x="429" y="11"/>
                    </a:cubicBezTo>
                    <a:cubicBezTo>
                      <a:pt x="438" y="13"/>
                      <a:pt x="438" y="13"/>
                      <a:pt x="438" y="13"/>
                    </a:cubicBezTo>
                    <a:cubicBezTo>
                      <a:pt x="437" y="12"/>
                      <a:pt x="437" y="12"/>
                      <a:pt x="437" y="12"/>
                    </a:cubicBezTo>
                    <a:cubicBezTo>
                      <a:pt x="428" y="10"/>
                      <a:pt x="428" y="10"/>
                      <a:pt x="428" y="10"/>
                    </a:cubicBezTo>
                    <a:cubicBezTo>
                      <a:pt x="442" y="9"/>
                      <a:pt x="442" y="9"/>
                      <a:pt x="442" y="9"/>
                    </a:cubicBezTo>
                    <a:cubicBezTo>
                      <a:pt x="443" y="8"/>
                      <a:pt x="443" y="8"/>
                      <a:pt x="443" y="8"/>
                    </a:cubicBezTo>
                    <a:cubicBezTo>
                      <a:pt x="438" y="7"/>
                      <a:pt x="438" y="7"/>
                      <a:pt x="438" y="7"/>
                    </a:cubicBezTo>
                    <a:cubicBezTo>
                      <a:pt x="438" y="5"/>
                      <a:pt x="438" y="5"/>
                      <a:pt x="438" y="5"/>
                    </a:cubicBezTo>
                    <a:cubicBezTo>
                      <a:pt x="443" y="0"/>
                      <a:pt x="443" y="0"/>
                      <a:pt x="443" y="0"/>
                    </a:cubicBezTo>
                    <a:cubicBezTo>
                      <a:pt x="449" y="0"/>
                      <a:pt x="449" y="0"/>
                      <a:pt x="449" y="0"/>
                    </a:cubicBezTo>
                    <a:cubicBezTo>
                      <a:pt x="461" y="1"/>
                      <a:pt x="461" y="1"/>
                      <a:pt x="461" y="1"/>
                    </a:cubicBezTo>
                    <a:cubicBezTo>
                      <a:pt x="465" y="3"/>
                      <a:pt x="465" y="3"/>
                      <a:pt x="465" y="3"/>
                    </a:cubicBezTo>
                    <a:cubicBezTo>
                      <a:pt x="458" y="6"/>
                      <a:pt x="458" y="6"/>
                      <a:pt x="458" y="6"/>
                    </a:cubicBezTo>
                    <a:cubicBezTo>
                      <a:pt x="465" y="4"/>
                      <a:pt x="465" y="4"/>
                      <a:pt x="465" y="4"/>
                    </a:cubicBezTo>
                    <a:cubicBezTo>
                      <a:pt x="466" y="5"/>
                      <a:pt x="466" y="5"/>
                      <a:pt x="466" y="5"/>
                    </a:cubicBezTo>
                    <a:cubicBezTo>
                      <a:pt x="476" y="6"/>
                      <a:pt x="476" y="6"/>
                      <a:pt x="476" y="6"/>
                    </a:cubicBezTo>
                    <a:cubicBezTo>
                      <a:pt x="478" y="7"/>
                      <a:pt x="478" y="7"/>
                      <a:pt x="478" y="7"/>
                    </a:cubicBezTo>
                    <a:cubicBezTo>
                      <a:pt x="475" y="10"/>
                      <a:pt x="475" y="10"/>
                      <a:pt x="475" y="10"/>
                    </a:cubicBezTo>
                    <a:cubicBezTo>
                      <a:pt x="482" y="10"/>
                      <a:pt x="482" y="10"/>
                      <a:pt x="482" y="10"/>
                    </a:cubicBezTo>
                    <a:cubicBezTo>
                      <a:pt x="485" y="7"/>
                      <a:pt x="485" y="7"/>
                      <a:pt x="485" y="7"/>
                    </a:cubicBezTo>
                    <a:cubicBezTo>
                      <a:pt x="504" y="8"/>
                      <a:pt x="504" y="8"/>
                      <a:pt x="504" y="8"/>
                    </a:cubicBezTo>
                    <a:cubicBezTo>
                      <a:pt x="518" y="11"/>
                      <a:pt x="518" y="11"/>
                      <a:pt x="518" y="11"/>
                    </a:cubicBezTo>
                    <a:cubicBezTo>
                      <a:pt x="518" y="12"/>
                      <a:pt x="518" y="12"/>
                      <a:pt x="518" y="12"/>
                    </a:cubicBezTo>
                    <a:cubicBezTo>
                      <a:pt x="522" y="13"/>
                      <a:pt x="522" y="13"/>
                      <a:pt x="522" y="13"/>
                    </a:cubicBezTo>
                    <a:cubicBezTo>
                      <a:pt x="522" y="12"/>
                      <a:pt x="522" y="12"/>
                      <a:pt x="522" y="12"/>
                    </a:cubicBezTo>
                    <a:cubicBezTo>
                      <a:pt x="531" y="15"/>
                      <a:pt x="531" y="15"/>
                      <a:pt x="531" y="15"/>
                    </a:cubicBezTo>
                    <a:cubicBezTo>
                      <a:pt x="531" y="16"/>
                      <a:pt x="531" y="16"/>
                      <a:pt x="531" y="16"/>
                    </a:cubicBezTo>
                    <a:cubicBezTo>
                      <a:pt x="533" y="18"/>
                      <a:pt x="533" y="18"/>
                      <a:pt x="533" y="18"/>
                    </a:cubicBezTo>
                    <a:cubicBezTo>
                      <a:pt x="536" y="19"/>
                      <a:pt x="536" y="19"/>
                      <a:pt x="536" y="19"/>
                    </a:cubicBezTo>
                    <a:cubicBezTo>
                      <a:pt x="535" y="22"/>
                      <a:pt x="535" y="22"/>
                      <a:pt x="535" y="22"/>
                    </a:cubicBezTo>
                    <a:cubicBezTo>
                      <a:pt x="523" y="26"/>
                      <a:pt x="523" y="26"/>
                      <a:pt x="523" y="26"/>
                    </a:cubicBezTo>
                    <a:cubicBezTo>
                      <a:pt x="517" y="34"/>
                      <a:pt x="517" y="34"/>
                      <a:pt x="517" y="34"/>
                    </a:cubicBezTo>
                    <a:cubicBezTo>
                      <a:pt x="510" y="34"/>
                      <a:pt x="510" y="34"/>
                      <a:pt x="510" y="34"/>
                    </a:cubicBezTo>
                    <a:cubicBezTo>
                      <a:pt x="506" y="37"/>
                      <a:pt x="506" y="37"/>
                      <a:pt x="506" y="37"/>
                    </a:cubicBezTo>
                    <a:cubicBezTo>
                      <a:pt x="506" y="41"/>
                      <a:pt x="506" y="41"/>
                      <a:pt x="506" y="41"/>
                    </a:cubicBezTo>
                    <a:cubicBezTo>
                      <a:pt x="510" y="40"/>
                      <a:pt x="510" y="40"/>
                      <a:pt x="510" y="40"/>
                    </a:cubicBezTo>
                    <a:cubicBezTo>
                      <a:pt x="508" y="38"/>
                      <a:pt x="508" y="38"/>
                      <a:pt x="508" y="38"/>
                    </a:cubicBezTo>
                    <a:cubicBezTo>
                      <a:pt x="509" y="38"/>
                      <a:pt x="509" y="38"/>
                      <a:pt x="509" y="38"/>
                    </a:cubicBezTo>
                    <a:cubicBezTo>
                      <a:pt x="517" y="38"/>
                      <a:pt x="517" y="38"/>
                      <a:pt x="517" y="38"/>
                    </a:cubicBezTo>
                    <a:cubicBezTo>
                      <a:pt x="526" y="36"/>
                      <a:pt x="526" y="36"/>
                      <a:pt x="526" y="36"/>
                    </a:cubicBezTo>
                    <a:cubicBezTo>
                      <a:pt x="524" y="35"/>
                      <a:pt x="524" y="35"/>
                      <a:pt x="524" y="35"/>
                    </a:cubicBezTo>
                    <a:cubicBezTo>
                      <a:pt x="528" y="36"/>
                      <a:pt x="528" y="36"/>
                      <a:pt x="528" y="36"/>
                    </a:cubicBezTo>
                    <a:cubicBezTo>
                      <a:pt x="534" y="33"/>
                      <a:pt x="534" y="33"/>
                      <a:pt x="534" y="33"/>
                    </a:cubicBezTo>
                    <a:cubicBezTo>
                      <a:pt x="527" y="34"/>
                      <a:pt x="527" y="34"/>
                      <a:pt x="527" y="34"/>
                    </a:cubicBezTo>
                    <a:cubicBezTo>
                      <a:pt x="523" y="32"/>
                      <a:pt x="523" y="32"/>
                      <a:pt x="523" y="32"/>
                    </a:cubicBezTo>
                    <a:cubicBezTo>
                      <a:pt x="525" y="30"/>
                      <a:pt x="525" y="30"/>
                      <a:pt x="525" y="30"/>
                    </a:cubicBezTo>
                    <a:cubicBezTo>
                      <a:pt x="531" y="31"/>
                      <a:pt x="531" y="31"/>
                      <a:pt x="531" y="31"/>
                    </a:cubicBezTo>
                    <a:cubicBezTo>
                      <a:pt x="534" y="30"/>
                      <a:pt x="534" y="30"/>
                      <a:pt x="534" y="30"/>
                    </a:cubicBezTo>
                    <a:cubicBezTo>
                      <a:pt x="535" y="32"/>
                      <a:pt x="535" y="32"/>
                      <a:pt x="535" y="32"/>
                    </a:cubicBezTo>
                    <a:cubicBezTo>
                      <a:pt x="544" y="33"/>
                      <a:pt x="544" y="33"/>
                      <a:pt x="544" y="33"/>
                    </a:cubicBezTo>
                    <a:cubicBezTo>
                      <a:pt x="546" y="32"/>
                      <a:pt x="546" y="32"/>
                      <a:pt x="546" y="32"/>
                    </a:cubicBezTo>
                    <a:cubicBezTo>
                      <a:pt x="543" y="30"/>
                      <a:pt x="543" y="30"/>
                      <a:pt x="543" y="30"/>
                    </a:cubicBezTo>
                    <a:cubicBezTo>
                      <a:pt x="551" y="34"/>
                      <a:pt x="551" y="34"/>
                      <a:pt x="551" y="34"/>
                    </a:cubicBezTo>
                    <a:cubicBezTo>
                      <a:pt x="552" y="36"/>
                      <a:pt x="552" y="36"/>
                      <a:pt x="552" y="36"/>
                    </a:cubicBezTo>
                    <a:cubicBezTo>
                      <a:pt x="557" y="37"/>
                      <a:pt x="557" y="37"/>
                      <a:pt x="557" y="37"/>
                    </a:cubicBezTo>
                    <a:cubicBezTo>
                      <a:pt x="564" y="38"/>
                      <a:pt x="564" y="38"/>
                      <a:pt x="564" y="38"/>
                    </a:cubicBezTo>
                    <a:cubicBezTo>
                      <a:pt x="553" y="35"/>
                      <a:pt x="553" y="35"/>
                      <a:pt x="553" y="35"/>
                    </a:cubicBezTo>
                    <a:cubicBezTo>
                      <a:pt x="565" y="33"/>
                      <a:pt x="565" y="33"/>
                      <a:pt x="565" y="33"/>
                    </a:cubicBezTo>
                    <a:cubicBezTo>
                      <a:pt x="589" y="35"/>
                      <a:pt x="589" y="35"/>
                      <a:pt x="589" y="35"/>
                    </a:cubicBezTo>
                    <a:cubicBezTo>
                      <a:pt x="590" y="38"/>
                      <a:pt x="590" y="38"/>
                      <a:pt x="590" y="38"/>
                    </a:cubicBezTo>
                    <a:cubicBezTo>
                      <a:pt x="602" y="40"/>
                      <a:pt x="602" y="40"/>
                      <a:pt x="602" y="40"/>
                    </a:cubicBezTo>
                    <a:cubicBezTo>
                      <a:pt x="623" y="39"/>
                      <a:pt x="623" y="39"/>
                      <a:pt x="623" y="39"/>
                    </a:cubicBezTo>
                    <a:cubicBezTo>
                      <a:pt x="623" y="38"/>
                      <a:pt x="623" y="38"/>
                      <a:pt x="623" y="38"/>
                    </a:cubicBezTo>
                    <a:cubicBezTo>
                      <a:pt x="618" y="35"/>
                      <a:pt x="618" y="35"/>
                      <a:pt x="618" y="35"/>
                    </a:cubicBezTo>
                    <a:cubicBezTo>
                      <a:pt x="615" y="33"/>
                      <a:pt x="615" y="33"/>
                      <a:pt x="615" y="33"/>
                    </a:cubicBezTo>
                    <a:cubicBezTo>
                      <a:pt x="619" y="33"/>
                      <a:pt x="619" y="33"/>
                      <a:pt x="619" y="33"/>
                    </a:cubicBezTo>
                    <a:cubicBezTo>
                      <a:pt x="618" y="32"/>
                      <a:pt x="618" y="32"/>
                      <a:pt x="618" y="32"/>
                    </a:cubicBezTo>
                    <a:cubicBezTo>
                      <a:pt x="641" y="36"/>
                      <a:pt x="641" y="36"/>
                      <a:pt x="641" y="36"/>
                    </a:cubicBezTo>
                    <a:cubicBezTo>
                      <a:pt x="651" y="35"/>
                      <a:pt x="651" y="35"/>
                      <a:pt x="651" y="35"/>
                    </a:cubicBezTo>
                    <a:cubicBezTo>
                      <a:pt x="665" y="39"/>
                      <a:pt x="665" y="39"/>
                      <a:pt x="665" y="39"/>
                    </a:cubicBezTo>
                    <a:cubicBezTo>
                      <a:pt x="668" y="43"/>
                      <a:pt x="668" y="43"/>
                      <a:pt x="668" y="43"/>
                    </a:cubicBezTo>
                    <a:cubicBezTo>
                      <a:pt x="673" y="45"/>
                      <a:pt x="673" y="45"/>
                      <a:pt x="673" y="45"/>
                    </a:cubicBezTo>
                    <a:cubicBezTo>
                      <a:pt x="675" y="47"/>
                      <a:pt x="675" y="47"/>
                      <a:pt x="675" y="47"/>
                    </a:cubicBezTo>
                    <a:cubicBezTo>
                      <a:pt x="672" y="49"/>
                      <a:pt x="672" y="49"/>
                      <a:pt x="672" y="49"/>
                    </a:cubicBezTo>
                    <a:cubicBezTo>
                      <a:pt x="676" y="51"/>
                      <a:pt x="676" y="51"/>
                      <a:pt x="676" y="51"/>
                    </a:cubicBezTo>
                    <a:cubicBezTo>
                      <a:pt x="678" y="51"/>
                      <a:pt x="678" y="51"/>
                      <a:pt x="678" y="51"/>
                    </a:cubicBezTo>
                    <a:cubicBezTo>
                      <a:pt x="690" y="57"/>
                      <a:pt x="690" y="57"/>
                      <a:pt x="690" y="57"/>
                    </a:cubicBezTo>
                    <a:cubicBezTo>
                      <a:pt x="698" y="58"/>
                      <a:pt x="698" y="58"/>
                      <a:pt x="698" y="58"/>
                    </a:cubicBezTo>
                    <a:cubicBezTo>
                      <a:pt x="704" y="60"/>
                      <a:pt x="704" y="60"/>
                      <a:pt x="704" y="60"/>
                    </a:cubicBezTo>
                    <a:cubicBezTo>
                      <a:pt x="699" y="48"/>
                      <a:pt x="699" y="48"/>
                      <a:pt x="699" y="48"/>
                    </a:cubicBezTo>
                    <a:cubicBezTo>
                      <a:pt x="711" y="53"/>
                      <a:pt x="711" y="53"/>
                      <a:pt x="711" y="53"/>
                    </a:cubicBezTo>
                    <a:cubicBezTo>
                      <a:pt x="722" y="51"/>
                      <a:pt x="722" y="51"/>
                      <a:pt x="722" y="51"/>
                    </a:cubicBezTo>
                    <a:cubicBezTo>
                      <a:pt x="729" y="52"/>
                      <a:pt x="729" y="52"/>
                      <a:pt x="729" y="52"/>
                    </a:cubicBezTo>
                    <a:cubicBezTo>
                      <a:pt x="744" y="56"/>
                      <a:pt x="744" y="56"/>
                      <a:pt x="744" y="56"/>
                    </a:cubicBezTo>
                    <a:cubicBezTo>
                      <a:pt x="750" y="52"/>
                      <a:pt x="750" y="52"/>
                      <a:pt x="750" y="52"/>
                    </a:cubicBezTo>
                    <a:cubicBezTo>
                      <a:pt x="754" y="53"/>
                      <a:pt x="754" y="53"/>
                      <a:pt x="754" y="53"/>
                    </a:cubicBezTo>
                    <a:cubicBezTo>
                      <a:pt x="749" y="50"/>
                      <a:pt x="749" y="50"/>
                      <a:pt x="749" y="50"/>
                    </a:cubicBezTo>
                    <a:cubicBezTo>
                      <a:pt x="748" y="49"/>
                      <a:pt x="748" y="49"/>
                      <a:pt x="748" y="49"/>
                    </a:cubicBezTo>
                    <a:cubicBezTo>
                      <a:pt x="746" y="48"/>
                      <a:pt x="746" y="48"/>
                      <a:pt x="746" y="48"/>
                    </a:cubicBezTo>
                    <a:cubicBezTo>
                      <a:pt x="748" y="43"/>
                      <a:pt x="748" y="43"/>
                      <a:pt x="748" y="43"/>
                    </a:cubicBezTo>
                    <a:cubicBezTo>
                      <a:pt x="744" y="41"/>
                      <a:pt x="744" y="41"/>
                      <a:pt x="744" y="41"/>
                    </a:cubicBezTo>
                    <a:cubicBezTo>
                      <a:pt x="745" y="41"/>
                      <a:pt x="745" y="41"/>
                      <a:pt x="745" y="41"/>
                    </a:cubicBezTo>
                    <a:cubicBezTo>
                      <a:pt x="812" y="47"/>
                      <a:pt x="812" y="47"/>
                      <a:pt x="812" y="47"/>
                    </a:cubicBezTo>
                    <a:cubicBezTo>
                      <a:pt x="818" y="49"/>
                      <a:pt x="818" y="49"/>
                      <a:pt x="818" y="49"/>
                    </a:cubicBezTo>
                    <a:cubicBezTo>
                      <a:pt x="813" y="49"/>
                      <a:pt x="813" y="49"/>
                      <a:pt x="813" y="49"/>
                    </a:cubicBezTo>
                    <a:cubicBezTo>
                      <a:pt x="813" y="51"/>
                      <a:pt x="813" y="51"/>
                      <a:pt x="813" y="51"/>
                    </a:cubicBezTo>
                    <a:cubicBezTo>
                      <a:pt x="822" y="51"/>
                      <a:pt x="822" y="51"/>
                      <a:pt x="822" y="51"/>
                    </a:cubicBezTo>
                    <a:cubicBezTo>
                      <a:pt x="828" y="54"/>
                      <a:pt x="828" y="54"/>
                      <a:pt x="828" y="54"/>
                    </a:cubicBezTo>
                    <a:cubicBezTo>
                      <a:pt x="834" y="53"/>
                      <a:pt x="834" y="53"/>
                      <a:pt x="834" y="53"/>
                    </a:cubicBezTo>
                    <a:cubicBezTo>
                      <a:pt x="842" y="56"/>
                      <a:pt x="842" y="56"/>
                      <a:pt x="842" y="56"/>
                    </a:cubicBezTo>
                    <a:cubicBezTo>
                      <a:pt x="841" y="57"/>
                      <a:pt x="841" y="57"/>
                      <a:pt x="841" y="57"/>
                    </a:cubicBezTo>
                    <a:cubicBezTo>
                      <a:pt x="849" y="59"/>
                      <a:pt x="849" y="59"/>
                      <a:pt x="849" y="59"/>
                    </a:cubicBezTo>
                    <a:cubicBezTo>
                      <a:pt x="861" y="57"/>
                      <a:pt x="861" y="57"/>
                      <a:pt x="861" y="57"/>
                    </a:cubicBezTo>
                    <a:cubicBezTo>
                      <a:pt x="890" y="58"/>
                      <a:pt x="890" y="58"/>
                      <a:pt x="890" y="58"/>
                    </a:cubicBezTo>
                    <a:cubicBezTo>
                      <a:pt x="905" y="62"/>
                      <a:pt x="905" y="62"/>
                      <a:pt x="905" y="62"/>
                    </a:cubicBezTo>
                    <a:cubicBezTo>
                      <a:pt x="911" y="68"/>
                      <a:pt x="911" y="68"/>
                      <a:pt x="911" y="68"/>
                    </a:cubicBezTo>
                    <a:cubicBezTo>
                      <a:pt x="916" y="69"/>
                      <a:pt x="916" y="69"/>
                      <a:pt x="916" y="69"/>
                    </a:cubicBezTo>
                    <a:cubicBezTo>
                      <a:pt x="925" y="70"/>
                      <a:pt x="925" y="70"/>
                      <a:pt x="925" y="70"/>
                    </a:cubicBezTo>
                    <a:cubicBezTo>
                      <a:pt x="927" y="72"/>
                      <a:pt x="927" y="72"/>
                      <a:pt x="927" y="72"/>
                    </a:cubicBezTo>
                    <a:cubicBezTo>
                      <a:pt x="941" y="68"/>
                      <a:pt x="941" y="68"/>
                      <a:pt x="941" y="68"/>
                    </a:cubicBezTo>
                    <a:cubicBezTo>
                      <a:pt x="945" y="70"/>
                      <a:pt x="945" y="70"/>
                      <a:pt x="945" y="70"/>
                    </a:cubicBezTo>
                    <a:cubicBezTo>
                      <a:pt x="965" y="71"/>
                      <a:pt x="965" y="71"/>
                      <a:pt x="965" y="71"/>
                    </a:cubicBezTo>
                    <a:cubicBezTo>
                      <a:pt x="967" y="68"/>
                      <a:pt x="967" y="68"/>
                      <a:pt x="967" y="68"/>
                    </a:cubicBezTo>
                    <a:cubicBezTo>
                      <a:pt x="973" y="70"/>
                      <a:pt x="973" y="70"/>
                      <a:pt x="973" y="70"/>
                    </a:cubicBezTo>
                    <a:cubicBezTo>
                      <a:pt x="978" y="73"/>
                      <a:pt x="978" y="73"/>
                      <a:pt x="978" y="73"/>
                    </a:cubicBezTo>
                    <a:cubicBezTo>
                      <a:pt x="997" y="77"/>
                      <a:pt x="997" y="77"/>
                      <a:pt x="997" y="77"/>
                    </a:cubicBezTo>
                    <a:cubicBezTo>
                      <a:pt x="999" y="74"/>
                      <a:pt x="999" y="74"/>
                      <a:pt x="999" y="74"/>
                    </a:cubicBezTo>
                    <a:cubicBezTo>
                      <a:pt x="990" y="70"/>
                      <a:pt x="990" y="70"/>
                      <a:pt x="990" y="70"/>
                    </a:cubicBezTo>
                    <a:cubicBezTo>
                      <a:pt x="985" y="70"/>
                      <a:pt x="985" y="70"/>
                      <a:pt x="985" y="70"/>
                    </a:cubicBezTo>
                    <a:cubicBezTo>
                      <a:pt x="987" y="69"/>
                      <a:pt x="987" y="69"/>
                      <a:pt x="987" y="69"/>
                    </a:cubicBezTo>
                    <a:cubicBezTo>
                      <a:pt x="983" y="66"/>
                      <a:pt x="983" y="66"/>
                      <a:pt x="983" y="66"/>
                    </a:cubicBezTo>
                    <a:cubicBezTo>
                      <a:pt x="983" y="66"/>
                      <a:pt x="983" y="66"/>
                      <a:pt x="983" y="66"/>
                    </a:cubicBezTo>
                    <a:cubicBezTo>
                      <a:pt x="1022" y="67"/>
                      <a:pt x="1022" y="67"/>
                      <a:pt x="1022" y="67"/>
                    </a:cubicBezTo>
                    <a:cubicBezTo>
                      <a:pt x="1046" y="71"/>
                      <a:pt x="1046" y="71"/>
                      <a:pt x="1046" y="71"/>
                    </a:cubicBezTo>
                    <a:cubicBezTo>
                      <a:pt x="1064" y="76"/>
                      <a:pt x="1064" y="76"/>
                      <a:pt x="1064" y="76"/>
                    </a:cubicBezTo>
                    <a:cubicBezTo>
                      <a:pt x="1074" y="81"/>
                      <a:pt x="1087" y="82"/>
                      <a:pt x="1092" y="83"/>
                    </a:cubicBezTo>
                    <a:cubicBezTo>
                      <a:pt x="1097" y="84"/>
                      <a:pt x="1113" y="83"/>
                      <a:pt x="1121" y="87"/>
                    </a:cubicBezTo>
                    <a:cubicBezTo>
                      <a:pt x="1128" y="91"/>
                      <a:pt x="1137" y="98"/>
                      <a:pt x="1143" y="98"/>
                    </a:cubicBezTo>
                    <a:cubicBezTo>
                      <a:pt x="1148" y="98"/>
                      <a:pt x="1153" y="93"/>
                      <a:pt x="1158" y="93"/>
                    </a:cubicBezTo>
                    <a:cubicBezTo>
                      <a:pt x="1164" y="93"/>
                      <a:pt x="1182" y="110"/>
                      <a:pt x="1182" y="110"/>
                    </a:cubicBezTo>
                    <a:cubicBezTo>
                      <a:pt x="1182" y="110"/>
                      <a:pt x="1174" y="117"/>
                      <a:pt x="1167" y="114"/>
                    </a:cubicBezTo>
                    <a:cubicBezTo>
                      <a:pt x="1160" y="111"/>
                      <a:pt x="1153" y="105"/>
                      <a:pt x="1148" y="105"/>
                    </a:cubicBezTo>
                    <a:cubicBezTo>
                      <a:pt x="1143" y="105"/>
                      <a:pt x="1137" y="101"/>
                      <a:pt x="1131" y="101"/>
                    </a:cubicBezTo>
                    <a:cubicBezTo>
                      <a:pt x="1125" y="101"/>
                      <a:pt x="1117" y="99"/>
                      <a:pt x="1117" y="104"/>
                    </a:cubicBezTo>
                    <a:cubicBezTo>
                      <a:pt x="1117" y="108"/>
                      <a:pt x="1124" y="111"/>
                      <a:pt x="1116" y="111"/>
                    </a:cubicBezTo>
                    <a:cubicBezTo>
                      <a:pt x="1109" y="111"/>
                      <a:pt x="1108" y="111"/>
                      <a:pt x="1112" y="115"/>
                    </a:cubicBezTo>
                    <a:cubicBezTo>
                      <a:pt x="1116" y="120"/>
                      <a:pt x="1122" y="122"/>
                      <a:pt x="1122" y="1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7" name="Freeform 325"/>
              <p:cNvSpPr>
                <a:spLocks/>
              </p:cNvSpPr>
              <p:nvPr/>
            </p:nvSpPr>
            <p:spPr bwMode="auto">
              <a:xfrm>
                <a:off x="4506" y="699"/>
                <a:ext cx="18" cy="11"/>
              </a:xfrm>
              <a:custGeom>
                <a:avLst/>
                <a:gdLst>
                  <a:gd name="T0" fmla="*/ 18 w 18"/>
                  <a:gd name="T1" fmla="*/ 8 h 11"/>
                  <a:gd name="T2" fmla="*/ 8 w 18"/>
                  <a:gd name="T3" fmla="*/ 11 h 11"/>
                  <a:gd name="T4" fmla="*/ 0 w 18"/>
                  <a:gd name="T5" fmla="*/ 8 h 11"/>
                  <a:gd name="T6" fmla="*/ 0 w 18"/>
                  <a:gd name="T7" fmla="*/ 3 h 11"/>
                  <a:gd name="T8" fmla="*/ 5 w 18"/>
                  <a:gd name="T9" fmla="*/ 0 h 11"/>
                  <a:gd name="T10" fmla="*/ 18 w 18"/>
                  <a:gd name="T11" fmla="*/ 8 h 11"/>
                </a:gdLst>
                <a:ahLst/>
                <a:cxnLst>
                  <a:cxn ang="0">
                    <a:pos x="T0" y="T1"/>
                  </a:cxn>
                  <a:cxn ang="0">
                    <a:pos x="T2" y="T3"/>
                  </a:cxn>
                  <a:cxn ang="0">
                    <a:pos x="T4" y="T5"/>
                  </a:cxn>
                  <a:cxn ang="0">
                    <a:pos x="T6" y="T7"/>
                  </a:cxn>
                  <a:cxn ang="0">
                    <a:pos x="T8" y="T9"/>
                  </a:cxn>
                  <a:cxn ang="0">
                    <a:pos x="T10" y="T11"/>
                  </a:cxn>
                </a:cxnLst>
                <a:rect l="0" t="0" r="r" b="b"/>
                <a:pathLst>
                  <a:path w="18" h="11">
                    <a:moveTo>
                      <a:pt x="18" y="8"/>
                    </a:moveTo>
                    <a:lnTo>
                      <a:pt x="8" y="11"/>
                    </a:lnTo>
                    <a:lnTo>
                      <a:pt x="0" y="8"/>
                    </a:lnTo>
                    <a:lnTo>
                      <a:pt x="0" y="3"/>
                    </a:lnTo>
                    <a:lnTo>
                      <a:pt x="5" y="0"/>
                    </a:lnTo>
                    <a:lnTo>
                      <a:pt x="18"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8" name="Freeform 326"/>
              <p:cNvSpPr>
                <a:spLocks/>
              </p:cNvSpPr>
              <p:nvPr/>
            </p:nvSpPr>
            <p:spPr bwMode="auto">
              <a:xfrm>
                <a:off x="4398" y="969"/>
                <a:ext cx="126" cy="141"/>
              </a:xfrm>
              <a:custGeom>
                <a:avLst/>
                <a:gdLst>
                  <a:gd name="T0" fmla="*/ 2 w 126"/>
                  <a:gd name="T1" fmla="*/ 0 h 141"/>
                  <a:gd name="T2" fmla="*/ 5 w 126"/>
                  <a:gd name="T3" fmla="*/ 0 h 141"/>
                  <a:gd name="T4" fmla="*/ 10 w 126"/>
                  <a:gd name="T5" fmla="*/ 3 h 141"/>
                  <a:gd name="T6" fmla="*/ 16 w 126"/>
                  <a:gd name="T7" fmla="*/ 9 h 141"/>
                  <a:gd name="T8" fmla="*/ 35 w 126"/>
                  <a:gd name="T9" fmla="*/ 25 h 141"/>
                  <a:gd name="T10" fmla="*/ 42 w 126"/>
                  <a:gd name="T11" fmla="*/ 33 h 141"/>
                  <a:gd name="T12" fmla="*/ 40 w 126"/>
                  <a:gd name="T13" fmla="*/ 33 h 141"/>
                  <a:gd name="T14" fmla="*/ 53 w 126"/>
                  <a:gd name="T15" fmla="*/ 46 h 141"/>
                  <a:gd name="T16" fmla="*/ 58 w 126"/>
                  <a:gd name="T17" fmla="*/ 50 h 141"/>
                  <a:gd name="T18" fmla="*/ 69 w 126"/>
                  <a:gd name="T19" fmla="*/ 59 h 141"/>
                  <a:gd name="T20" fmla="*/ 81 w 126"/>
                  <a:gd name="T21" fmla="*/ 70 h 141"/>
                  <a:gd name="T22" fmla="*/ 96 w 126"/>
                  <a:gd name="T23" fmla="*/ 83 h 141"/>
                  <a:gd name="T24" fmla="*/ 110 w 126"/>
                  <a:gd name="T25" fmla="*/ 95 h 141"/>
                  <a:gd name="T26" fmla="*/ 100 w 126"/>
                  <a:gd name="T27" fmla="*/ 88 h 141"/>
                  <a:gd name="T28" fmla="*/ 89 w 126"/>
                  <a:gd name="T29" fmla="*/ 85 h 141"/>
                  <a:gd name="T30" fmla="*/ 83 w 126"/>
                  <a:gd name="T31" fmla="*/ 83 h 141"/>
                  <a:gd name="T32" fmla="*/ 81 w 126"/>
                  <a:gd name="T33" fmla="*/ 87 h 141"/>
                  <a:gd name="T34" fmla="*/ 89 w 126"/>
                  <a:gd name="T35" fmla="*/ 106 h 141"/>
                  <a:gd name="T36" fmla="*/ 94 w 126"/>
                  <a:gd name="T37" fmla="*/ 112 h 141"/>
                  <a:gd name="T38" fmla="*/ 107 w 126"/>
                  <a:gd name="T39" fmla="*/ 120 h 141"/>
                  <a:gd name="T40" fmla="*/ 112 w 126"/>
                  <a:gd name="T41" fmla="*/ 125 h 141"/>
                  <a:gd name="T42" fmla="*/ 118 w 126"/>
                  <a:gd name="T43" fmla="*/ 128 h 141"/>
                  <a:gd name="T44" fmla="*/ 126 w 126"/>
                  <a:gd name="T45" fmla="*/ 138 h 141"/>
                  <a:gd name="T46" fmla="*/ 126 w 126"/>
                  <a:gd name="T47" fmla="*/ 140 h 141"/>
                  <a:gd name="T48" fmla="*/ 119 w 126"/>
                  <a:gd name="T49" fmla="*/ 132 h 141"/>
                  <a:gd name="T50" fmla="*/ 107 w 126"/>
                  <a:gd name="T51" fmla="*/ 128 h 141"/>
                  <a:gd name="T52" fmla="*/ 107 w 126"/>
                  <a:gd name="T53" fmla="*/ 132 h 141"/>
                  <a:gd name="T54" fmla="*/ 110 w 126"/>
                  <a:gd name="T55" fmla="*/ 141 h 141"/>
                  <a:gd name="T56" fmla="*/ 105 w 126"/>
                  <a:gd name="T57" fmla="*/ 140 h 141"/>
                  <a:gd name="T58" fmla="*/ 97 w 126"/>
                  <a:gd name="T59" fmla="*/ 130 h 141"/>
                  <a:gd name="T60" fmla="*/ 85 w 126"/>
                  <a:gd name="T61" fmla="*/ 109 h 141"/>
                  <a:gd name="T62" fmla="*/ 85 w 126"/>
                  <a:gd name="T63" fmla="*/ 106 h 141"/>
                  <a:gd name="T64" fmla="*/ 73 w 126"/>
                  <a:gd name="T65" fmla="*/ 95 h 141"/>
                  <a:gd name="T66" fmla="*/ 61 w 126"/>
                  <a:gd name="T67" fmla="*/ 74 h 141"/>
                  <a:gd name="T68" fmla="*/ 48 w 126"/>
                  <a:gd name="T69" fmla="*/ 61 h 141"/>
                  <a:gd name="T70" fmla="*/ 43 w 126"/>
                  <a:gd name="T71" fmla="*/ 51 h 141"/>
                  <a:gd name="T72" fmla="*/ 37 w 126"/>
                  <a:gd name="T73" fmla="*/ 48 h 141"/>
                  <a:gd name="T74" fmla="*/ 31 w 126"/>
                  <a:gd name="T75" fmla="*/ 45 h 141"/>
                  <a:gd name="T76" fmla="*/ 19 w 126"/>
                  <a:gd name="T77" fmla="*/ 33 h 141"/>
                  <a:gd name="T78" fmla="*/ 18 w 126"/>
                  <a:gd name="T79" fmla="*/ 29 h 141"/>
                  <a:gd name="T80" fmla="*/ 8 w 126"/>
                  <a:gd name="T81" fmla="*/ 16 h 141"/>
                  <a:gd name="T82" fmla="*/ 7 w 126"/>
                  <a:gd name="T83" fmla="*/ 14 h 141"/>
                  <a:gd name="T84" fmla="*/ 15 w 126"/>
                  <a:gd name="T85" fmla="*/ 14 h 141"/>
                  <a:gd name="T86" fmla="*/ 13 w 126"/>
                  <a:gd name="T87" fmla="*/ 11 h 141"/>
                  <a:gd name="T88" fmla="*/ 15 w 126"/>
                  <a:gd name="T89" fmla="*/ 11 h 141"/>
                  <a:gd name="T90" fmla="*/ 0 w 126"/>
                  <a:gd name="T91" fmla="*/ 1 h 141"/>
                  <a:gd name="T92" fmla="*/ 2 w 126"/>
                  <a:gd name="T9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6" h="141">
                    <a:moveTo>
                      <a:pt x="2" y="0"/>
                    </a:moveTo>
                    <a:lnTo>
                      <a:pt x="5" y="0"/>
                    </a:lnTo>
                    <a:lnTo>
                      <a:pt x="10" y="3"/>
                    </a:lnTo>
                    <a:lnTo>
                      <a:pt x="16" y="9"/>
                    </a:lnTo>
                    <a:lnTo>
                      <a:pt x="35" y="25"/>
                    </a:lnTo>
                    <a:lnTo>
                      <a:pt x="42" y="33"/>
                    </a:lnTo>
                    <a:lnTo>
                      <a:pt x="40" y="33"/>
                    </a:lnTo>
                    <a:lnTo>
                      <a:pt x="53" y="46"/>
                    </a:lnTo>
                    <a:lnTo>
                      <a:pt x="58" y="50"/>
                    </a:lnTo>
                    <a:lnTo>
                      <a:pt x="69" y="59"/>
                    </a:lnTo>
                    <a:lnTo>
                      <a:pt x="81" y="70"/>
                    </a:lnTo>
                    <a:lnTo>
                      <a:pt x="96" y="83"/>
                    </a:lnTo>
                    <a:lnTo>
                      <a:pt x="110" y="95"/>
                    </a:lnTo>
                    <a:lnTo>
                      <a:pt x="100" y="88"/>
                    </a:lnTo>
                    <a:lnTo>
                      <a:pt x="89" y="85"/>
                    </a:lnTo>
                    <a:lnTo>
                      <a:pt x="83" y="83"/>
                    </a:lnTo>
                    <a:lnTo>
                      <a:pt x="81" y="87"/>
                    </a:lnTo>
                    <a:lnTo>
                      <a:pt x="89" y="106"/>
                    </a:lnTo>
                    <a:lnTo>
                      <a:pt x="94" y="112"/>
                    </a:lnTo>
                    <a:lnTo>
                      <a:pt x="107" y="120"/>
                    </a:lnTo>
                    <a:lnTo>
                      <a:pt x="112" y="125"/>
                    </a:lnTo>
                    <a:lnTo>
                      <a:pt x="118" y="128"/>
                    </a:lnTo>
                    <a:lnTo>
                      <a:pt x="126" y="138"/>
                    </a:lnTo>
                    <a:lnTo>
                      <a:pt x="126" y="140"/>
                    </a:lnTo>
                    <a:lnTo>
                      <a:pt x="119" y="132"/>
                    </a:lnTo>
                    <a:lnTo>
                      <a:pt x="107" y="128"/>
                    </a:lnTo>
                    <a:lnTo>
                      <a:pt x="107" y="132"/>
                    </a:lnTo>
                    <a:lnTo>
                      <a:pt x="110" y="141"/>
                    </a:lnTo>
                    <a:lnTo>
                      <a:pt x="105" y="140"/>
                    </a:lnTo>
                    <a:lnTo>
                      <a:pt x="97" y="130"/>
                    </a:lnTo>
                    <a:lnTo>
                      <a:pt x="85" y="109"/>
                    </a:lnTo>
                    <a:lnTo>
                      <a:pt x="85" y="106"/>
                    </a:lnTo>
                    <a:lnTo>
                      <a:pt x="73" y="95"/>
                    </a:lnTo>
                    <a:lnTo>
                      <a:pt x="61" y="74"/>
                    </a:lnTo>
                    <a:lnTo>
                      <a:pt x="48" y="61"/>
                    </a:lnTo>
                    <a:lnTo>
                      <a:pt x="43" y="51"/>
                    </a:lnTo>
                    <a:lnTo>
                      <a:pt x="37" y="48"/>
                    </a:lnTo>
                    <a:lnTo>
                      <a:pt x="31" y="45"/>
                    </a:lnTo>
                    <a:lnTo>
                      <a:pt x="19" y="33"/>
                    </a:lnTo>
                    <a:lnTo>
                      <a:pt x="18" y="29"/>
                    </a:lnTo>
                    <a:lnTo>
                      <a:pt x="8" y="16"/>
                    </a:lnTo>
                    <a:lnTo>
                      <a:pt x="7" y="14"/>
                    </a:lnTo>
                    <a:lnTo>
                      <a:pt x="15" y="14"/>
                    </a:lnTo>
                    <a:lnTo>
                      <a:pt x="13" y="11"/>
                    </a:lnTo>
                    <a:lnTo>
                      <a:pt x="15" y="1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9" name="Freeform 327"/>
              <p:cNvSpPr>
                <a:spLocks/>
              </p:cNvSpPr>
              <p:nvPr/>
            </p:nvSpPr>
            <p:spPr bwMode="auto">
              <a:xfrm>
                <a:off x="4635" y="1028"/>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0" name="Freeform 328"/>
              <p:cNvSpPr>
                <a:spLocks/>
              </p:cNvSpPr>
              <p:nvPr/>
            </p:nvSpPr>
            <p:spPr bwMode="auto">
              <a:xfrm>
                <a:off x="4629" y="1030"/>
                <a:ext cx="8" cy="11"/>
              </a:xfrm>
              <a:custGeom>
                <a:avLst/>
                <a:gdLst>
                  <a:gd name="T0" fmla="*/ 3 w 8"/>
                  <a:gd name="T1" fmla="*/ 0 h 11"/>
                  <a:gd name="T2" fmla="*/ 3 w 8"/>
                  <a:gd name="T3" fmla="*/ 5 h 11"/>
                  <a:gd name="T4" fmla="*/ 0 w 8"/>
                  <a:gd name="T5" fmla="*/ 6 h 11"/>
                  <a:gd name="T6" fmla="*/ 1 w 8"/>
                  <a:gd name="T7" fmla="*/ 11 h 11"/>
                  <a:gd name="T8" fmla="*/ 8 w 8"/>
                  <a:gd name="T9" fmla="*/ 6 h 11"/>
                  <a:gd name="T10" fmla="*/ 6 w 8"/>
                  <a:gd name="T11" fmla="*/ 3 h 11"/>
                  <a:gd name="T12" fmla="*/ 3 w 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 h="11">
                    <a:moveTo>
                      <a:pt x="3" y="0"/>
                    </a:moveTo>
                    <a:lnTo>
                      <a:pt x="3" y="5"/>
                    </a:lnTo>
                    <a:lnTo>
                      <a:pt x="0" y="6"/>
                    </a:lnTo>
                    <a:lnTo>
                      <a:pt x="1" y="11"/>
                    </a:lnTo>
                    <a:lnTo>
                      <a:pt x="8" y="6"/>
                    </a:lnTo>
                    <a:lnTo>
                      <a:pt x="6"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1" name="Freeform 329"/>
              <p:cNvSpPr>
                <a:spLocks/>
              </p:cNvSpPr>
              <p:nvPr/>
            </p:nvSpPr>
            <p:spPr bwMode="auto">
              <a:xfrm>
                <a:off x="4630" y="1047"/>
                <a:ext cx="3" cy="7"/>
              </a:xfrm>
              <a:custGeom>
                <a:avLst/>
                <a:gdLst>
                  <a:gd name="T0" fmla="*/ 0 w 3"/>
                  <a:gd name="T1" fmla="*/ 0 h 7"/>
                  <a:gd name="T2" fmla="*/ 2 w 3"/>
                  <a:gd name="T3" fmla="*/ 7 h 7"/>
                  <a:gd name="T4" fmla="*/ 3 w 3"/>
                  <a:gd name="T5" fmla="*/ 5 h 7"/>
                  <a:gd name="T6" fmla="*/ 0 w 3"/>
                  <a:gd name="T7" fmla="*/ 0 h 7"/>
                </a:gdLst>
                <a:ahLst/>
                <a:cxnLst>
                  <a:cxn ang="0">
                    <a:pos x="T0" y="T1"/>
                  </a:cxn>
                  <a:cxn ang="0">
                    <a:pos x="T2" y="T3"/>
                  </a:cxn>
                  <a:cxn ang="0">
                    <a:pos x="T4" y="T5"/>
                  </a:cxn>
                  <a:cxn ang="0">
                    <a:pos x="T6" y="T7"/>
                  </a:cxn>
                </a:cxnLst>
                <a:rect l="0" t="0" r="r" b="b"/>
                <a:pathLst>
                  <a:path w="3" h="7">
                    <a:moveTo>
                      <a:pt x="0" y="0"/>
                    </a:moveTo>
                    <a:lnTo>
                      <a:pt x="2" y="7"/>
                    </a:lnTo>
                    <a:lnTo>
                      <a:pt x="3"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2" name="Freeform 330"/>
              <p:cNvSpPr>
                <a:spLocks/>
              </p:cNvSpPr>
              <p:nvPr/>
            </p:nvSpPr>
            <p:spPr bwMode="auto">
              <a:xfrm>
                <a:off x="4632" y="1060"/>
                <a:ext cx="1" cy="4"/>
              </a:xfrm>
              <a:custGeom>
                <a:avLst/>
                <a:gdLst>
                  <a:gd name="T0" fmla="*/ 0 w 1"/>
                  <a:gd name="T1" fmla="*/ 0 h 4"/>
                  <a:gd name="T2" fmla="*/ 1 w 1"/>
                  <a:gd name="T3" fmla="*/ 4 h 4"/>
                  <a:gd name="T4" fmla="*/ 1 w 1"/>
                  <a:gd name="T5" fmla="*/ 2 h 4"/>
                  <a:gd name="T6" fmla="*/ 0 w 1"/>
                  <a:gd name="T7" fmla="*/ 0 h 4"/>
                </a:gdLst>
                <a:ahLst/>
                <a:cxnLst>
                  <a:cxn ang="0">
                    <a:pos x="T0" y="T1"/>
                  </a:cxn>
                  <a:cxn ang="0">
                    <a:pos x="T2" y="T3"/>
                  </a:cxn>
                  <a:cxn ang="0">
                    <a:pos x="T4" y="T5"/>
                  </a:cxn>
                  <a:cxn ang="0">
                    <a:pos x="T6" y="T7"/>
                  </a:cxn>
                </a:cxnLst>
                <a:rect l="0" t="0" r="r" b="b"/>
                <a:pathLst>
                  <a:path w="1" h="4">
                    <a:moveTo>
                      <a:pt x="0" y="0"/>
                    </a:moveTo>
                    <a:lnTo>
                      <a:pt x="1" y="4"/>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3" name="Freeform 331"/>
              <p:cNvSpPr>
                <a:spLocks/>
              </p:cNvSpPr>
              <p:nvPr/>
            </p:nvSpPr>
            <p:spPr bwMode="auto">
              <a:xfrm>
                <a:off x="4627" y="1091"/>
                <a:ext cx="3" cy="5"/>
              </a:xfrm>
              <a:custGeom>
                <a:avLst/>
                <a:gdLst>
                  <a:gd name="T0" fmla="*/ 3 w 3"/>
                  <a:gd name="T1" fmla="*/ 0 h 5"/>
                  <a:gd name="T2" fmla="*/ 3 w 3"/>
                  <a:gd name="T3" fmla="*/ 5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5"/>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4" name="Freeform 332"/>
              <p:cNvSpPr>
                <a:spLocks/>
              </p:cNvSpPr>
              <p:nvPr/>
            </p:nvSpPr>
            <p:spPr bwMode="auto">
              <a:xfrm>
                <a:off x="4613" y="1105"/>
                <a:ext cx="6" cy="12"/>
              </a:xfrm>
              <a:custGeom>
                <a:avLst/>
                <a:gdLst>
                  <a:gd name="T0" fmla="*/ 6 w 6"/>
                  <a:gd name="T1" fmla="*/ 2 h 12"/>
                  <a:gd name="T2" fmla="*/ 5 w 6"/>
                  <a:gd name="T3" fmla="*/ 10 h 12"/>
                  <a:gd name="T4" fmla="*/ 1 w 6"/>
                  <a:gd name="T5" fmla="*/ 12 h 12"/>
                  <a:gd name="T6" fmla="*/ 0 w 6"/>
                  <a:gd name="T7" fmla="*/ 10 h 12"/>
                  <a:gd name="T8" fmla="*/ 1 w 6"/>
                  <a:gd name="T9" fmla="*/ 5 h 12"/>
                  <a:gd name="T10" fmla="*/ 3 w 6"/>
                  <a:gd name="T11" fmla="*/ 0 h 12"/>
                  <a:gd name="T12" fmla="*/ 6 w 6"/>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6" y="2"/>
                    </a:moveTo>
                    <a:lnTo>
                      <a:pt x="5" y="10"/>
                    </a:lnTo>
                    <a:lnTo>
                      <a:pt x="1" y="12"/>
                    </a:lnTo>
                    <a:lnTo>
                      <a:pt x="0" y="10"/>
                    </a:lnTo>
                    <a:lnTo>
                      <a:pt x="1" y="5"/>
                    </a:lnTo>
                    <a:lnTo>
                      <a:pt x="3"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5" name="Freeform 333"/>
              <p:cNvSpPr>
                <a:spLocks/>
              </p:cNvSpPr>
              <p:nvPr/>
            </p:nvSpPr>
            <p:spPr bwMode="auto">
              <a:xfrm>
                <a:off x="4591" y="1118"/>
                <a:ext cx="15" cy="20"/>
              </a:xfrm>
              <a:custGeom>
                <a:avLst/>
                <a:gdLst>
                  <a:gd name="T0" fmla="*/ 15 w 15"/>
                  <a:gd name="T1" fmla="*/ 2 h 20"/>
                  <a:gd name="T2" fmla="*/ 7 w 15"/>
                  <a:gd name="T3" fmla="*/ 10 h 20"/>
                  <a:gd name="T4" fmla="*/ 3 w 15"/>
                  <a:gd name="T5" fmla="*/ 20 h 20"/>
                  <a:gd name="T6" fmla="*/ 1 w 15"/>
                  <a:gd name="T7" fmla="*/ 20 h 20"/>
                  <a:gd name="T8" fmla="*/ 0 w 15"/>
                  <a:gd name="T9" fmla="*/ 13 h 20"/>
                  <a:gd name="T10" fmla="*/ 3 w 15"/>
                  <a:gd name="T11" fmla="*/ 5 h 20"/>
                  <a:gd name="T12" fmla="*/ 9 w 15"/>
                  <a:gd name="T13" fmla="*/ 5 h 20"/>
                  <a:gd name="T14" fmla="*/ 12 w 15"/>
                  <a:gd name="T15" fmla="*/ 0 h 20"/>
                  <a:gd name="T16" fmla="*/ 15 w 15"/>
                  <a:gd name="T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20">
                    <a:moveTo>
                      <a:pt x="15" y="2"/>
                    </a:moveTo>
                    <a:lnTo>
                      <a:pt x="7" y="10"/>
                    </a:lnTo>
                    <a:lnTo>
                      <a:pt x="3" y="20"/>
                    </a:lnTo>
                    <a:lnTo>
                      <a:pt x="1" y="20"/>
                    </a:lnTo>
                    <a:lnTo>
                      <a:pt x="0" y="13"/>
                    </a:lnTo>
                    <a:lnTo>
                      <a:pt x="3" y="5"/>
                    </a:lnTo>
                    <a:lnTo>
                      <a:pt x="9" y="5"/>
                    </a:lnTo>
                    <a:lnTo>
                      <a:pt x="12" y="0"/>
                    </a:lnTo>
                    <a:lnTo>
                      <a:pt x="1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6" name="Freeform 334"/>
              <p:cNvSpPr>
                <a:spLocks/>
              </p:cNvSpPr>
              <p:nvPr/>
            </p:nvSpPr>
            <p:spPr bwMode="auto">
              <a:xfrm>
                <a:off x="4595" y="1147"/>
                <a:ext cx="3" cy="2"/>
              </a:xfrm>
              <a:custGeom>
                <a:avLst/>
                <a:gdLst>
                  <a:gd name="T0" fmla="*/ 3 w 3"/>
                  <a:gd name="T1" fmla="*/ 0 h 2"/>
                  <a:gd name="T2" fmla="*/ 3 w 3"/>
                  <a:gd name="T3" fmla="*/ 0 h 2"/>
                  <a:gd name="T4" fmla="*/ 3 w 3"/>
                  <a:gd name="T5" fmla="*/ 2 h 2"/>
                  <a:gd name="T6" fmla="*/ 0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3" y="2"/>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7" name="Freeform 335"/>
              <p:cNvSpPr>
                <a:spLocks/>
              </p:cNvSpPr>
              <p:nvPr/>
            </p:nvSpPr>
            <p:spPr bwMode="auto">
              <a:xfrm>
                <a:off x="4579" y="1138"/>
                <a:ext cx="7" cy="12"/>
              </a:xfrm>
              <a:custGeom>
                <a:avLst/>
                <a:gdLst>
                  <a:gd name="T0" fmla="*/ 2 w 7"/>
                  <a:gd name="T1" fmla="*/ 0 h 12"/>
                  <a:gd name="T2" fmla="*/ 7 w 7"/>
                  <a:gd name="T3" fmla="*/ 1 h 12"/>
                  <a:gd name="T4" fmla="*/ 2 w 7"/>
                  <a:gd name="T5" fmla="*/ 12 h 12"/>
                  <a:gd name="T6" fmla="*/ 0 w 7"/>
                  <a:gd name="T7" fmla="*/ 11 h 12"/>
                  <a:gd name="T8" fmla="*/ 2 w 7"/>
                  <a:gd name="T9" fmla="*/ 0 h 12"/>
                </a:gdLst>
                <a:ahLst/>
                <a:cxnLst>
                  <a:cxn ang="0">
                    <a:pos x="T0" y="T1"/>
                  </a:cxn>
                  <a:cxn ang="0">
                    <a:pos x="T2" y="T3"/>
                  </a:cxn>
                  <a:cxn ang="0">
                    <a:pos x="T4" y="T5"/>
                  </a:cxn>
                  <a:cxn ang="0">
                    <a:pos x="T6" y="T7"/>
                  </a:cxn>
                  <a:cxn ang="0">
                    <a:pos x="T8" y="T9"/>
                  </a:cxn>
                </a:cxnLst>
                <a:rect l="0" t="0" r="r" b="b"/>
                <a:pathLst>
                  <a:path w="7" h="12">
                    <a:moveTo>
                      <a:pt x="2" y="0"/>
                    </a:moveTo>
                    <a:lnTo>
                      <a:pt x="7" y="1"/>
                    </a:lnTo>
                    <a:lnTo>
                      <a:pt x="2" y="12"/>
                    </a:lnTo>
                    <a:lnTo>
                      <a:pt x="0" y="1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8" name="Freeform 336"/>
              <p:cNvSpPr>
                <a:spLocks/>
              </p:cNvSpPr>
              <p:nvPr/>
            </p:nvSpPr>
            <p:spPr bwMode="auto">
              <a:xfrm>
                <a:off x="3312" y="575"/>
                <a:ext cx="13" cy="1"/>
              </a:xfrm>
              <a:custGeom>
                <a:avLst/>
                <a:gdLst>
                  <a:gd name="T0" fmla="*/ 3 w 13"/>
                  <a:gd name="T1" fmla="*/ 0 h 1"/>
                  <a:gd name="T2" fmla="*/ 13 w 13"/>
                  <a:gd name="T3" fmla="*/ 1 h 1"/>
                  <a:gd name="T4" fmla="*/ 3 w 13"/>
                  <a:gd name="T5" fmla="*/ 1 h 1"/>
                  <a:gd name="T6" fmla="*/ 0 w 13"/>
                  <a:gd name="T7" fmla="*/ 1 h 1"/>
                  <a:gd name="T8" fmla="*/ 3 w 13"/>
                  <a:gd name="T9" fmla="*/ 0 h 1"/>
                </a:gdLst>
                <a:ahLst/>
                <a:cxnLst>
                  <a:cxn ang="0">
                    <a:pos x="T0" y="T1"/>
                  </a:cxn>
                  <a:cxn ang="0">
                    <a:pos x="T2" y="T3"/>
                  </a:cxn>
                  <a:cxn ang="0">
                    <a:pos x="T4" y="T5"/>
                  </a:cxn>
                  <a:cxn ang="0">
                    <a:pos x="T6" y="T7"/>
                  </a:cxn>
                  <a:cxn ang="0">
                    <a:pos x="T8" y="T9"/>
                  </a:cxn>
                </a:cxnLst>
                <a:rect l="0" t="0" r="r" b="b"/>
                <a:pathLst>
                  <a:path w="13" h="1">
                    <a:moveTo>
                      <a:pt x="3" y="0"/>
                    </a:moveTo>
                    <a:lnTo>
                      <a:pt x="13" y="1"/>
                    </a:lnTo>
                    <a:lnTo>
                      <a:pt x="3" y="1"/>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9" name="Freeform 337"/>
              <p:cNvSpPr>
                <a:spLocks/>
              </p:cNvSpPr>
              <p:nvPr/>
            </p:nvSpPr>
            <p:spPr bwMode="auto">
              <a:xfrm>
                <a:off x="3429" y="584"/>
                <a:ext cx="29" cy="5"/>
              </a:xfrm>
              <a:custGeom>
                <a:avLst/>
                <a:gdLst>
                  <a:gd name="T0" fmla="*/ 4 w 29"/>
                  <a:gd name="T1" fmla="*/ 0 h 5"/>
                  <a:gd name="T2" fmla="*/ 0 w 29"/>
                  <a:gd name="T3" fmla="*/ 0 h 5"/>
                  <a:gd name="T4" fmla="*/ 8 w 29"/>
                  <a:gd name="T5" fmla="*/ 0 h 5"/>
                  <a:gd name="T6" fmla="*/ 29 w 29"/>
                  <a:gd name="T7" fmla="*/ 2 h 5"/>
                  <a:gd name="T8" fmla="*/ 24 w 29"/>
                  <a:gd name="T9" fmla="*/ 5 h 5"/>
                  <a:gd name="T10" fmla="*/ 15 w 29"/>
                  <a:gd name="T11" fmla="*/ 5 h 5"/>
                  <a:gd name="T12" fmla="*/ 8 w 29"/>
                  <a:gd name="T13" fmla="*/ 5 h 5"/>
                  <a:gd name="T14" fmla="*/ 18 w 29"/>
                  <a:gd name="T15" fmla="*/ 5 h 5"/>
                  <a:gd name="T16" fmla="*/ 7 w 29"/>
                  <a:gd name="T17" fmla="*/ 4 h 5"/>
                  <a:gd name="T18" fmla="*/ 8 w 29"/>
                  <a:gd name="T19" fmla="*/ 4 h 5"/>
                  <a:gd name="T20" fmla="*/ 7 w 29"/>
                  <a:gd name="T21" fmla="*/ 2 h 5"/>
                  <a:gd name="T22" fmla="*/ 4 w 29"/>
                  <a:gd name="T23" fmla="*/ 2 h 5"/>
                  <a:gd name="T24" fmla="*/ 4 w 29"/>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 h="5">
                    <a:moveTo>
                      <a:pt x="4" y="0"/>
                    </a:moveTo>
                    <a:lnTo>
                      <a:pt x="0" y="0"/>
                    </a:lnTo>
                    <a:lnTo>
                      <a:pt x="8" y="0"/>
                    </a:lnTo>
                    <a:lnTo>
                      <a:pt x="29" y="2"/>
                    </a:lnTo>
                    <a:lnTo>
                      <a:pt x="24" y="5"/>
                    </a:lnTo>
                    <a:lnTo>
                      <a:pt x="15" y="5"/>
                    </a:lnTo>
                    <a:lnTo>
                      <a:pt x="8" y="5"/>
                    </a:lnTo>
                    <a:lnTo>
                      <a:pt x="18" y="5"/>
                    </a:lnTo>
                    <a:lnTo>
                      <a:pt x="7" y="4"/>
                    </a:lnTo>
                    <a:lnTo>
                      <a:pt x="8" y="4"/>
                    </a:lnTo>
                    <a:lnTo>
                      <a:pt x="7" y="2"/>
                    </a:lnTo>
                    <a:lnTo>
                      <a:pt x="4" y="2"/>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0" name="Freeform 338"/>
              <p:cNvSpPr>
                <a:spLocks/>
              </p:cNvSpPr>
              <p:nvPr/>
            </p:nvSpPr>
            <p:spPr bwMode="auto">
              <a:xfrm>
                <a:off x="3404" y="571"/>
                <a:ext cx="16" cy="2"/>
              </a:xfrm>
              <a:custGeom>
                <a:avLst/>
                <a:gdLst>
                  <a:gd name="T0" fmla="*/ 8 w 16"/>
                  <a:gd name="T1" fmla="*/ 0 h 2"/>
                  <a:gd name="T2" fmla="*/ 16 w 16"/>
                  <a:gd name="T3" fmla="*/ 0 h 2"/>
                  <a:gd name="T4" fmla="*/ 14 w 16"/>
                  <a:gd name="T5" fmla="*/ 2 h 2"/>
                  <a:gd name="T6" fmla="*/ 0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16" y="0"/>
                    </a:lnTo>
                    <a:lnTo>
                      <a:pt x="14" y="2"/>
                    </a:lnTo>
                    <a:lnTo>
                      <a:pt x="0"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1" name="Freeform 339"/>
              <p:cNvSpPr>
                <a:spLocks/>
              </p:cNvSpPr>
              <p:nvPr/>
            </p:nvSpPr>
            <p:spPr bwMode="auto">
              <a:xfrm>
                <a:off x="3431" y="571"/>
                <a:ext cx="56" cy="15"/>
              </a:xfrm>
              <a:custGeom>
                <a:avLst/>
                <a:gdLst>
                  <a:gd name="T0" fmla="*/ 21 w 56"/>
                  <a:gd name="T1" fmla="*/ 2 h 15"/>
                  <a:gd name="T2" fmla="*/ 22 w 56"/>
                  <a:gd name="T3" fmla="*/ 0 h 15"/>
                  <a:gd name="T4" fmla="*/ 21 w 56"/>
                  <a:gd name="T5" fmla="*/ 0 h 15"/>
                  <a:gd name="T6" fmla="*/ 24 w 56"/>
                  <a:gd name="T7" fmla="*/ 0 h 15"/>
                  <a:gd name="T8" fmla="*/ 40 w 56"/>
                  <a:gd name="T9" fmla="*/ 4 h 15"/>
                  <a:gd name="T10" fmla="*/ 54 w 56"/>
                  <a:gd name="T11" fmla="*/ 7 h 15"/>
                  <a:gd name="T12" fmla="*/ 49 w 56"/>
                  <a:gd name="T13" fmla="*/ 7 h 15"/>
                  <a:gd name="T14" fmla="*/ 51 w 56"/>
                  <a:gd name="T15" fmla="*/ 10 h 15"/>
                  <a:gd name="T16" fmla="*/ 52 w 56"/>
                  <a:gd name="T17" fmla="*/ 9 h 15"/>
                  <a:gd name="T18" fmla="*/ 54 w 56"/>
                  <a:gd name="T19" fmla="*/ 10 h 15"/>
                  <a:gd name="T20" fmla="*/ 56 w 56"/>
                  <a:gd name="T21" fmla="*/ 10 h 15"/>
                  <a:gd name="T22" fmla="*/ 27 w 56"/>
                  <a:gd name="T23" fmla="*/ 15 h 15"/>
                  <a:gd name="T24" fmla="*/ 6 w 56"/>
                  <a:gd name="T25" fmla="*/ 12 h 15"/>
                  <a:gd name="T26" fmla="*/ 8 w 56"/>
                  <a:gd name="T27" fmla="*/ 12 h 15"/>
                  <a:gd name="T28" fmla="*/ 0 w 56"/>
                  <a:gd name="T29" fmla="*/ 12 h 15"/>
                  <a:gd name="T30" fmla="*/ 3 w 56"/>
                  <a:gd name="T31" fmla="*/ 10 h 15"/>
                  <a:gd name="T32" fmla="*/ 0 w 56"/>
                  <a:gd name="T33" fmla="*/ 9 h 15"/>
                  <a:gd name="T34" fmla="*/ 8 w 56"/>
                  <a:gd name="T35" fmla="*/ 9 h 15"/>
                  <a:gd name="T36" fmla="*/ 8 w 56"/>
                  <a:gd name="T37" fmla="*/ 7 h 15"/>
                  <a:gd name="T38" fmla="*/ 3 w 56"/>
                  <a:gd name="T39" fmla="*/ 5 h 15"/>
                  <a:gd name="T40" fmla="*/ 6 w 56"/>
                  <a:gd name="T41" fmla="*/ 4 h 15"/>
                  <a:gd name="T42" fmla="*/ 21 w 56"/>
                  <a:gd name="T43" fmla="*/ 2 h 15"/>
                  <a:gd name="T44" fmla="*/ 21 w 56"/>
                  <a:gd name="T45"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6" h="15">
                    <a:moveTo>
                      <a:pt x="21" y="2"/>
                    </a:moveTo>
                    <a:lnTo>
                      <a:pt x="22" y="0"/>
                    </a:lnTo>
                    <a:lnTo>
                      <a:pt x="21" y="0"/>
                    </a:lnTo>
                    <a:lnTo>
                      <a:pt x="24" y="0"/>
                    </a:lnTo>
                    <a:lnTo>
                      <a:pt x="40" y="4"/>
                    </a:lnTo>
                    <a:lnTo>
                      <a:pt x="54" y="7"/>
                    </a:lnTo>
                    <a:lnTo>
                      <a:pt x="49" y="7"/>
                    </a:lnTo>
                    <a:lnTo>
                      <a:pt x="51" y="10"/>
                    </a:lnTo>
                    <a:lnTo>
                      <a:pt x="52" y="9"/>
                    </a:lnTo>
                    <a:lnTo>
                      <a:pt x="54" y="10"/>
                    </a:lnTo>
                    <a:lnTo>
                      <a:pt x="56" y="10"/>
                    </a:lnTo>
                    <a:lnTo>
                      <a:pt x="27" y="15"/>
                    </a:lnTo>
                    <a:lnTo>
                      <a:pt x="6" y="12"/>
                    </a:lnTo>
                    <a:lnTo>
                      <a:pt x="8" y="12"/>
                    </a:lnTo>
                    <a:lnTo>
                      <a:pt x="0" y="12"/>
                    </a:lnTo>
                    <a:lnTo>
                      <a:pt x="3" y="10"/>
                    </a:lnTo>
                    <a:lnTo>
                      <a:pt x="0" y="9"/>
                    </a:lnTo>
                    <a:lnTo>
                      <a:pt x="8" y="9"/>
                    </a:lnTo>
                    <a:lnTo>
                      <a:pt x="8" y="7"/>
                    </a:lnTo>
                    <a:lnTo>
                      <a:pt x="3" y="5"/>
                    </a:lnTo>
                    <a:lnTo>
                      <a:pt x="6" y="4"/>
                    </a:lnTo>
                    <a:lnTo>
                      <a:pt x="21" y="2"/>
                    </a:lnTo>
                    <a:lnTo>
                      <a:pt x="21"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2" name="Freeform 340"/>
              <p:cNvSpPr>
                <a:spLocks/>
              </p:cNvSpPr>
              <p:nvPr/>
            </p:nvSpPr>
            <p:spPr bwMode="auto">
              <a:xfrm>
                <a:off x="3455" y="583"/>
                <a:ext cx="78" cy="17"/>
              </a:xfrm>
              <a:custGeom>
                <a:avLst/>
                <a:gdLst>
                  <a:gd name="T0" fmla="*/ 13 w 78"/>
                  <a:gd name="T1" fmla="*/ 1 h 17"/>
                  <a:gd name="T2" fmla="*/ 35 w 78"/>
                  <a:gd name="T3" fmla="*/ 0 h 17"/>
                  <a:gd name="T4" fmla="*/ 43 w 78"/>
                  <a:gd name="T5" fmla="*/ 1 h 17"/>
                  <a:gd name="T6" fmla="*/ 44 w 78"/>
                  <a:gd name="T7" fmla="*/ 3 h 17"/>
                  <a:gd name="T8" fmla="*/ 48 w 78"/>
                  <a:gd name="T9" fmla="*/ 3 h 17"/>
                  <a:gd name="T10" fmla="*/ 46 w 78"/>
                  <a:gd name="T11" fmla="*/ 3 h 17"/>
                  <a:gd name="T12" fmla="*/ 44 w 78"/>
                  <a:gd name="T13" fmla="*/ 1 h 17"/>
                  <a:gd name="T14" fmla="*/ 46 w 78"/>
                  <a:gd name="T15" fmla="*/ 1 h 17"/>
                  <a:gd name="T16" fmla="*/ 57 w 78"/>
                  <a:gd name="T17" fmla="*/ 3 h 17"/>
                  <a:gd name="T18" fmla="*/ 65 w 78"/>
                  <a:gd name="T19" fmla="*/ 5 h 17"/>
                  <a:gd name="T20" fmla="*/ 65 w 78"/>
                  <a:gd name="T21" fmla="*/ 6 h 17"/>
                  <a:gd name="T22" fmla="*/ 70 w 78"/>
                  <a:gd name="T23" fmla="*/ 6 h 17"/>
                  <a:gd name="T24" fmla="*/ 67 w 78"/>
                  <a:gd name="T25" fmla="*/ 8 h 17"/>
                  <a:gd name="T26" fmla="*/ 70 w 78"/>
                  <a:gd name="T27" fmla="*/ 11 h 17"/>
                  <a:gd name="T28" fmla="*/ 63 w 78"/>
                  <a:gd name="T29" fmla="*/ 11 h 17"/>
                  <a:gd name="T30" fmla="*/ 75 w 78"/>
                  <a:gd name="T31" fmla="*/ 14 h 17"/>
                  <a:gd name="T32" fmla="*/ 78 w 78"/>
                  <a:gd name="T33" fmla="*/ 16 h 17"/>
                  <a:gd name="T34" fmla="*/ 70 w 78"/>
                  <a:gd name="T35" fmla="*/ 17 h 17"/>
                  <a:gd name="T36" fmla="*/ 59 w 78"/>
                  <a:gd name="T37" fmla="*/ 17 h 17"/>
                  <a:gd name="T38" fmla="*/ 38 w 78"/>
                  <a:gd name="T39" fmla="*/ 14 h 17"/>
                  <a:gd name="T40" fmla="*/ 33 w 78"/>
                  <a:gd name="T41" fmla="*/ 13 h 17"/>
                  <a:gd name="T42" fmla="*/ 30 w 78"/>
                  <a:gd name="T43" fmla="*/ 14 h 17"/>
                  <a:gd name="T44" fmla="*/ 19 w 78"/>
                  <a:gd name="T45" fmla="*/ 11 h 17"/>
                  <a:gd name="T46" fmla="*/ 14 w 78"/>
                  <a:gd name="T47" fmla="*/ 9 h 17"/>
                  <a:gd name="T48" fmla="*/ 5 w 78"/>
                  <a:gd name="T49" fmla="*/ 8 h 17"/>
                  <a:gd name="T50" fmla="*/ 5 w 78"/>
                  <a:gd name="T51" fmla="*/ 9 h 17"/>
                  <a:gd name="T52" fmla="*/ 0 w 78"/>
                  <a:gd name="T53" fmla="*/ 8 h 17"/>
                  <a:gd name="T54" fmla="*/ 11 w 78"/>
                  <a:gd name="T55" fmla="*/ 5 h 17"/>
                  <a:gd name="T56" fmla="*/ 8 w 78"/>
                  <a:gd name="T57" fmla="*/ 3 h 17"/>
                  <a:gd name="T58" fmla="*/ 13 w 78"/>
                  <a:gd name="T59"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8" h="17">
                    <a:moveTo>
                      <a:pt x="13" y="1"/>
                    </a:moveTo>
                    <a:lnTo>
                      <a:pt x="35" y="0"/>
                    </a:lnTo>
                    <a:lnTo>
                      <a:pt x="43" y="1"/>
                    </a:lnTo>
                    <a:lnTo>
                      <a:pt x="44" y="3"/>
                    </a:lnTo>
                    <a:lnTo>
                      <a:pt x="48" y="3"/>
                    </a:lnTo>
                    <a:lnTo>
                      <a:pt x="46" y="3"/>
                    </a:lnTo>
                    <a:lnTo>
                      <a:pt x="44" y="1"/>
                    </a:lnTo>
                    <a:lnTo>
                      <a:pt x="46" y="1"/>
                    </a:lnTo>
                    <a:lnTo>
                      <a:pt x="57" y="3"/>
                    </a:lnTo>
                    <a:lnTo>
                      <a:pt x="65" y="5"/>
                    </a:lnTo>
                    <a:lnTo>
                      <a:pt x="65" y="6"/>
                    </a:lnTo>
                    <a:lnTo>
                      <a:pt x="70" y="6"/>
                    </a:lnTo>
                    <a:lnTo>
                      <a:pt x="67" y="8"/>
                    </a:lnTo>
                    <a:lnTo>
                      <a:pt x="70" y="11"/>
                    </a:lnTo>
                    <a:lnTo>
                      <a:pt x="63" y="11"/>
                    </a:lnTo>
                    <a:lnTo>
                      <a:pt x="75" y="14"/>
                    </a:lnTo>
                    <a:lnTo>
                      <a:pt x="78" y="16"/>
                    </a:lnTo>
                    <a:lnTo>
                      <a:pt x="70" y="17"/>
                    </a:lnTo>
                    <a:lnTo>
                      <a:pt x="59" y="17"/>
                    </a:lnTo>
                    <a:lnTo>
                      <a:pt x="38" y="14"/>
                    </a:lnTo>
                    <a:lnTo>
                      <a:pt x="33" y="13"/>
                    </a:lnTo>
                    <a:lnTo>
                      <a:pt x="30" y="14"/>
                    </a:lnTo>
                    <a:lnTo>
                      <a:pt x="19" y="11"/>
                    </a:lnTo>
                    <a:lnTo>
                      <a:pt x="14" y="9"/>
                    </a:lnTo>
                    <a:lnTo>
                      <a:pt x="5" y="8"/>
                    </a:lnTo>
                    <a:lnTo>
                      <a:pt x="5" y="9"/>
                    </a:lnTo>
                    <a:lnTo>
                      <a:pt x="0" y="8"/>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3" name="Freeform 341"/>
              <p:cNvSpPr>
                <a:spLocks/>
              </p:cNvSpPr>
              <p:nvPr/>
            </p:nvSpPr>
            <p:spPr bwMode="auto">
              <a:xfrm>
                <a:off x="3541" y="592"/>
                <a:ext cx="54" cy="20"/>
              </a:xfrm>
              <a:custGeom>
                <a:avLst/>
                <a:gdLst>
                  <a:gd name="T0" fmla="*/ 1 w 54"/>
                  <a:gd name="T1" fmla="*/ 13 h 20"/>
                  <a:gd name="T2" fmla="*/ 1 w 54"/>
                  <a:gd name="T3" fmla="*/ 8 h 20"/>
                  <a:gd name="T4" fmla="*/ 3 w 54"/>
                  <a:gd name="T5" fmla="*/ 8 h 20"/>
                  <a:gd name="T6" fmla="*/ 0 w 54"/>
                  <a:gd name="T7" fmla="*/ 5 h 20"/>
                  <a:gd name="T8" fmla="*/ 3 w 54"/>
                  <a:gd name="T9" fmla="*/ 5 h 20"/>
                  <a:gd name="T10" fmla="*/ 1 w 54"/>
                  <a:gd name="T11" fmla="*/ 5 h 20"/>
                  <a:gd name="T12" fmla="*/ 3 w 54"/>
                  <a:gd name="T13" fmla="*/ 4 h 20"/>
                  <a:gd name="T14" fmla="*/ 1 w 54"/>
                  <a:gd name="T15" fmla="*/ 4 h 20"/>
                  <a:gd name="T16" fmla="*/ 3 w 54"/>
                  <a:gd name="T17" fmla="*/ 2 h 20"/>
                  <a:gd name="T18" fmla="*/ 1 w 54"/>
                  <a:gd name="T19" fmla="*/ 2 h 20"/>
                  <a:gd name="T20" fmla="*/ 9 w 54"/>
                  <a:gd name="T21" fmla="*/ 4 h 20"/>
                  <a:gd name="T22" fmla="*/ 6 w 54"/>
                  <a:gd name="T23" fmla="*/ 0 h 20"/>
                  <a:gd name="T24" fmla="*/ 8 w 54"/>
                  <a:gd name="T25" fmla="*/ 0 h 20"/>
                  <a:gd name="T26" fmla="*/ 17 w 54"/>
                  <a:gd name="T27" fmla="*/ 2 h 20"/>
                  <a:gd name="T28" fmla="*/ 17 w 54"/>
                  <a:gd name="T29" fmla="*/ 4 h 20"/>
                  <a:gd name="T30" fmla="*/ 20 w 54"/>
                  <a:gd name="T31" fmla="*/ 5 h 20"/>
                  <a:gd name="T32" fmla="*/ 20 w 54"/>
                  <a:gd name="T33" fmla="*/ 4 h 20"/>
                  <a:gd name="T34" fmla="*/ 27 w 54"/>
                  <a:gd name="T35" fmla="*/ 5 h 20"/>
                  <a:gd name="T36" fmla="*/ 28 w 54"/>
                  <a:gd name="T37" fmla="*/ 4 h 20"/>
                  <a:gd name="T38" fmla="*/ 33 w 54"/>
                  <a:gd name="T39" fmla="*/ 5 h 20"/>
                  <a:gd name="T40" fmla="*/ 35 w 54"/>
                  <a:gd name="T41" fmla="*/ 5 h 20"/>
                  <a:gd name="T42" fmla="*/ 39 w 54"/>
                  <a:gd name="T43" fmla="*/ 7 h 20"/>
                  <a:gd name="T44" fmla="*/ 50 w 54"/>
                  <a:gd name="T45" fmla="*/ 10 h 20"/>
                  <a:gd name="T46" fmla="*/ 54 w 54"/>
                  <a:gd name="T47" fmla="*/ 13 h 20"/>
                  <a:gd name="T48" fmla="*/ 52 w 54"/>
                  <a:gd name="T49" fmla="*/ 15 h 20"/>
                  <a:gd name="T50" fmla="*/ 33 w 54"/>
                  <a:gd name="T51" fmla="*/ 16 h 20"/>
                  <a:gd name="T52" fmla="*/ 16 w 54"/>
                  <a:gd name="T53" fmla="*/ 16 h 20"/>
                  <a:gd name="T54" fmla="*/ 9 w 54"/>
                  <a:gd name="T55" fmla="*/ 20 h 20"/>
                  <a:gd name="T56" fmla="*/ 1 w 54"/>
                  <a:gd name="T57" fmla="*/ 18 h 20"/>
                  <a:gd name="T58" fmla="*/ 3 w 54"/>
                  <a:gd name="T59" fmla="*/ 13 h 20"/>
                  <a:gd name="T60" fmla="*/ 1 w 54"/>
                  <a:gd name="T61"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20">
                    <a:moveTo>
                      <a:pt x="1" y="13"/>
                    </a:moveTo>
                    <a:lnTo>
                      <a:pt x="1" y="8"/>
                    </a:lnTo>
                    <a:lnTo>
                      <a:pt x="3" y="8"/>
                    </a:lnTo>
                    <a:lnTo>
                      <a:pt x="0" y="5"/>
                    </a:lnTo>
                    <a:lnTo>
                      <a:pt x="3" y="5"/>
                    </a:lnTo>
                    <a:lnTo>
                      <a:pt x="1" y="5"/>
                    </a:lnTo>
                    <a:lnTo>
                      <a:pt x="3" y="4"/>
                    </a:lnTo>
                    <a:lnTo>
                      <a:pt x="1" y="4"/>
                    </a:lnTo>
                    <a:lnTo>
                      <a:pt x="3" y="2"/>
                    </a:lnTo>
                    <a:lnTo>
                      <a:pt x="1" y="2"/>
                    </a:lnTo>
                    <a:lnTo>
                      <a:pt x="9" y="4"/>
                    </a:lnTo>
                    <a:lnTo>
                      <a:pt x="6" y="0"/>
                    </a:lnTo>
                    <a:lnTo>
                      <a:pt x="8" y="0"/>
                    </a:lnTo>
                    <a:lnTo>
                      <a:pt x="17" y="2"/>
                    </a:lnTo>
                    <a:lnTo>
                      <a:pt x="17" y="4"/>
                    </a:lnTo>
                    <a:lnTo>
                      <a:pt x="20" y="5"/>
                    </a:lnTo>
                    <a:lnTo>
                      <a:pt x="20" y="4"/>
                    </a:lnTo>
                    <a:lnTo>
                      <a:pt x="27" y="5"/>
                    </a:lnTo>
                    <a:lnTo>
                      <a:pt x="28" y="4"/>
                    </a:lnTo>
                    <a:lnTo>
                      <a:pt x="33" y="5"/>
                    </a:lnTo>
                    <a:lnTo>
                      <a:pt x="35" y="5"/>
                    </a:lnTo>
                    <a:lnTo>
                      <a:pt x="39" y="7"/>
                    </a:lnTo>
                    <a:lnTo>
                      <a:pt x="50" y="10"/>
                    </a:lnTo>
                    <a:lnTo>
                      <a:pt x="54" y="13"/>
                    </a:lnTo>
                    <a:lnTo>
                      <a:pt x="52" y="15"/>
                    </a:lnTo>
                    <a:lnTo>
                      <a:pt x="33" y="16"/>
                    </a:lnTo>
                    <a:lnTo>
                      <a:pt x="16" y="16"/>
                    </a:lnTo>
                    <a:lnTo>
                      <a:pt x="9" y="20"/>
                    </a:lnTo>
                    <a:lnTo>
                      <a:pt x="1" y="18"/>
                    </a:lnTo>
                    <a:lnTo>
                      <a:pt x="3" y="13"/>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4" name="Freeform 342"/>
              <p:cNvSpPr>
                <a:spLocks/>
              </p:cNvSpPr>
              <p:nvPr/>
            </p:nvSpPr>
            <p:spPr bwMode="auto">
              <a:xfrm>
                <a:off x="3612" y="608"/>
                <a:ext cx="13" cy="2"/>
              </a:xfrm>
              <a:custGeom>
                <a:avLst/>
                <a:gdLst>
                  <a:gd name="T0" fmla="*/ 3 w 13"/>
                  <a:gd name="T1" fmla="*/ 0 h 2"/>
                  <a:gd name="T2" fmla="*/ 13 w 13"/>
                  <a:gd name="T3" fmla="*/ 0 h 2"/>
                  <a:gd name="T4" fmla="*/ 11 w 13"/>
                  <a:gd name="T5" fmla="*/ 2 h 2"/>
                  <a:gd name="T6" fmla="*/ 0 w 13"/>
                  <a:gd name="T7" fmla="*/ 0 h 2"/>
                  <a:gd name="T8" fmla="*/ 3 w 13"/>
                  <a:gd name="T9" fmla="*/ 0 h 2"/>
                </a:gdLst>
                <a:ahLst/>
                <a:cxnLst>
                  <a:cxn ang="0">
                    <a:pos x="T0" y="T1"/>
                  </a:cxn>
                  <a:cxn ang="0">
                    <a:pos x="T2" y="T3"/>
                  </a:cxn>
                  <a:cxn ang="0">
                    <a:pos x="T4" y="T5"/>
                  </a:cxn>
                  <a:cxn ang="0">
                    <a:pos x="T6" y="T7"/>
                  </a:cxn>
                  <a:cxn ang="0">
                    <a:pos x="T8" y="T9"/>
                  </a:cxn>
                </a:cxnLst>
                <a:rect l="0" t="0" r="r" b="b"/>
                <a:pathLst>
                  <a:path w="13" h="2">
                    <a:moveTo>
                      <a:pt x="3" y="0"/>
                    </a:moveTo>
                    <a:lnTo>
                      <a:pt x="13" y="0"/>
                    </a:lnTo>
                    <a:lnTo>
                      <a:pt x="11" y="2"/>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5" name="Freeform 343"/>
              <p:cNvSpPr>
                <a:spLocks/>
              </p:cNvSpPr>
              <p:nvPr/>
            </p:nvSpPr>
            <p:spPr bwMode="auto">
              <a:xfrm>
                <a:off x="3453" y="620"/>
                <a:ext cx="5" cy="1"/>
              </a:xfrm>
              <a:custGeom>
                <a:avLst/>
                <a:gdLst>
                  <a:gd name="T0" fmla="*/ 2 w 5"/>
                  <a:gd name="T1" fmla="*/ 0 h 1"/>
                  <a:gd name="T2" fmla="*/ 3 w 5"/>
                  <a:gd name="T3" fmla="*/ 0 h 1"/>
                  <a:gd name="T4" fmla="*/ 5 w 5"/>
                  <a:gd name="T5" fmla="*/ 1 h 1"/>
                  <a:gd name="T6" fmla="*/ 5 w 5"/>
                  <a:gd name="T7" fmla="*/ 1 h 1"/>
                  <a:gd name="T8" fmla="*/ 0 w 5"/>
                  <a:gd name="T9" fmla="*/ 1 h 1"/>
                  <a:gd name="T10" fmla="*/ 2 w 5"/>
                  <a:gd name="T11" fmla="*/ 0 h 1"/>
                </a:gdLst>
                <a:ahLst/>
                <a:cxnLst>
                  <a:cxn ang="0">
                    <a:pos x="T0" y="T1"/>
                  </a:cxn>
                  <a:cxn ang="0">
                    <a:pos x="T2" y="T3"/>
                  </a:cxn>
                  <a:cxn ang="0">
                    <a:pos x="T4" y="T5"/>
                  </a:cxn>
                  <a:cxn ang="0">
                    <a:pos x="T6" y="T7"/>
                  </a:cxn>
                  <a:cxn ang="0">
                    <a:pos x="T8" y="T9"/>
                  </a:cxn>
                  <a:cxn ang="0">
                    <a:pos x="T10" y="T11"/>
                  </a:cxn>
                </a:cxnLst>
                <a:rect l="0" t="0" r="r" b="b"/>
                <a:pathLst>
                  <a:path w="5" h="1">
                    <a:moveTo>
                      <a:pt x="2" y="0"/>
                    </a:moveTo>
                    <a:lnTo>
                      <a:pt x="3" y="0"/>
                    </a:lnTo>
                    <a:lnTo>
                      <a:pt x="5" y="1"/>
                    </a:lnTo>
                    <a:lnTo>
                      <a:pt x="5" y="1"/>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6" name="Freeform 344"/>
              <p:cNvSpPr>
                <a:spLocks/>
              </p:cNvSpPr>
              <p:nvPr/>
            </p:nvSpPr>
            <p:spPr bwMode="auto">
              <a:xfrm>
                <a:off x="3530" y="633"/>
                <a:ext cx="14" cy="1"/>
              </a:xfrm>
              <a:custGeom>
                <a:avLst/>
                <a:gdLst>
                  <a:gd name="T0" fmla="*/ 11 w 14"/>
                  <a:gd name="T1" fmla="*/ 1 h 1"/>
                  <a:gd name="T2" fmla="*/ 0 w 14"/>
                  <a:gd name="T3" fmla="*/ 0 h 1"/>
                  <a:gd name="T4" fmla="*/ 11 w 14"/>
                  <a:gd name="T5" fmla="*/ 0 h 1"/>
                  <a:gd name="T6" fmla="*/ 12 w 14"/>
                  <a:gd name="T7" fmla="*/ 1 h 1"/>
                  <a:gd name="T8" fmla="*/ 14 w 14"/>
                  <a:gd name="T9" fmla="*/ 1 h 1"/>
                  <a:gd name="T10" fmla="*/ 11 w 14"/>
                  <a:gd name="T11" fmla="*/ 1 h 1"/>
                </a:gdLst>
                <a:ahLst/>
                <a:cxnLst>
                  <a:cxn ang="0">
                    <a:pos x="T0" y="T1"/>
                  </a:cxn>
                  <a:cxn ang="0">
                    <a:pos x="T2" y="T3"/>
                  </a:cxn>
                  <a:cxn ang="0">
                    <a:pos x="T4" y="T5"/>
                  </a:cxn>
                  <a:cxn ang="0">
                    <a:pos x="T6" y="T7"/>
                  </a:cxn>
                  <a:cxn ang="0">
                    <a:pos x="T8" y="T9"/>
                  </a:cxn>
                  <a:cxn ang="0">
                    <a:pos x="T10" y="T11"/>
                  </a:cxn>
                </a:cxnLst>
                <a:rect l="0" t="0" r="r" b="b"/>
                <a:pathLst>
                  <a:path w="14" h="1">
                    <a:moveTo>
                      <a:pt x="11" y="1"/>
                    </a:moveTo>
                    <a:lnTo>
                      <a:pt x="0" y="0"/>
                    </a:lnTo>
                    <a:lnTo>
                      <a:pt x="11" y="0"/>
                    </a:lnTo>
                    <a:lnTo>
                      <a:pt x="12" y="1"/>
                    </a:lnTo>
                    <a:lnTo>
                      <a:pt x="14" y="1"/>
                    </a:lnTo>
                    <a:lnTo>
                      <a:pt x="11"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7" name="Freeform 345"/>
              <p:cNvSpPr>
                <a:spLocks/>
              </p:cNvSpPr>
              <p:nvPr/>
            </p:nvSpPr>
            <p:spPr bwMode="auto">
              <a:xfrm>
                <a:off x="3518" y="621"/>
                <a:ext cx="10" cy="4"/>
              </a:xfrm>
              <a:custGeom>
                <a:avLst/>
                <a:gdLst>
                  <a:gd name="T0" fmla="*/ 10 w 10"/>
                  <a:gd name="T1" fmla="*/ 2 h 4"/>
                  <a:gd name="T2" fmla="*/ 7 w 10"/>
                  <a:gd name="T3" fmla="*/ 4 h 4"/>
                  <a:gd name="T4" fmla="*/ 7 w 10"/>
                  <a:gd name="T5" fmla="*/ 4 h 4"/>
                  <a:gd name="T6" fmla="*/ 0 w 10"/>
                  <a:gd name="T7" fmla="*/ 4 h 4"/>
                  <a:gd name="T8" fmla="*/ 8 w 10"/>
                  <a:gd name="T9" fmla="*/ 0 h 4"/>
                  <a:gd name="T10" fmla="*/ 10 w 10"/>
                  <a:gd name="T11" fmla="*/ 2 h 4"/>
                  <a:gd name="T12" fmla="*/ 10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10" y="2"/>
                    </a:moveTo>
                    <a:lnTo>
                      <a:pt x="7" y="4"/>
                    </a:lnTo>
                    <a:lnTo>
                      <a:pt x="7" y="4"/>
                    </a:lnTo>
                    <a:lnTo>
                      <a:pt x="0" y="4"/>
                    </a:lnTo>
                    <a:lnTo>
                      <a:pt x="8" y="0"/>
                    </a:lnTo>
                    <a:lnTo>
                      <a:pt x="10" y="2"/>
                    </a:lnTo>
                    <a:lnTo>
                      <a:pt x="1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8" name="Freeform 346"/>
              <p:cNvSpPr>
                <a:spLocks/>
              </p:cNvSpPr>
              <p:nvPr/>
            </p:nvSpPr>
            <p:spPr bwMode="auto">
              <a:xfrm>
                <a:off x="3725" y="657"/>
                <a:ext cx="21" cy="6"/>
              </a:xfrm>
              <a:custGeom>
                <a:avLst/>
                <a:gdLst>
                  <a:gd name="T0" fmla="*/ 14 w 21"/>
                  <a:gd name="T1" fmla="*/ 0 h 6"/>
                  <a:gd name="T2" fmla="*/ 17 w 21"/>
                  <a:gd name="T3" fmla="*/ 0 h 6"/>
                  <a:gd name="T4" fmla="*/ 21 w 21"/>
                  <a:gd name="T5" fmla="*/ 3 h 6"/>
                  <a:gd name="T6" fmla="*/ 17 w 21"/>
                  <a:gd name="T7" fmla="*/ 6 h 6"/>
                  <a:gd name="T8" fmla="*/ 0 w 21"/>
                  <a:gd name="T9" fmla="*/ 3 h 6"/>
                  <a:gd name="T10" fmla="*/ 5 w 21"/>
                  <a:gd name="T11" fmla="*/ 1 h 6"/>
                  <a:gd name="T12" fmla="*/ 3 w 21"/>
                  <a:gd name="T13" fmla="*/ 0 h 6"/>
                  <a:gd name="T14" fmla="*/ 14 w 21"/>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6">
                    <a:moveTo>
                      <a:pt x="14" y="0"/>
                    </a:moveTo>
                    <a:lnTo>
                      <a:pt x="17" y="0"/>
                    </a:lnTo>
                    <a:lnTo>
                      <a:pt x="21" y="3"/>
                    </a:lnTo>
                    <a:lnTo>
                      <a:pt x="17" y="6"/>
                    </a:lnTo>
                    <a:lnTo>
                      <a:pt x="0" y="3"/>
                    </a:lnTo>
                    <a:lnTo>
                      <a:pt x="5" y="1"/>
                    </a:lnTo>
                    <a:lnTo>
                      <a:pt x="3"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9" name="Freeform 347"/>
              <p:cNvSpPr>
                <a:spLocks/>
              </p:cNvSpPr>
              <p:nvPr/>
            </p:nvSpPr>
            <p:spPr bwMode="auto">
              <a:xfrm>
                <a:off x="3977" y="660"/>
                <a:ext cx="15" cy="6"/>
              </a:xfrm>
              <a:custGeom>
                <a:avLst/>
                <a:gdLst>
                  <a:gd name="T0" fmla="*/ 10 w 15"/>
                  <a:gd name="T1" fmla="*/ 3 h 6"/>
                  <a:gd name="T2" fmla="*/ 15 w 15"/>
                  <a:gd name="T3" fmla="*/ 5 h 6"/>
                  <a:gd name="T4" fmla="*/ 13 w 15"/>
                  <a:gd name="T5" fmla="*/ 6 h 6"/>
                  <a:gd name="T6" fmla="*/ 0 w 15"/>
                  <a:gd name="T7" fmla="*/ 0 h 6"/>
                  <a:gd name="T8" fmla="*/ 10 w 15"/>
                  <a:gd name="T9" fmla="*/ 3 h 6"/>
                </a:gdLst>
                <a:ahLst/>
                <a:cxnLst>
                  <a:cxn ang="0">
                    <a:pos x="T0" y="T1"/>
                  </a:cxn>
                  <a:cxn ang="0">
                    <a:pos x="T2" y="T3"/>
                  </a:cxn>
                  <a:cxn ang="0">
                    <a:pos x="T4" y="T5"/>
                  </a:cxn>
                  <a:cxn ang="0">
                    <a:pos x="T6" y="T7"/>
                  </a:cxn>
                  <a:cxn ang="0">
                    <a:pos x="T8" y="T9"/>
                  </a:cxn>
                </a:cxnLst>
                <a:rect l="0" t="0" r="r" b="b"/>
                <a:pathLst>
                  <a:path w="15" h="6">
                    <a:moveTo>
                      <a:pt x="10" y="3"/>
                    </a:moveTo>
                    <a:lnTo>
                      <a:pt x="15" y="5"/>
                    </a:lnTo>
                    <a:lnTo>
                      <a:pt x="13" y="6"/>
                    </a:lnTo>
                    <a:lnTo>
                      <a:pt x="0" y="0"/>
                    </a:lnTo>
                    <a:lnTo>
                      <a:pt x="1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0" name="Freeform 348"/>
              <p:cNvSpPr>
                <a:spLocks/>
              </p:cNvSpPr>
              <p:nvPr/>
            </p:nvSpPr>
            <p:spPr bwMode="auto">
              <a:xfrm>
                <a:off x="3946" y="639"/>
                <a:ext cx="12" cy="6"/>
              </a:xfrm>
              <a:custGeom>
                <a:avLst/>
                <a:gdLst>
                  <a:gd name="T0" fmla="*/ 9 w 12"/>
                  <a:gd name="T1" fmla="*/ 3 h 6"/>
                  <a:gd name="T2" fmla="*/ 12 w 12"/>
                  <a:gd name="T3" fmla="*/ 6 h 6"/>
                  <a:gd name="T4" fmla="*/ 8 w 12"/>
                  <a:gd name="T5" fmla="*/ 5 h 6"/>
                  <a:gd name="T6" fmla="*/ 0 w 12"/>
                  <a:gd name="T7" fmla="*/ 0 h 6"/>
                  <a:gd name="T8" fmla="*/ 9 w 12"/>
                  <a:gd name="T9" fmla="*/ 3 h 6"/>
                  <a:gd name="T10" fmla="*/ 9 w 12"/>
                  <a:gd name="T11" fmla="*/ 3 h 6"/>
                </a:gdLst>
                <a:ahLst/>
                <a:cxnLst>
                  <a:cxn ang="0">
                    <a:pos x="T0" y="T1"/>
                  </a:cxn>
                  <a:cxn ang="0">
                    <a:pos x="T2" y="T3"/>
                  </a:cxn>
                  <a:cxn ang="0">
                    <a:pos x="T4" y="T5"/>
                  </a:cxn>
                  <a:cxn ang="0">
                    <a:pos x="T6" y="T7"/>
                  </a:cxn>
                  <a:cxn ang="0">
                    <a:pos x="T8" y="T9"/>
                  </a:cxn>
                  <a:cxn ang="0">
                    <a:pos x="T10" y="T11"/>
                  </a:cxn>
                </a:cxnLst>
                <a:rect l="0" t="0" r="r" b="b"/>
                <a:pathLst>
                  <a:path w="12" h="6">
                    <a:moveTo>
                      <a:pt x="9" y="3"/>
                    </a:moveTo>
                    <a:lnTo>
                      <a:pt x="12" y="6"/>
                    </a:lnTo>
                    <a:lnTo>
                      <a:pt x="8" y="5"/>
                    </a:lnTo>
                    <a:lnTo>
                      <a:pt x="0" y="0"/>
                    </a:lnTo>
                    <a:lnTo>
                      <a:pt x="9" y="3"/>
                    </a:lnTo>
                    <a:lnTo>
                      <a:pt x="9"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1" name="Freeform 349"/>
              <p:cNvSpPr>
                <a:spLocks/>
              </p:cNvSpPr>
              <p:nvPr/>
            </p:nvSpPr>
            <p:spPr bwMode="auto">
              <a:xfrm>
                <a:off x="3960" y="634"/>
                <a:ext cx="84" cy="19"/>
              </a:xfrm>
              <a:custGeom>
                <a:avLst/>
                <a:gdLst>
                  <a:gd name="T0" fmla="*/ 30 w 84"/>
                  <a:gd name="T1" fmla="*/ 5 h 19"/>
                  <a:gd name="T2" fmla="*/ 35 w 84"/>
                  <a:gd name="T3" fmla="*/ 5 h 19"/>
                  <a:gd name="T4" fmla="*/ 37 w 84"/>
                  <a:gd name="T5" fmla="*/ 7 h 19"/>
                  <a:gd name="T6" fmla="*/ 38 w 84"/>
                  <a:gd name="T7" fmla="*/ 8 h 19"/>
                  <a:gd name="T8" fmla="*/ 44 w 84"/>
                  <a:gd name="T9" fmla="*/ 8 h 19"/>
                  <a:gd name="T10" fmla="*/ 43 w 84"/>
                  <a:gd name="T11" fmla="*/ 7 h 19"/>
                  <a:gd name="T12" fmla="*/ 40 w 84"/>
                  <a:gd name="T13" fmla="*/ 5 h 19"/>
                  <a:gd name="T14" fmla="*/ 35 w 84"/>
                  <a:gd name="T15" fmla="*/ 2 h 19"/>
                  <a:gd name="T16" fmla="*/ 37 w 84"/>
                  <a:gd name="T17" fmla="*/ 2 h 19"/>
                  <a:gd name="T18" fmla="*/ 43 w 84"/>
                  <a:gd name="T19" fmla="*/ 2 h 19"/>
                  <a:gd name="T20" fmla="*/ 56 w 84"/>
                  <a:gd name="T21" fmla="*/ 7 h 19"/>
                  <a:gd name="T22" fmla="*/ 59 w 84"/>
                  <a:gd name="T23" fmla="*/ 7 h 19"/>
                  <a:gd name="T24" fmla="*/ 62 w 84"/>
                  <a:gd name="T25" fmla="*/ 10 h 19"/>
                  <a:gd name="T26" fmla="*/ 70 w 84"/>
                  <a:gd name="T27" fmla="*/ 15 h 19"/>
                  <a:gd name="T28" fmla="*/ 84 w 84"/>
                  <a:gd name="T29" fmla="*/ 16 h 19"/>
                  <a:gd name="T30" fmla="*/ 76 w 84"/>
                  <a:gd name="T31" fmla="*/ 16 h 19"/>
                  <a:gd name="T32" fmla="*/ 75 w 84"/>
                  <a:gd name="T33" fmla="*/ 18 h 19"/>
                  <a:gd name="T34" fmla="*/ 65 w 84"/>
                  <a:gd name="T35" fmla="*/ 15 h 19"/>
                  <a:gd name="T36" fmla="*/ 52 w 84"/>
                  <a:gd name="T37" fmla="*/ 19 h 19"/>
                  <a:gd name="T38" fmla="*/ 49 w 84"/>
                  <a:gd name="T39" fmla="*/ 18 h 19"/>
                  <a:gd name="T40" fmla="*/ 51 w 84"/>
                  <a:gd name="T41" fmla="*/ 18 h 19"/>
                  <a:gd name="T42" fmla="*/ 46 w 84"/>
                  <a:gd name="T43" fmla="*/ 16 h 19"/>
                  <a:gd name="T44" fmla="*/ 44 w 84"/>
                  <a:gd name="T45" fmla="*/ 15 h 19"/>
                  <a:gd name="T46" fmla="*/ 43 w 84"/>
                  <a:gd name="T47" fmla="*/ 16 h 19"/>
                  <a:gd name="T48" fmla="*/ 44 w 84"/>
                  <a:gd name="T49" fmla="*/ 18 h 19"/>
                  <a:gd name="T50" fmla="*/ 46 w 84"/>
                  <a:gd name="T51" fmla="*/ 18 h 19"/>
                  <a:gd name="T52" fmla="*/ 48 w 84"/>
                  <a:gd name="T53" fmla="*/ 19 h 19"/>
                  <a:gd name="T54" fmla="*/ 32 w 84"/>
                  <a:gd name="T55" fmla="*/ 18 h 19"/>
                  <a:gd name="T56" fmla="*/ 24 w 84"/>
                  <a:gd name="T57" fmla="*/ 16 h 19"/>
                  <a:gd name="T58" fmla="*/ 14 w 84"/>
                  <a:gd name="T59" fmla="*/ 15 h 19"/>
                  <a:gd name="T60" fmla="*/ 8 w 84"/>
                  <a:gd name="T61" fmla="*/ 11 h 19"/>
                  <a:gd name="T62" fmla="*/ 10 w 84"/>
                  <a:gd name="T63" fmla="*/ 10 h 19"/>
                  <a:gd name="T64" fmla="*/ 10 w 84"/>
                  <a:gd name="T65" fmla="*/ 10 h 19"/>
                  <a:gd name="T66" fmla="*/ 6 w 84"/>
                  <a:gd name="T67" fmla="*/ 8 h 19"/>
                  <a:gd name="T68" fmla="*/ 6 w 84"/>
                  <a:gd name="T69" fmla="*/ 8 h 19"/>
                  <a:gd name="T70" fmla="*/ 3 w 84"/>
                  <a:gd name="T71" fmla="*/ 7 h 19"/>
                  <a:gd name="T72" fmla="*/ 6 w 84"/>
                  <a:gd name="T73" fmla="*/ 5 h 19"/>
                  <a:gd name="T74" fmla="*/ 0 w 84"/>
                  <a:gd name="T75" fmla="*/ 3 h 19"/>
                  <a:gd name="T76" fmla="*/ 11 w 84"/>
                  <a:gd name="T77" fmla="*/ 0 h 19"/>
                  <a:gd name="T78" fmla="*/ 14 w 84"/>
                  <a:gd name="T79" fmla="*/ 2 h 19"/>
                  <a:gd name="T80" fmla="*/ 30 w 84"/>
                  <a:gd name="T81" fmla="*/ 5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4" h="19">
                    <a:moveTo>
                      <a:pt x="30" y="5"/>
                    </a:moveTo>
                    <a:lnTo>
                      <a:pt x="35" y="5"/>
                    </a:lnTo>
                    <a:lnTo>
                      <a:pt x="37" y="7"/>
                    </a:lnTo>
                    <a:lnTo>
                      <a:pt x="38" y="8"/>
                    </a:lnTo>
                    <a:lnTo>
                      <a:pt x="44" y="8"/>
                    </a:lnTo>
                    <a:lnTo>
                      <a:pt x="43" y="7"/>
                    </a:lnTo>
                    <a:lnTo>
                      <a:pt x="40" y="5"/>
                    </a:lnTo>
                    <a:lnTo>
                      <a:pt x="35" y="2"/>
                    </a:lnTo>
                    <a:lnTo>
                      <a:pt x="37" y="2"/>
                    </a:lnTo>
                    <a:lnTo>
                      <a:pt x="43" y="2"/>
                    </a:lnTo>
                    <a:lnTo>
                      <a:pt x="56" y="7"/>
                    </a:lnTo>
                    <a:lnTo>
                      <a:pt x="59" y="7"/>
                    </a:lnTo>
                    <a:lnTo>
                      <a:pt x="62" y="10"/>
                    </a:lnTo>
                    <a:lnTo>
                      <a:pt x="70" y="15"/>
                    </a:lnTo>
                    <a:lnTo>
                      <a:pt x="84" y="16"/>
                    </a:lnTo>
                    <a:lnTo>
                      <a:pt x="76" y="16"/>
                    </a:lnTo>
                    <a:lnTo>
                      <a:pt x="75" y="18"/>
                    </a:lnTo>
                    <a:lnTo>
                      <a:pt x="65" y="15"/>
                    </a:lnTo>
                    <a:lnTo>
                      <a:pt x="52" y="19"/>
                    </a:lnTo>
                    <a:lnTo>
                      <a:pt x="49" y="18"/>
                    </a:lnTo>
                    <a:lnTo>
                      <a:pt x="51" y="18"/>
                    </a:lnTo>
                    <a:lnTo>
                      <a:pt x="46" y="16"/>
                    </a:lnTo>
                    <a:lnTo>
                      <a:pt x="44" y="15"/>
                    </a:lnTo>
                    <a:lnTo>
                      <a:pt x="43" y="16"/>
                    </a:lnTo>
                    <a:lnTo>
                      <a:pt x="44" y="18"/>
                    </a:lnTo>
                    <a:lnTo>
                      <a:pt x="46" y="18"/>
                    </a:lnTo>
                    <a:lnTo>
                      <a:pt x="48" y="19"/>
                    </a:lnTo>
                    <a:lnTo>
                      <a:pt x="32" y="18"/>
                    </a:lnTo>
                    <a:lnTo>
                      <a:pt x="24" y="16"/>
                    </a:lnTo>
                    <a:lnTo>
                      <a:pt x="14" y="15"/>
                    </a:lnTo>
                    <a:lnTo>
                      <a:pt x="8" y="11"/>
                    </a:lnTo>
                    <a:lnTo>
                      <a:pt x="10" y="10"/>
                    </a:lnTo>
                    <a:lnTo>
                      <a:pt x="10" y="10"/>
                    </a:lnTo>
                    <a:lnTo>
                      <a:pt x="6" y="8"/>
                    </a:lnTo>
                    <a:lnTo>
                      <a:pt x="6" y="8"/>
                    </a:lnTo>
                    <a:lnTo>
                      <a:pt x="3" y="7"/>
                    </a:lnTo>
                    <a:lnTo>
                      <a:pt x="6" y="5"/>
                    </a:lnTo>
                    <a:lnTo>
                      <a:pt x="0" y="3"/>
                    </a:lnTo>
                    <a:lnTo>
                      <a:pt x="11" y="0"/>
                    </a:lnTo>
                    <a:lnTo>
                      <a:pt x="14" y="2"/>
                    </a:lnTo>
                    <a:lnTo>
                      <a:pt x="3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2" name="Freeform 350"/>
              <p:cNvSpPr>
                <a:spLocks/>
              </p:cNvSpPr>
              <p:nvPr/>
            </p:nvSpPr>
            <p:spPr bwMode="auto">
              <a:xfrm>
                <a:off x="3998" y="634"/>
                <a:ext cx="56" cy="16"/>
              </a:xfrm>
              <a:custGeom>
                <a:avLst/>
                <a:gdLst>
                  <a:gd name="T0" fmla="*/ 0 w 56"/>
                  <a:gd name="T1" fmla="*/ 0 h 16"/>
                  <a:gd name="T2" fmla="*/ 32 w 56"/>
                  <a:gd name="T3" fmla="*/ 5 h 16"/>
                  <a:gd name="T4" fmla="*/ 56 w 56"/>
                  <a:gd name="T5" fmla="*/ 10 h 16"/>
                  <a:gd name="T6" fmla="*/ 49 w 56"/>
                  <a:gd name="T7" fmla="*/ 10 h 16"/>
                  <a:gd name="T8" fmla="*/ 54 w 56"/>
                  <a:gd name="T9" fmla="*/ 13 h 16"/>
                  <a:gd name="T10" fmla="*/ 54 w 56"/>
                  <a:gd name="T11" fmla="*/ 15 h 16"/>
                  <a:gd name="T12" fmla="*/ 51 w 56"/>
                  <a:gd name="T13" fmla="*/ 16 h 16"/>
                  <a:gd name="T14" fmla="*/ 40 w 56"/>
                  <a:gd name="T15" fmla="*/ 15 h 16"/>
                  <a:gd name="T16" fmla="*/ 27 w 56"/>
                  <a:gd name="T17" fmla="*/ 10 h 16"/>
                  <a:gd name="T18" fmla="*/ 22 w 56"/>
                  <a:gd name="T19" fmla="*/ 5 h 16"/>
                  <a:gd name="T20" fmla="*/ 0 w 56"/>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 h="16">
                    <a:moveTo>
                      <a:pt x="0" y="0"/>
                    </a:moveTo>
                    <a:lnTo>
                      <a:pt x="32" y="5"/>
                    </a:lnTo>
                    <a:lnTo>
                      <a:pt x="56" y="10"/>
                    </a:lnTo>
                    <a:lnTo>
                      <a:pt x="49" y="10"/>
                    </a:lnTo>
                    <a:lnTo>
                      <a:pt x="54" y="13"/>
                    </a:lnTo>
                    <a:lnTo>
                      <a:pt x="54" y="15"/>
                    </a:lnTo>
                    <a:lnTo>
                      <a:pt x="51" y="16"/>
                    </a:lnTo>
                    <a:lnTo>
                      <a:pt x="40" y="15"/>
                    </a:lnTo>
                    <a:lnTo>
                      <a:pt x="27" y="10"/>
                    </a:lnTo>
                    <a:lnTo>
                      <a:pt x="2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3" name="Freeform 351"/>
              <p:cNvSpPr>
                <a:spLocks/>
              </p:cNvSpPr>
              <p:nvPr/>
            </p:nvSpPr>
            <p:spPr bwMode="auto">
              <a:xfrm>
                <a:off x="4062" y="642"/>
                <a:ext cx="62" cy="11"/>
              </a:xfrm>
              <a:custGeom>
                <a:avLst/>
                <a:gdLst>
                  <a:gd name="T0" fmla="*/ 0 w 62"/>
                  <a:gd name="T1" fmla="*/ 0 h 11"/>
                  <a:gd name="T2" fmla="*/ 9 w 62"/>
                  <a:gd name="T3" fmla="*/ 2 h 11"/>
                  <a:gd name="T4" fmla="*/ 27 w 62"/>
                  <a:gd name="T5" fmla="*/ 3 h 11"/>
                  <a:gd name="T6" fmla="*/ 27 w 62"/>
                  <a:gd name="T7" fmla="*/ 5 h 11"/>
                  <a:gd name="T8" fmla="*/ 38 w 62"/>
                  <a:gd name="T9" fmla="*/ 5 h 11"/>
                  <a:gd name="T10" fmla="*/ 60 w 62"/>
                  <a:gd name="T11" fmla="*/ 7 h 11"/>
                  <a:gd name="T12" fmla="*/ 62 w 62"/>
                  <a:gd name="T13" fmla="*/ 10 h 11"/>
                  <a:gd name="T14" fmla="*/ 47 w 62"/>
                  <a:gd name="T15" fmla="*/ 11 h 11"/>
                  <a:gd name="T16" fmla="*/ 19 w 62"/>
                  <a:gd name="T17" fmla="*/ 7 h 11"/>
                  <a:gd name="T18" fmla="*/ 16 w 62"/>
                  <a:gd name="T19" fmla="*/ 5 h 11"/>
                  <a:gd name="T20" fmla="*/ 3 w 62"/>
                  <a:gd name="T21" fmla="*/ 2 h 11"/>
                  <a:gd name="T22" fmla="*/ 0 w 6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2" h="11">
                    <a:moveTo>
                      <a:pt x="0" y="0"/>
                    </a:moveTo>
                    <a:lnTo>
                      <a:pt x="9" y="2"/>
                    </a:lnTo>
                    <a:lnTo>
                      <a:pt x="27" y="3"/>
                    </a:lnTo>
                    <a:lnTo>
                      <a:pt x="27" y="5"/>
                    </a:lnTo>
                    <a:lnTo>
                      <a:pt x="38" y="5"/>
                    </a:lnTo>
                    <a:lnTo>
                      <a:pt x="60" y="7"/>
                    </a:lnTo>
                    <a:lnTo>
                      <a:pt x="62" y="10"/>
                    </a:lnTo>
                    <a:lnTo>
                      <a:pt x="47" y="11"/>
                    </a:lnTo>
                    <a:lnTo>
                      <a:pt x="19" y="7"/>
                    </a:lnTo>
                    <a:lnTo>
                      <a:pt x="16" y="5"/>
                    </a:lnTo>
                    <a:lnTo>
                      <a:pt x="3"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4" name="Freeform 352"/>
              <p:cNvSpPr>
                <a:spLocks/>
              </p:cNvSpPr>
              <p:nvPr/>
            </p:nvSpPr>
            <p:spPr bwMode="auto">
              <a:xfrm>
                <a:off x="4027" y="660"/>
                <a:ext cx="12" cy="5"/>
              </a:xfrm>
              <a:custGeom>
                <a:avLst/>
                <a:gdLst>
                  <a:gd name="T0" fmla="*/ 9 w 12"/>
                  <a:gd name="T1" fmla="*/ 2 h 5"/>
                  <a:gd name="T2" fmla="*/ 8 w 12"/>
                  <a:gd name="T3" fmla="*/ 2 h 5"/>
                  <a:gd name="T4" fmla="*/ 1 w 12"/>
                  <a:gd name="T5" fmla="*/ 0 h 5"/>
                  <a:gd name="T6" fmla="*/ 0 w 12"/>
                  <a:gd name="T7" fmla="*/ 2 h 5"/>
                  <a:gd name="T8" fmla="*/ 4 w 12"/>
                  <a:gd name="T9" fmla="*/ 5 h 5"/>
                  <a:gd name="T10" fmla="*/ 9 w 12"/>
                  <a:gd name="T11" fmla="*/ 5 h 5"/>
                  <a:gd name="T12" fmla="*/ 8 w 12"/>
                  <a:gd name="T13" fmla="*/ 5 h 5"/>
                  <a:gd name="T14" fmla="*/ 12 w 12"/>
                  <a:gd name="T15" fmla="*/ 3 h 5"/>
                  <a:gd name="T16" fmla="*/ 9 w 12"/>
                  <a:gd name="T17"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5">
                    <a:moveTo>
                      <a:pt x="9" y="2"/>
                    </a:moveTo>
                    <a:lnTo>
                      <a:pt x="8" y="2"/>
                    </a:lnTo>
                    <a:lnTo>
                      <a:pt x="1" y="0"/>
                    </a:lnTo>
                    <a:lnTo>
                      <a:pt x="0" y="2"/>
                    </a:lnTo>
                    <a:lnTo>
                      <a:pt x="4" y="5"/>
                    </a:lnTo>
                    <a:lnTo>
                      <a:pt x="9" y="5"/>
                    </a:lnTo>
                    <a:lnTo>
                      <a:pt x="8" y="5"/>
                    </a:lnTo>
                    <a:lnTo>
                      <a:pt x="12" y="3"/>
                    </a:lnTo>
                    <a:lnTo>
                      <a:pt x="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5" name="Freeform 353"/>
              <p:cNvSpPr>
                <a:spLocks/>
              </p:cNvSpPr>
              <p:nvPr/>
            </p:nvSpPr>
            <p:spPr bwMode="auto">
              <a:xfrm>
                <a:off x="4036" y="665"/>
                <a:ext cx="46" cy="9"/>
              </a:xfrm>
              <a:custGeom>
                <a:avLst/>
                <a:gdLst>
                  <a:gd name="T0" fmla="*/ 10 w 46"/>
                  <a:gd name="T1" fmla="*/ 0 h 9"/>
                  <a:gd name="T2" fmla="*/ 22 w 46"/>
                  <a:gd name="T3" fmla="*/ 1 h 9"/>
                  <a:gd name="T4" fmla="*/ 38 w 46"/>
                  <a:gd name="T5" fmla="*/ 6 h 9"/>
                  <a:gd name="T6" fmla="*/ 46 w 46"/>
                  <a:gd name="T7" fmla="*/ 9 h 9"/>
                  <a:gd name="T8" fmla="*/ 10 w 46"/>
                  <a:gd name="T9" fmla="*/ 6 h 9"/>
                  <a:gd name="T10" fmla="*/ 5 w 46"/>
                  <a:gd name="T11" fmla="*/ 8 h 9"/>
                  <a:gd name="T12" fmla="*/ 0 w 46"/>
                  <a:gd name="T13" fmla="*/ 6 h 9"/>
                  <a:gd name="T14" fmla="*/ 7 w 46"/>
                  <a:gd name="T15" fmla="*/ 6 h 9"/>
                  <a:gd name="T16" fmla="*/ 5 w 46"/>
                  <a:gd name="T17" fmla="*/ 1 h 9"/>
                  <a:gd name="T18" fmla="*/ 10 w 46"/>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9">
                    <a:moveTo>
                      <a:pt x="10" y="0"/>
                    </a:moveTo>
                    <a:lnTo>
                      <a:pt x="22" y="1"/>
                    </a:lnTo>
                    <a:lnTo>
                      <a:pt x="38" y="6"/>
                    </a:lnTo>
                    <a:lnTo>
                      <a:pt x="46" y="9"/>
                    </a:lnTo>
                    <a:lnTo>
                      <a:pt x="10" y="6"/>
                    </a:lnTo>
                    <a:lnTo>
                      <a:pt x="5" y="8"/>
                    </a:lnTo>
                    <a:lnTo>
                      <a:pt x="0" y="6"/>
                    </a:lnTo>
                    <a:lnTo>
                      <a:pt x="7" y="6"/>
                    </a:lnTo>
                    <a:lnTo>
                      <a:pt x="5"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6" name="Freeform 354"/>
              <p:cNvSpPr>
                <a:spLocks/>
              </p:cNvSpPr>
              <p:nvPr/>
            </p:nvSpPr>
            <p:spPr bwMode="auto">
              <a:xfrm>
                <a:off x="4057" y="697"/>
                <a:ext cx="11" cy="5"/>
              </a:xfrm>
              <a:custGeom>
                <a:avLst/>
                <a:gdLst>
                  <a:gd name="T0" fmla="*/ 0 w 11"/>
                  <a:gd name="T1" fmla="*/ 2 h 5"/>
                  <a:gd name="T2" fmla="*/ 3 w 11"/>
                  <a:gd name="T3" fmla="*/ 0 h 5"/>
                  <a:gd name="T4" fmla="*/ 11 w 11"/>
                  <a:gd name="T5" fmla="*/ 3 h 5"/>
                  <a:gd name="T6" fmla="*/ 9 w 11"/>
                  <a:gd name="T7" fmla="*/ 5 h 5"/>
                  <a:gd name="T8" fmla="*/ 5 w 11"/>
                  <a:gd name="T9" fmla="*/ 5 h 5"/>
                  <a:gd name="T10" fmla="*/ 1 w 11"/>
                  <a:gd name="T11" fmla="*/ 5 h 5"/>
                  <a:gd name="T12" fmla="*/ 0 w 11"/>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1" h="5">
                    <a:moveTo>
                      <a:pt x="0" y="2"/>
                    </a:moveTo>
                    <a:lnTo>
                      <a:pt x="3" y="0"/>
                    </a:lnTo>
                    <a:lnTo>
                      <a:pt x="11" y="3"/>
                    </a:lnTo>
                    <a:lnTo>
                      <a:pt x="9" y="5"/>
                    </a:lnTo>
                    <a:lnTo>
                      <a:pt x="5" y="5"/>
                    </a:lnTo>
                    <a:lnTo>
                      <a:pt x="1"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7" name="Freeform 355"/>
              <p:cNvSpPr>
                <a:spLocks/>
              </p:cNvSpPr>
              <p:nvPr/>
            </p:nvSpPr>
            <p:spPr bwMode="auto">
              <a:xfrm>
                <a:off x="4052" y="684"/>
                <a:ext cx="13" cy="5"/>
              </a:xfrm>
              <a:custGeom>
                <a:avLst/>
                <a:gdLst>
                  <a:gd name="T0" fmla="*/ 5 w 13"/>
                  <a:gd name="T1" fmla="*/ 0 h 5"/>
                  <a:gd name="T2" fmla="*/ 13 w 13"/>
                  <a:gd name="T3" fmla="*/ 0 h 5"/>
                  <a:gd name="T4" fmla="*/ 13 w 13"/>
                  <a:gd name="T5" fmla="*/ 3 h 5"/>
                  <a:gd name="T6" fmla="*/ 10 w 13"/>
                  <a:gd name="T7" fmla="*/ 3 h 5"/>
                  <a:gd name="T8" fmla="*/ 5 w 13"/>
                  <a:gd name="T9" fmla="*/ 5 h 5"/>
                  <a:gd name="T10" fmla="*/ 2 w 13"/>
                  <a:gd name="T11" fmla="*/ 3 h 5"/>
                  <a:gd name="T12" fmla="*/ 2 w 13"/>
                  <a:gd name="T13" fmla="*/ 2 h 5"/>
                  <a:gd name="T14" fmla="*/ 0 w 13"/>
                  <a:gd name="T15" fmla="*/ 0 h 5"/>
                  <a:gd name="T16" fmla="*/ 5 w 13"/>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5">
                    <a:moveTo>
                      <a:pt x="5" y="0"/>
                    </a:moveTo>
                    <a:lnTo>
                      <a:pt x="13" y="0"/>
                    </a:lnTo>
                    <a:lnTo>
                      <a:pt x="13" y="3"/>
                    </a:lnTo>
                    <a:lnTo>
                      <a:pt x="10" y="3"/>
                    </a:lnTo>
                    <a:lnTo>
                      <a:pt x="5" y="5"/>
                    </a:lnTo>
                    <a:lnTo>
                      <a:pt x="2" y="3"/>
                    </a:lnTo>
                    <a:lnTo>
                      <a:pt x="2" y="2"/>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8" name="Freeform 356"/>
              <p:cNvSpPr>
                <a:spLocks/>
              </p:cNvSpPr>
              <p:nvPr/>
            </p:nvSpPr>
            <p:spPr bwMode="auto">
              <a:xfrm>
                <a:off x="4416" y="721"/>
                <a:ext cx="22" cy="6"/>
              </a:xfrm>
              <a:custGeom>
                <a:avLst/>
                <a:gdLst>
                  <a:gd name="T0" fmla="*/ 1 w 22"/>
                  <a:gd name="T1" fmla="*/ 0 h 6"/>
                  <a:gd name="T2" fmla="*/ 5 w 22"/>
                  <a:gd name="T3" fmla="*/ 0 h 6"/>
                  <a:gd name="T4" fmla="*/ 19 w 22"/>
                  <a:gd name="T5" fmla="*/ 3 h 6"/>
                  <a:gd name="T6" fmla="*/ 22 w 22"/>
                  <a:gd name="T7" fmla="*/ 6 h 6"/>
                  <a:gd name="T8" fmla="*/ 14 w 22"/>
                  <a:gd name="T9" fmla="*/ 6 h 6"/>
                  <a:gd name="T10" fmla="*/ 0 w 22"/>
                  <a:gd name="T11" fmla="*/ 2 h 6"/>
                  <a:gd name="T12" fmla="*/ 1 w 22"/>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22" h="6">
                    <a:moveTo>
                      <a:pt x="1" y="0"/>
                    </a:moveTo>
                    <a:lnTo>
                      <a:pt x="5" y="0"/>
                    </a:lnTo>
                    <a:lnTo>
                      <a:pt x="19" y="3"/>
                    </a:lnTo>
                    <a:lnTo>
                      <a:pt x="22" y="6"/>
                    </a:lnTo>
                    <a:lnTo>
                      <a:pt x="14" y="6"/>
                    </a:ln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9" name="Freeform 357"/>
              <p:cNvSpPr>
                <a:spLocks/>
              </p:cNvSpPr>
              <p:nvPr/>
            </p:nvSpPr>
            <p:spPr bwMode="auto">
              <a:xfrm>
                <a:off x="4506" y="699"/>
                <a:ext cx="18" cy="11"/>
              </a:xfrm>
              <a:custGeom>
                <a:avLst/>
                <a:gdLst>
                  <a:gd name="T0" fmla="*/ 11 w 11"/>
                  <a:gd name="T1" fmla="*/ 5 h 7"/>
                  <a:gd name="T2" fmla="*/ 5 w 11"/>
                  <a:gd name="T3" fmla="*/ 7 h 7"/>
                  <a:gd name="T4" fmla="*/ 0 w 11"/>
                  <a:gd name="T5" fmla="*/ 5 h 7"/>
                  <a:gd name="T6" fmla="*/ 0 w 11"/>
                  <a:gd name="T7" fmla="*/ 2 h 7"/>
                  <a:gd name="T8" fmla="*/ 11 w 11"/>
                  <a:gd name="T9" fmla="*/ 5 h 7"/>
                </a:gdLst>
                <a:ahLst/>
                <a:cxnLst>
                  <a:cxn ang="0">
                    <a:pos x="T0" y="T1"/>
                  </a:cxn>
                  <a:cxn ang="0">
                    <a:pos x="T2" y="T3"/>
                  </a:cxn>
                  <a:cxn ang="0">
                    <a:pos x="T4" y="T5"/>
                  </a:cxn>
                  <a:cxn ang="0">
                    <a:pos x="T6" y="T7"/>
                  </a:cxn>
                  <a:cxn ang="0">
                    <a:pos x="T8" y="T9"/>
                  </a:cxn>
                </a:cxnLst>
                <a:rect l="0" t="0" r="r" b="b"/>
                <a:pathLst>
                  <a:path w="11" h="7">
                    <a:moveTo>
                      <a:pt x="11" y="5"/>
                    </a:moveTo>
                    <a:cubicBezTo>
                      <a:pt x="5" y="7"/>
                      <a:pt x="5" y="7"/>
                      <a:pt x="5" y="7"/>
                    </a:cubicBezTo>
                    <a:cubicBezTo>
                      <a:pt x="0" y="5"/>
                      <a:pt x="0" y="5"/>
                      <a:pt x="0" y="5"/>
                    </a:cubicBezTo>
                    <a:cubicBezTo>
                      <a:pt x="0" y="2"/>
                      <a:pt x="0" y="2"/>
                      <a:pt x="0" y="2"/>
                    </a:cubicBezTo>
                    <a:cubicBezTo>
                      <a:pt x="0" y="2"/>
                      <a:pt x="3" y="0"/>
                      <a:pt x="1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0" name="Freeform 358"/>
              <p:cNvSpPr>
                <a:spLocks/>
              </p:cNvSpPr>
              <p:nvPr/>
            </p:nvSpPr>
            <p:spPr bwMode="auto">
              <a:xfrm>
                <a:off x="2980" y="575"/>
                <a:ext cx="44" cy="6"/>
              </a:xfrm>
              <a:custGeom>
                <a:avLst/>
                <a:gdLst>
                  <a:gd name="T0" fmla="*/ 21 w 44"/>
                  <a:gd name="T1" fmla="*/ 0 h 6"/>
                  <a:gd name="T2" fmla="*/ 2 w 44"/>
                  <a:gd name="T3" fmla="*/ 3 h 6"/>
                  <a:gd name="T4" fmla="*/ 0 w 44"/>
                  <a:gd name="T5" fmla="*/ 3 h 6"/>
                  <a:gd name="T6" fmla="*/ 2 w 44"/>
                  <a:gd name="T7" fmla="*/ 5 h 6"/>
                  <a:gd name="T8" fmla="*/ 16 w 44"/>
                  <a:gd name="T9" fmla="*/ 5 h 6"/>
                  <a:gd name="T10" fmla="*/ 19 w 44"/>
                  <a:gd name="T11" fmla="*/ 6 h 6"/>
                  <a:gd name="T12" fmla="*/ 21 w 44"/>
                  <a:gd name="T13" fmla="*/ 5 h 6"/>
                  <a:gd name="T14" fmla="*/ 19 w 44"/>
                  <a:gd name="T15" fmla="*/ 5 h 6"/>
                  <a:gd name="T16" fmla="*/ 16 w 44"/>
                  <a:gd name="T17" fmla="*/ 3 h 6"/>
                  <a:gd name="T18" fmla="*/ 16 w 44"/>
                  <a:gd name="T19" fmla="*/ 3 h 6"/>
                  <a:gd name="T20" fmla="*/ 21 w 44"/>
                  <a:gd name="T21" fmla="*/ 1 h 6"/>
                  <a:gd name="T22" fmla="*/ 44 w 44"/>
                  <a:gd name="T23" fmla="*/ 3 h 6"/>
                  <a:gd name="T24" fmla="*/ 21 w 44"/>
                  <a:gd name="T25"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6">
                    <a:moveTo>
                      <a:pt x="21" y="0"/>
                    </a:moveTo>
                    <a:lnTo>
                      <a:pt x="2" y="3"/>
                    </a:lnTo>
                    <a:lnTo>
                      <a:pt x="0" y="3"/>
                    </a:lnTo>
                    <a:lnTo>
                      <a:pt x="2" y="5"/>
                    </a:lnTo>
                    <a:lnTo>
                      <a:pt x="16" y="5"/>
                    </a:lnTo>
                    <a:lnTo>
                      <a:pt x="19" y="6"/>
                    </a:lnTo>
                    <a:lnTo>
                      <a:pt x="21" y="5"/>
                    </a:lnTo>
                    <a:lnTo>
                      <a:pt x="19" y="5"/>
                    </a:lnTo>
                    <a:lnTo>
                      <a:pt x="16" y="3"/>
                    </a:lnTo>
                    <a:lnTo>
                      <a:pt x="16" y="3"/>
                    </a:lnTo>
                    <a:lnTo>
                      <a:pt x="21" y="1"/>
                    </a:lnTo>
                    <a:lnTo>
                      <a:pt x="44" y="3"/>
                    </a:ln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1" name="Freeform 359"/>
              <p:cNvSpPr>
                <a:spLocks/>
              </p:cNvSpPr>
              <p:nvPr/>
            </p:nvSpPr>
            <p:spPr bwMode="auto">
              <a:xfrm>
                <a:off x="3002" y="575"/>
                <a:ext cx="48" cy="11"/>
              </a:xfrm>
              <a:custGeom>
                <a:avLst/>
                <a:gdLst>
                  <a:gd name="T0" fmla="*/ 38 w 48"/>
                  <a:gd name="T1" fmla="*/ 0 h 11"/>
                  <a:gd name="T2" fmla="*/ 27 w 48"/>
                  <a:gd name="T3" fmla="*/ 0 h 11"/>
                  <a:gd name="T4" fmla="*/ 32 w 48"/>
                  <a:gd name="T5" fmla="*/ 1 h 11"/>
                  <a:gd name="T6" fmla="*/ 22 w 48"/>
                  <a:gd name="T7" fmla="*/ 3 h 11"/>
                  <a:gd name="T8" fmla="*/ 3 w 48"/>
                  <a:gd name="T9" fmla="*/ 3 h 11"/>
                  <a:gd name="T10" fmla="*/ 0 w 48"/>
                  <a:gd name="T11" fmla="*/ 5 h 11"/>
                  <a:gd name="T12" fmla="*/ 11 w 48"/>
                  <a:gd name="T13" fmla="*/ 5 h 11"/>
                  <a:gd name="T14" fmla="*/ 13 w 48"/>
                  <a:gd name="T15" fmla="*/ 6 h 11"/>
                  <a:gd name="T16" fmla="*/ 7 w 48"/>
                  <a:gd name="T17" fmla="*/ 6 h 11"/>
                  <a:gd name="T18" fmla="*/ 3 w 48"/>
                  <a:gd name="T19" fmla="*/ 8 h 11"/>
                  <a:gd name="T20" fmla="*/ 8 w 48"/>
                  <a:gd name="T21" fmla="*/ 9 h 11"/>
                  <a:gd name="T22" fmla="*/ 15 w 48"/>
                  <a:gd name="T23" fmla="*/ 8 h 11"/>
                  <a:gd name="T24" fmla="*/ 16 w 48"/>
                  <a:gd name="T25" fmla="*/ 9 h 11"/>
                  <a:gd name="T26" fmla="*/ 15 w 48"/>
                  <a:gd name="T27" fmla="*/ 9 h 11"/>
                  <a:gd name="T28" fmla="*/ 16 w 48"/>
                  <a:gd name="T29" fmla="*/ 11 h 11"/>
                  <a:gd name="T30" fmla="*/ 21 w 48"/>
                  <a:gd name="T31" fmla="*/ 9 h 11"/>
                  <a:gd name="T32" fmla="*/ 21 w 48"/>
                  <a:gd name="T33" fmla="*/ 9 h 11"/>
                  <a:gd name="T34" fmla="*/ 27 w 48"/>
                  <a:gd name="T35" fmla="*/ 8 h 11"/>
                  <a:gd name="T36" fmla="*/ 26 w 48"/>
                  <a:gd name="T37" fmla="*/ 8 h 11"/>
                  <a:gd name="T38" fmla="*/ 22 w 48"/>
                  <a:gd name="T39" fmla="*/ 6 h 11"/>
                  <a:gd name="T40" fmla="*/ 35 w 48"/>
                  <a:gd name="T41" fmla="*/ 6 h 11"/>
                  <a:gd name="T42" fmla="*/ 37 w 48"/>
                  <a:gd name="T43" fmla="*/ 5 h 11"/>
                  <a:gd name="T44" fmla="*/ 34 w 48"/>
                  <a:gd name="T45" fmla="*/ 5 h 11"/>
                  <a:gd name="T46" fmla="*/ 46 w 48"/>
                  <a:gd name="T47" fmla="*/ 5 h 11"/>
                  <a:gd name="T48" fmla="*/ 48 w 48"/>
                  <a:gd name="T49" fmla="*/ 3 h 11"/>
                  <a:gd name="T50" fmla="*/ 45 w 48"/>
                  <a:gd name="T51" fmla="*/ 1 h 11"/>
                  <a:gd name="T52" fmla="*/ 40 w 48"/>
                  <a:gd name="T53" fmla="*/ 1 h 11"/>
                  <a:gd name="T54" fmla="*/ 40 w 48"/>
                  <a:gd name="T55" fmla="*/ 0 h 11"/>
                  <a:gd name="T56" fmla="*/ 38 w 48"/>
                  <a:gd name="T5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11">
                    <a:moveTo>
                      <a:pt x="38" y="0"/>
                    </a:moveTo>
                    <a:lnTo>
                      <a:pt x="27" y="0"/>
                    </a:lnTo>
                    <a:lnTo>
                      <a:pt x="32" y="1"/>
                    </a:lnTo>
                    <a:lnTo>
                      <a:pt x="22" y="3"/>
                    </a:lnTo>
                    <a:lnTo>
                      <a:pt x="3" y="3"/>
                    </a:lnTo>
                    <a:lnTo>
                      <a:pt x="0" y="5"/>
                    </a:lnTo>
                    <a:lnTo>
                      <a:pt x="11" y="5"/>
                    </a:lnTo>
                    <a:lnTo>
                      <a:pt x="13" y="6"/>
                    </a:lnTo>
                    <a:lnTo>
                      <a:pt x="7" y="6"/>
                    </a:lnTo>
                    <a:lnTo>
                      <a:pt x="3" y="8"/>
                    </a:lnTo>
                    <a:lnTo>
                      <a:pt x="8" y="9"/>
                    </a:lnTo>
                    <a:lnTo>
                      <a:pt x="15" y="8"/>
                    </a:lnTo>
                    <a:lnTo>
                      <a:pt x="16" y="9"/>
                    </a:lnTo>
                    <a:lnTo>
                      <a:pt x="15" y="9"/>
                    </a:lnTo>
                    <a:lnTo>
                      <a:pt x="16" y="11"/>
                    </a:lnTo>
                    <a:lnTo>
                      <a:pt x="21" y="9"/>
                    </a:lnTo>
                    <a:lnTo>
                      <a:pt x="21" y="9"/>
                    </a:lnTo>
                    <a:lnTo>
                      <a:pt x="27" y="8"/>
                    </a:lnTo>
                    <a:lnTo>
                      <a:pt x="26" y="8"/>
                    </a:lnTo>
                    <a:lnTo>
                      <a:pt x="22" y="6"/>
                    </a:lnTo>
                    <a:lnTo>
                      <a:pt x="35" y="6"/>
                    </a:lnTo>
                    <a:lnTo>
                      <a:pt x="37" y="5"/>
                    </a:lnTo>
                    <a:lnTo>
                      <a:pt x="34" y="5"/>
                    </a:lnTo>
                    <a:lnTo>
                      <a:pt x="46" y="5"/>
                    </a:lnTo>
                    <a:lnTo>
                      <a:pt x="48" y="3"/>
                    </a:lnTo>
                    <a:lnTo>
                      <a:pt x="45" y="1"/>
                    </a:lnTo>
                    <a:lnTo>
                      <a:pt x="40" y="1"/>
                    </a:lnTo>
                    <a:lnTo>
                      <a:pt x="40" y="0"/>
                    </a:ln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2" name="Freeform 360"/>
              <p:cNvSpPr>
                <a:spLocks/>
              </p:cNvSpPr>
              <p:nvPr/>
            </p:nvSpPr>
            <p:spPr bwMode="auto">
              <a:xfrm>
                <a:off x="3061" y="581"/>
                <a:ext cx="13" cy="3"/>
              </a:xfrm>
              <a:custGeom>
                <a:avLst/>
                <a:gdLst>
                  <a:gd name="T0" fmla="*/ 5 w 13"/>
                  <a:gd name="T1" fmla="*/ 0 h 3"/>
                  <a:gd name="T2" fmla="*/ 13 w 13"/>
                  <a:gd name="T3" fmla="*/ 2 h 3"/>
                  <a:gd name="T4" fmla="*/ 10 w 13"/>
                  <a:gd name="T5" fmla="*/ 2 h 3"/>
                  <a:gd name="T6" fmla="*/ 11 w 13"/>
                  <a:gd name="T7" fmla="*/ 3 h 3"/>
                  <a:gd name="T8" fmla="*/ 0 w 13"/>
                  <a:gd name="T9" fmla="*/ 2 h 3"/>
                  <a:gd name="T10" fmla="*/ 5 w 13"/>
                  <a:gd name="T11" fmla="*/ 0 h 3"/>
                </a:gdLst>
                <a:ahLst/>
                <a:cxnLst>
                  <a:cxn ang="0">
                    <a:pos x="T0" y="T1"/>
                  </a:cxn>
                  <a:cxn ang="0">
                    <a:pos x="T2" y="T3"/>
                  </a:cxn>
                  <a:cxn ang="0">
                    <a:pos x="T4" y="T5"/>
                  </a:cxn>
                  <a:cxn ang="0">
                    <a:pos x="T6" y="T7"/>
                  </a:cxn>
                  <a:cxn ang="0">
                    <a:pos x="T8" y="T9"/>
                  </a:cxn>
                  <a:cxn ang="0">
                    <a:pos x="T10" y="T11"/>
                  </a:cxn>
                </a:cxnLst>
                <a:rect l="0" t="0" r="r" b="b"/>
                <a:pathLst>
                  <a:path w="13" h="3">
                    <a:moveTo>
                      <a:pt x="5" y="0"/>
                    </a:moveTo>
                    <a:lnTo>
                      <a:pt x="13" y="2"/>
                    </a:lnTo>
                    <a:lnTo>
                      <a:pt x="10" y="2"/>
                    </a:lnTo>
                    <a:lnTo>
                      <a:pt x="11"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3" name="Freeform 361"/>
              <p:cNvSpPr>
                <a:spLocks/>
              </p:cNvSpPr>
              <p:nvPr/>
            </p:nvSpPr>
            <p:spPr bwMode="auto">
              <a:xfrm>
                <a:off x="3093" y="581"/>
                <a:ext cx="12" cy="3"/>
              </a:xfrm>
              <a:custGeom>
                <a:avLst/>
                <a:gdLst>
                  <a:gd name="T0" fmla="*/ 8 w 12"/>
                  <a:gd name="T1" fmla="*/ 0 h 3"/>
                  <a:gd name="T2" fmla="*/ 0 w 12"/>
                  <a:gd name="T3" fmla="*/ 0 h 3"/>
                  <a:gd name="T4" fmla="*/ 1 w 12"/>
                  <a:gd name="T5" fmla="*/ 2 h 3"/>
                  <a:gd name="T6" fmla="*/ 1 w 12"/>
                  <a:gd name="T7" fmla="*/ 3 h 3"/>
                  <a:gd name="T8" fmla="*/ 12 w 12"/>
                  <a:gd name="T9" fmla="*/ 3 h 3"/>
                  <a:gd name="T10" fmla="*/ 11 w 12"/>
                  <a:gd name="T11" fmla="*/ 3 h 3"/>
                  <a:gd name="T12" fmla="*/ 12 w 12"/>
                  <a:gd name="T13" fmla="*/ 0 h 3"/>
                  <a:gd name="T14" fmla="*/ 8 w 12"/>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3">
                    <a:moveTo>
                      <a:pt x="8" y="0"/>
                    </a:moveTo>
                    <a:lnTo>
                      <a:pt x="0" y="0"/>
                    </a:lnTo>
                    <a:lnTo>
                      <a:pt x="1" y="2"/>
                    </a:lnTo>
                    <a:lnTo>
                      <a:pt x="1" y="3"/>
                    </a:lnTo>
                    <a:lnTo>
                      <a:pt x="12" y="3"/>
                    </a:lnTo>
                    <a:lnTo>
                      <a:pt x="11" y="3"/>
                    </a:lnTo>
                    <a:lnTo>
                      <a:pt x="12"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4" name="Freeform 362"/>
              <p:cNvSpPr>
                <a:spLocks/>
              </p:cNvSpPr>
              <p:nvPr/>
            </p:nvSpPr>
            <p:spPr bwMode="auto">
              <a:xfrm>
                <a:off x="3104" y="580"/>
                <a:ext cx="19" cy="4"/>
              </a:xfrm>
              <a:custGeom>
                <a:avLst/>
                <a:gdLst>
                  <a:gd name="T0" fmla="*/ 9 w 19"/>
                  <a:gd name="T1" fmla="*/ 0 h 4"/>
                  <a:gd name="T2" fmla="*/ 0 w 19"/>
                  <a:gd name="T3" fmla="*/ 0 h 4"/>
                  <a:gd name="T4" fmla="*/ 3 w 19"/>
                  <a:gd name="T5" fmla="*/ 1 h 4"/>
                  <a:gd name="T6" fmla="*/ 1 w 19"/>
                  <a:gd name="T7" fmla="*/ 3 h 4"/>
                  <a:gd name="T8" fmla="*/ 9 w 19"/>
                  <a:gd name="T9" fmla="*/ 4 h 4"/>
                  <a:gd name="T10" fmla="*/ 6 w 19"/>
                  <a:gd name="T11" fmla="*/ 3 h 4"/>
                  <a:gd name="T12" fmla="*/ 19 w 19"/>
                  <a:gd name="T13" fmla="*/ 1 h 4"/>
                  <a:gd name="T14" fmla="*/ 9 w 1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4">
                    <a:moveTo>
                      <a:pt x="9" y="0"/>
                    </a:moveTo>
                    <a:lnTo>
                      <a:pt x="0" y="0"/>
                    </a:lnTo>
                    <a:lnTo>
                      <a:pt x="3" y="1"/>
                    </a:lnTo>
                    <a:lnTo>
                      <a:pt x="1" y="3"/>
                    </a:lnTo>
                    <a:lnTo>
                      <a:pt x="9" y="4"/>
                    </a:lnTo>
                    <a:lnTo>
                      <a:pt x="6" y="3"/>
                    </a:lnTo>
                    <a:lnTo>
                      <a:pt x="19" y="1"/>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5" name="Freeform 363"/>
              <p:cNvSpPr>
                <a:spLocks/>
              </p:cNvSpPr>
              <p:nvPr/>
            </p:nvSpPr>
            <p:spPr bwMode="auto">
              <a:xfrm>
                <a:off x="3121" y="584"/>
                <a:ext cx="11" cy="4"/>
              </a:xfrm>
              <a:custGeom>
                <a:avLst/>
                <a:gdLst>
                  <a:gd name="T0" fmla="*/ 7 w 11"/>
                  <a:gd name="T1" fmla="*/ 0 h 4"/>
                  <a:gd name="T2" fmla="*/ 0 w 11"/>
                  <a:gd name="T3" fmla="*/ 2 h 4"/>
                  <a:gd name="T4" fmla="*/ 7 w 11"/>
                  <a:gd name="T5" fmla="*/ 4 h 4"/>
                  <a:gd name="T6" fmla="*/ 11 w 11"/>
                  <a:gd name="T7" fmla="*/ 2 h 4"/>
                  <a:gd name="T8" fmla="*/ 10 w 11"/>
                  <a:gd name="T9" fmla="*/ 0 h 4"/>
                  <a:gd name="T10" fmla="*/ 7 w 11"/>
                  <a:gd name="T11" fmla="*/ 0 h 4"/>
                </a:gdLst>
                <a:ahLst/>
                <a:cxnLst>
                  <a:cxn ang="0">
                    <a:pos x="T0" y="T1"/>
                  </a:cxn>
                  <a:cxn ang="0">
                    <a:pos x="T2" y="T3"/>
                  </a:cxn>
                  <a:cxn ang="0">
                    <a:pos x="T4" y="T5"/>
                  </a:cxn>
                  <a:cxn ang="0">
                    <a:pos x="T6" y="T7"/>
                  </a:cxn>
                  <a:cxn ang="0">
                    <a:pos x="T8" y="T9"/>
                  </a:cxn>
                  <a:cxn ang="0">
                    <a:pos x="T10" y="T11"/>
                  </a:cxn>
                </a:cxnLst>
                <a:rect l="0" t="0" r="r" b="b"/>
                <a:pathLst>
                  <a:path w="11" h="4">
                    <a:moveTo>
                      <a:pt x="7" y="0"/>
                    </a:moveTo>
                    <a:lnTo>
                      <a:pt x="0" y="2"/>
                    </a:lnTo>
                    <a:lnTo>
                      <a:pt x="7" y="4"/>
                    </a:lnTo>
                    <a:lnTo>
                      <a:pt x="11" y="2"/>
                    </a:lnTo>
                    <a:lnTo>
                      <a:pt x="10"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6" name="Freeform 364"/>
              <p:cNvSpPr>
                <a:spLocks/>
              </p:cNvSpPr>
              <p:nvPr/>
            </p:nvSpPr>
            <p:spPr bwMode="auto">
              <a:xfrm>
                <a:off x="3123" y="575"/>
                <a:ext cx="27" cy="6"/>
              </a:xfrm>
              <a:custGeom>
                <a:avLst/>
                <a:gdLst>
                  <a:gd name="T0" fmla="*/ 9 w 27"/>
                  <a:gd name="T1" fmla="*/ 1 h 6"/>
                  <a:gd name="T2" fmla="*/ 2 w 27"/>
                  <a:gd name="T3" fmla="*/ 1 h 6"/>
                  <a:gd name="T4" fmla="*/ 0 w 27"/>
                  <a:gd name="T5" fmla="*/ 5 h 6"/>
                  <a:gd name="T6" fmla="*/ 5 w 27"/>
                  <a:gd name="T7" fmla="*/ 6 h 6"/>
                  <a:gd name="T8" fmla="*/ 24 w 27"/>
                  <a:gd name="T9" fmla="*/ 6 h 6"/>
                  <a:gd name="T10" fmla="*/ 17 w 27"/>
                  <a:gd name="T11" fmla="*/ 3 h 6"/>
                  <a:gd name="T12" fmla="*/ 27 w 27"/>
                  <a:gd name="T13" fmla="*/ 3 h 6"/>
                  <a:gd name="T14" fmla="*/ 22 w 27"/>
                  <a:gd name="T15" fmla="*/ 0 h 6"/>
                  <a:gd name="T16" fmla="*/ 9 w 27"/>
                  <a:gd name="T17"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6">
                    <a:moveTo>
                      <a:pt x="9" y="1"/>
                    </a:moveTo>
                    <a:lnTo>
                      <a:pt x="2" y="1"/>
                    </a:lnTo>
                    <a:lnTo>
                      <a:pt x="0" y="5"/>
                    </a:lnTo>
                    <a:lnTo>
                      <a:pt x="5" y="6"/>
                    </a:lnTo>
                    <a:lnTo>
                      <a:pt x="24" y="6"/>
                    </a:lnTo>
                    <a:lnTo>
                      <a:pt x="17" y="3"/>
                    </a:lnTo>
                    <a:lnTo>
                      <a:pt x="27" y="3"/>
                    </a:lnTo>
                    <a:lnTo>
                      <a:pt x="22" y="0"/>
                    </a:lnTo>
                    <a:lnTo>
                      <a:pt x="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7" name="Freeform 365"/>
              <p:cNvSpPr>
                <a:spLocks/>
              </p:cNvSpPr>
              <p:nvPr/>
            </p:nvSpPr>
            <p:spPr bwMode="auto">
              <a:xfrm>
                <a:off x="3128" y="573"/>
                <a:ext cx="12" cy="2"/>
              </a:xfrm>
              <a:custGeom>
                <a:avLst/>
                <a:gdLst>
                  <a:gd name="T0" fmla="*/ 6 w 12"/>
                  <a:gd name="T1" fmla="*/ 0 h 2"/>
                  <a:gd name="T2" fmla="*/ 0 w 12"/>
                  <a:gd name="T3" fmla="*/ 2 h 2"/>
                  <a:gd name="T4" fmla="*/ 11 w 12"/>
                  <a:gd name="T5" fmla="*/ 2 h 2"/>
                  <a:gd name="T6" fmla="*/ 12 w 12"/>
                  <a:gd name="T7" fmla="*/ 2 h 2"/>
                  <a:gd name="T8" fmla="*/ 11 w 12"/>
                  <a:gd name="T9" fmla="*/ 2 h 2"/>
                  <a:gd name="T10" fmla="*/ 11 w 12"/>
                  <a:gd name="T11" fmla="*/ 0 h 2"/>
                  <a:gd name="T12" fmla="*/ 6 w 12"/>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12" h="2">
                    <a:moveTo>
                      <a:pt x="6" y="0"/>
                    </a:moveTo>
                    <a:lnTo>
                      <a:pt x="0" y="2"/>
                    </a:lnTo>
                    <a:lnTo>
                      <a:pt x="11" y="2"/>
                    </a:lnTo>
                    <a:lnTo>
                      <a:pt x="12" y="2"/>
                    </a:lnTo>
                    <a:lnTo>
                      <a:pt x="11" y="2"/>
                    </a:lnTo>
                    <a:lnTo>
                      <a:pt x="11"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8" name="Freeform 366"/>
              <p:cNvSpPr>
                <a:spLocks/>
              </p:cNvSpPr>
              <p:nvPr/>
            </p:nvSpPr>
            <p:spPr bwMode="auto">
              <a:xfrm>
                <a:off x="3150" y="570"/>
                <a:ext cx="27" cy="6"/>
              </a:xfrm>
              <a:custGeom>
                <a:avLst/>
                <a:gdLst>
                  <a:gd name="T0" fmla="*/ 6 w 27"/>
                  <a:gd name="T1" fmla="*/ 0 h 6"/>
                  <a:gd name="T2" fmla="*/ 0 w 27"/>
                  <a:gd name="T3" fmla="*/ 3 h 6"/>
                  <a:gd name="T4" fmla="*/ 2 w 27"/>
                  <a:gd name="T5" fmla="*/ 3 h 6"/>
                  <a:gd name="T6" fmla="*/ 0 w 27"/>
                  <a:gd name="T7" fmla="*/ 5 h 6"/>
                  <a:gd name="T8" fmla="*/ 9 w 27"/>
                  <a:gd name="T9" fmla="*/ 6 h 6"/>
                  <a:gd name="T10" fmla="*/ 16 w 27"/>
                  <a:gd name="T11" fmla="*/ 5 h 6"/>
                  <a:gd name="T12" fmla="*/ 27 w 27"/>
                  <a:gd name="T13" fmla="*/ 5 h 6"/>
                  <a:gd name="T14" fmla="*/ 19 w 27"/>
                  <a:gd name="T15" fmla="*/ 1 h 6"/>
                  <a:gd name="T16" fmla="*/ 19 w 27"/>
                  <a:gd name="T17" fmla="*/ 1 h 6"/>
                  <a:gd name="T18" fmla="*/ 19 w 27"/>
                  <a:gd name="T19" fmla="*/ 0 h 6"/>
                  <a:gd name="T20" fmla="*/ 17 w 27"/>
                  <a:gd name="T21" fmla="*/ 0 h 6"/>
                  <a:gd name="T22" fmla="*/ 6 w 27"/>
                  <a:gd name="T23"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6">
                    <a:moveTo>
                      <a:pt x="6" y="0"/>
                    </a:moveTo>
                    <a:lnTo>
                      <a:pt x="0" y="3"/>
                    </a:lnTo>
                    <a:lnTo>
                      <a:pt x="2" y="3"/>
                    </a:lnTo>
                    <a:lnTo>
                      <a:pt x="0" y="5"/>
                    </a:lnTo>
                    <a:lnTo>
                      <a:pt x="9" y="6"/>
                    </a:lnTo>
                    <a:lnTo>
                      <a:pt x="16" y="5"/>
                    </a:lnTo>
                    <a:lnTo>
                      <a:pt x="27" y="5"/>
                    </a:lnTo>
                    <a:lnTo>
                      <a:pt x="19" y="1"/>
                    </a:lnTo>
                    <a:lnTo>
                      <a:pt x="19" y="1"/>
                    </a:lnTo>
                    <a:lnTo>
                      <a:pt x="19" y="0"/>
                    </a:lnTo>
                    <a:lnTo>
                      <a:pt x="17"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9" name="Freeform 367"/>
              <p:cNvSpPr>
                <a:spLocks/>
              </p:cNvSpPr>
              <p:nvPr/>
            </p:nvSpPr>
            <p:spPr bwMode="auto">
              <a:xfrm>
                <a:off x="3142" y="567"/>
                <a:ext cx="11" cy="0"/>
              </a:xfrm>
              <a:custGeom>
                <a:avLst/>
                <a:gdLst>
                  <a:gd name="T0" fmla="*/ 10 w 11"/>
                  <a:gd name="T1" fmla="*/ 11 w 11"/>
                  <a:gd name="T2" fmla="*/ 8 w 11"/>
                  <a:gd name="T3" fmla="*/ 0 w 11"/>
                  <a:gd name="T4" fmla="*/ 10 w 11"/>
                </a:gdLst>
                <a:ahLst/>
                <a:cxnLst>
                  <a:cxn ang="0">
                    <a:pos x="T0" y="0"/>
                  </a:cxn>
                  <a:cxn ang="0">
                    <a:pos x="T1" y="0"/>
                  </a:cxn>
                  <a:cxn ang="0">
                    <a:pos x="T2" y="0"/>
                  </a:cxn>
                  <a:cxn ang="0">
                    <a:pos x="T3" y="0"/>
                  </a:cxn>
                  <a:cxn ang="0">
                    <a:pos x="T4" y="0"/>
                  </a:cxn>
                </a:cxnLst>
                <a:rect l="0" t="0" r="r" b="b"/>
                <a:pathLst>
                  <a:path w="11">
                    <a:moveTo>
                      <a:pt x="10" y="0"/>
                    </a:moveTo>
                    <a:lnTo>
                      <a:pt x="11" y="0"/>
                    </a:lnTo>
                    <a:lnTo>
                      <a:pt x="8" y="0"/>
                    </a:lnTo>
                    <a:lnTo>
                      <a:pt x="0" y="0"/>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0" name="Freeform 368"/>
              <p:cNvSpPr>
                <a:spLocks/>
              </p:cNvSpPr>
              <p:nvPr/>
            </p:nvSpPr>
            <p:spPr bwMode="auto">
              <a:xfrm>
                <a:off x="3099" y="565"/>
                <a:ext cx="10" cy="2"/>
              </a:xfrm>
              <a:custGeom>
                <a:avLst/>
                <a:gdLst>
                  <a:gd name="T0" fmla="*/ 5 w 10"/>
                  <a:gd name="T1" fmla="*/ 0 h 2"/>
                  <a:gd name="T2" fmla="*/ 0 w 10"/>
                  <a:gd name="T3" fmla="*/ 0 h 2"/>
                  <a:gd name="T4" fmla="*/ 0 w 10"/>
                  <a:gd name="T5" fmla="*/ 2 h 2"/>
                  <a:gd name="T6" fmla="*/ 3 w 10"/>
                  <a:gd name="T7" fmla="*/ 2 h 2"/>
                  <a:gd name="T8" fmla="*/ 10 w 10"/>
                  <a:gd name="T9" fmla="*/ 0 h 2"/>
                  <a:gd name="T10" fmla="*/ 5 w 10"/>
                  <a:gd name="T11" fmla="*/ 0 h 2"/>
                </a:gdLst>
                <a:ahLst/>
                <a:cxnLst>
                  <a:cxn ang="0">
                    <a:pos x="T0" y="T1"/>
                  </a:cxn>
                  <a:cxn ang="0">
                    <a:pos x="T2" y="T3"/>
                  </a:cxn>
                  <a:cxn ang="0">
                    <a:pos x="T4" y="T5"/>
                  </a:cxn>
                  <a:cxn ang="0">
                    <a:pos x="T6" y="T7"/>
                  </a:cxn>
                  <a:cxn ang="0">
                    <a:pos x="T8" y="T9"/>
                  </a:cxn>
                  <a:cxn ang="0">
                    <a:pos x="T10" y="T11"/>
                  </a:cxn>
                </a:cxnLst>
                <a:rect l="0" t="0" r="r" b="b"/>
                <a:pathLst>
                  <a:path w="10" h="2">
                    <a:moveTo>
                      <a:pt x="5" y="0"/>
                    </a:moveTo>
                    <a:lnTo>
                      <a:pt x="0" y="0"/>
                    </a:lnTo>
                    <a:lnTo>
                      <a:pt x="0" y="2"/>
                    </a:lnTo>
                    <a:lnTo>
                      <a:pt x="3" y="2"/>
                    </a:lnTo>
                    <a:lnTo>
                      <a:pt x="1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1" name="Freeform 369"/>
              <p:cNvSpPr>
                <a:spLocks/>
              </p:cNvSpPr>
              <p:nvPr/>
            </p:nvSpPr>
            <p:spPr bwMode="auto">
              <a:xfrm>
                <a:off x="3091" y="568"/>
                <a:ext cx="16" cy="2"/>
              </a:xfrm>
              <a:custGeom>
                <a:avLst/>
                <a:gdLst>
                  <a:gd name="T0" fmla="*/ 8 w 16"/>
                  <a:gd name="T1" fmla="*/ 0 h 2"/>
                  <a:gd name="T2" fmla="*/ 0 w 16"/>
                  <a:gd name="T3" fmla="*/ 2 h 2"/>
                  <a:gd name="T4" fmla="*/ 14 w 16"/>
                  <a:gd name="T5" fmla="*/ 2 h 2"/>
                  <a:gd name="T6" fmla="*/ 16 w 16"/>
                  <a:gd name="T7" fmla="*/ 0 h 2"/>
                  <a:gd name="T8" fmla="*/ 8 w 16"/>
                  <a:gd name="T9" fmla="*/ 0 h 2"/>
                </a:gdLst>
                <a:ahLst/>
                <a:cxnLst>
                  <a:cxn ang="0">
                    <a:pos x="T0" y="T1"/>
                  </a:cxn>
                  <a:cxn ang="0">
                    <a:pos x="T2" y="T3"/>
                  </a:cxn>
                  <a:cxn ang="0">
                    <a:pos x="T4" y="T5"/>
                  </a:cxn>
                  <a:cxn ang="0">
                    <a:pos x="T6" y="T7"/>
                  </a:cxn>
                  <a:cxn ang="0">
                    <a:pos x="T8" y="T9"/>
                  </a:cxn>
                </a:cxnLst>
                <a:rect l="0" t="0" r="r" b="b"/>
                <a:pathLst>
                  <a:path w="16" h="2">
                    <a:moveTo>
                      <a:pt x="8" y="0"/>
                    </a:moveTo>
                    <a:lnTo>
                      <a:pt x="0" y="2"/>
                    </a:lnTo>
                    <a:lnTo>
                      <a:pt x="14" y="2"/>
                    </a:lnTo>
                    <a:lnTo>
                      <a:pt x="16" y="0"/>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2" name="Freeform 370"/>
              <p:cNvSpPr>
                <a:spLocks/>
              </p:cNvSpPr>
              <p:nvPr/>
            </p:nvSpPr>
            <p:spPr bwMode="auto">
              <a:xfrm>
                <a:off x="3080" y="570"/>
                <a:ext cx="22" cy="1"/>
              </a:xfrm>
              <a:custGeom>
                <a:avLst/>
                <a:gdLst>
                  <a:gd name="T0" fmla="*/ 10 w 22"/>
                  <a:gd name="T1" fmla="*/ 0 h 1"/>
                  <a:gd name="T2" fmla="*/ 8 w 22"/>
                  <a:gd name="T3" fmla="*/ 0 h 1"/>
                  <a:gd name="T4" fmla="*/ 11 w 22"/>
                  <a:gd name="T5" fmla="*/ 0 h 1"/>
                  <a:gd name="T6" fmla="*/ 10 w 22"/>
                  <a:gd name="T7" fmla="*/ 1 h 1"/>
                  <a:gd name="T8" fmla="*/ 0 w 22"/>
                  <a:gd name="T9" fmla="*/ 1 h 1"/>
                  <a:gd name="T10" fmla="*/ 5 w 22"/>
                  <a:gd name="T11" fmla="*/ 1 h 1"/>
                  <a:gd name="T12" fmla="*/ 22 w 22"/>
                  <a:gd name="T13" fmla="*/ 1 h 1"/>
                  <a:gd name="T14" fmla="*/ 10 w 22"/>
                  <a:gd name="T15" fmla="*/ 0 h 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1">
                    <a:moveTo>
                      <a:pt x="10" y="0"/>
                    </a:moveTo>
                    <a:lnTo>
                      <a:pt x="8" y="0"/>
                    </a:lnTo>
                    <a:lnTo>
                      <a:pt x="11" y="0"/>
                    </a:lnTo>
                    <a:lnTo>
                      <a:pt x="10" y="1"/>
                    </a:lnTo>
                    <a:lnTo>
                      <a:pt x="0" y="1"/>
                    </a:lnTo>
                    <a:lnTo>
                      <a:pt x="5" y="1"/>
                    </a:lnTo>
                    <a:lnTo>
                      <a:pt x="22" y="1"/>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3" name="Freeform 371"/>
              <p:cNvSpPr>
                <a:spLocks/>
              </p:cNvSpPr>
              <p:nvPr/>
            </p:nvSpPr>
            <p:spPr bwMode="auto">
              <a:xfrm>
                <a:off x="3107" y="575"/>
                <a:ext cx="10" cy="1"/>
              </a:xfrm>
              <a:custGeom>
                <a:avLst/>
                <a:gdLst>
                  <a:gd name="T0" fmla="*/ 8 w 10"/>
                  <a:gd name="T1" fmla="*/ 0 h 1"/>
                  <a:gd name="T2" fmla="*/ 10 w 10"/>
                  <a:gd name="T3" fmla="*/ 1 h 1"/>
                  <a:gd name="T4" fmla="*/ 6 w 10"/>
                  <a:gd name="T5" fmla="*/ 1 h 1"/>
                  <a:gd name="T6" fmla="*/ 0 w 10"/>
                  <a:gd name="T7" fmla="*/ 1 h 1"/>
                  <a:gd name="T8" fmla="*/ 8 w 10"/>
                  <a:gd name="T9" fmla="*/ 0 h 1"/>
                </a:gdLst>
                <a:ahLst/>
                <a:cxnLst>
                  <a:cxn ang="0">
                    <a:pos x="T0" y="T1"/>
                  </a:cxn>
                  <a:cxn ang="0">
                    <a:pos x="T2" y="T3"/>
                  </a:cxn>
                  <a:cxn ang="0">
                    <a:pos x="T4" y="T5"/>
                  </a:cxn>
                  <a:cxn ang="0">
                    <a:pos x="T6" y="T7"/>
                  </a:cxn>
                  <a:cxn ang="0">
                    <a:pos x="T8" y="T9"/>
                  </a:cxn>
                </a:cxnLst>
                <a:rect l="0" t="0" r="r" b="b"/>
                <a:pathLst>
                  <a:path w="10" h="1">
                    <a:moveTo>
                      <a:pt x="8" y="0"/>
                    </a:moveTo>
                    <a:lnTo>
                      <a:pt x="10" y="1"/>
                    </a:lnTo>
                    <a:lnTo>
                      <a:pt x="6" y="1"/>
                    </a:lnTo>
                    <a:lnTo>
                      <a:pt x="0" y="1"/>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4" name="Freeform 372"/>
              <p:cNvSpPr>
                <a:spLocks/>
              </p:cNvSpPr>
              <p:nvPr/>
            </p:nvSpPr>
            <p:spPr bwMode="auto">
              <a:xfrm>
                <a:off x="3085" y="576"/>
                <a:ext cx="16" cy="2"/>
              </a:xfrm>
              <a:custGeom>
                <a:avLst/>
                <a:gdLst>
                  <a:gd name="T0" fmla="*/ 6 w 16"/>
                  <a:gd name="T1" fmla="*/ 0 h 2"/>
                  <a:gd name="T2" fmla="*/ 0 w 16"/>
                  <a:gd name="T3" fmla="*/ 2 h 2"/>
                  <a:gd name="T4" fmla="*/ 3 w 16"/>
                  <a:gd name="T5" fmla="*/ 2 h 2"/>
                  <a:gd name="T6" fmla="*/ 16 w 16"/>
                  <a:gd name="T7" fmla="*/ 2 h 2"/>
                  <a:gd name="T8" fmla="*/ 6 w 16"/>
                  <a:gd name="T9" fmla="*/ 0 h 2"/>
                </a:gdLst>
                <a:ahLst/>
                <a:cxnLst>
                  <a:cxn ang="0">
                    <a:pos x="T0" y="T1"/>
                  </a:cxn>
                  <a:cxn ang="0">
                    <a:pos x="T2" y="T3"/>
                  </a:cxn>
                  <a:cxn ang="0">
                    <a:pos x="T4" y="T5"/>
                  </a:cxn>
                  <a:cxn ang="0">
                    <a:pos x="T6" y="T7"/>
                  </a:cxn>
                  <a:cxn ang="0">
                    <a:pos x="T8" y="T9"/>
                  </a:cxn>
                </a:cxnLst>
                <a:rect l="0" t="0" r="r" b="b"/>
                <a:pathLst>
                  <a:path w="16" h="2">
                    <a:moveTo>
                      <a:pt x="6" y="0"/>
                    </a:moveTo>
                    <a:lnTo>
                      <a:pt x="0" y="2"/>
                    </a:lnTo>
                    <a:lnTo>
                      <a:pt x="3" y="2"/>
                    </a:lnTo>
                    <a:lnTo>
                      <a:pt x="16"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5" name="Freeform 373"/>
              <p:cNvSpPr>
                <a:spLocks/>
              </p:cNvSpPr>
              <p:nvPr/>
            </p:nvSpPr>
            <p:spPr bwMode="auto">
              <a:xfrm>
                <a:off x="3071" y="575"/>
                <a:ext cx="17" cy="1"/>
              </a:xfrm>
              <a:custGeom>
                <a:avLst/>
                <a:gdLst>
                  <a:gd name="T0" fmla="*/ 6 w 17"/>
                  <a:gd name="T1" fmla="*/ 0 h 1"/>
                  <a:gd name="T2" fmla="*/ 0 w 17"/>
                  <a:gd name="T3" fmla="*/ 0 h 1"/>
                  <a:gd name="T4" fmla="*/ 6 w 17"/>
                  <a:gd name="T5" fmla="*/ 1 h 1"/>
                  <a:gd name="T6" fmla="*/ 17 w 17"/>
                  <a:gd name="T7" fmla="*/ 1 h 1"/>
                  <a:gd name="T8" fmla="*/ 6 w 17"/>
                  <a:gd name="T9" fmla="*/ 0 h 1"/>
                </a:gdLst>
                <a:ahLst/>
                <a:cxnLst>
                  <a:cxn ang="0">
                    <a:pos x="T0" y="T1"/>
                  </a:cxn>
                  <a:cxn ang="0">
                    <a:pos x="T2" y="T3"/>
                  </a:cxn>
                  <a:cxn ang="0">
                    <a:pos x="T4" y="T5"/>
                  </a:cxn>
                  <a:cxn ang="0">
                    <a:pos x="T6" y="T7"/>
                  </a:cxn>
                  <a:cxn ang="0">
                    <a:pos x="T8" y="T9"/>
                  </a:cxn>
                </a:cxnLst>
                <a:rect l="0" t="0" r="r" b="b"/>
                <a:pathLst>
                  <a:path w="17" h="1">
                    <a:moveTo>
                      <a:pt x="6" y="0"/>
                    </a:moveTo>
                    <a:lnTo>
                      <a:pt x="0" y="0"/>
                    </a:lnTo>
                    <a:lnTo>
                      <a:pt x="6" y="1"/>
                    </a:lnTo>
                    <a:lnTo>
                      <a:pt x="17" y="1"/>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6" name="Freeform 374"/>
              <p:cNvSpPr>
                <a:spLocks/>
              </p:cNvSpPr>
              <p:nvPr/>
            </p:nvSpPr>
            <p:spPr bwMode="auto">
              <a:xfrm>
                <a:off x="3074" y="573"/>
                <a:ext cx="31" cy="5"/>
              </a:xfrm>
              <a:custGeom>
                <a:avLst/>
                <a:gdLst>
                  <a:gd name="T0" fmla="*/ 12 w 31"/>
                  <a:gd name="T1" fmla="*/ 2 h 5"/>
                  <a:gd name="T2" fmla="*/ 1 w 31"/>
                  <a:gd name="T3" fmla="*/ 0 h 5"/>
                  <a:gd name="T4" fmla="*/ 0 w 31"/>
                  <a:gd name="T5" fmla="*/ 2 h 5"/>
                  <a:gd name="T6" fmla="*/ 3 w 31"/>
                  <a:gd name="T7" fmla="*/ 2 h 5"/>
                  <a:gd name="T8" fmla="*/ 22 w 31"/>
                  <a:gd name="T9" fmla="*/ 3 h 5"/>
                  <a:gd name="T10" fmla="*/ 27 w 31"/>
                  <a:gd name="T11" fmla="*/ 5 h 5"/>
                  <a:gd name="T12" fmla="*/ 31 w 31"/>
                  <a:gd name="T13" fmla="*/ 3 h 5"/>
                  <a:gd name="T14" fmla="*/ 12 w 31"/>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1" h="5">
                    <a:moveTo>
                      <a:pt x="12" y="2"/>
                    </a:moveTo>
                    <a:lnTo>
                      <a:pt x="1" y="0"/>
                    </a:lnTo>
                    <a:lnTo>
                      <a:pt x="0" y="2"/>
                    </a:lnTo>
                    <a:lnTo>
                      <a:pt x="3" y="2"/>
                    </a:lnTo>
                    <a:lnTo>
                      <a:pt x="22" y="3"/>
                    </a:lnTo>
                    <a:lnTo>
                      <a:pt x="27" y="5"/>
                    </a:lnTo>
                    <a:lnTo>
                      <a:pt x="31" y="3"/>
                    </a:lnTo>
                    <a:lnTo>
                      <a:pt x="1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7" name="Freeform 375"/>
              <p:cNvSpPr>
                <a:spLocks/>
              </p:cNvSpPr>
              <p:nvPr/>
            </p:nvSpPr>
            <p:spPr bwMode="auto">
              <a:xfrm>
                <a:off x="3088" y="573"/>
                <a:ext cx="21" cy="3"/>
              </a:xfrm>
              <a:custGeom>
                <a:avLst/>
                <a:gdLst>
                  <a:gd name="T0" fmla="*/ 8 w 21"/>
                  <a:gd name="T1" fmla="*/ 0 h 3"/>
                  <a:gd name="T2" fmla="*/ 0 w 21"/>
                  <a:gd name="T3" fmla="*/ 0 h 3"/>
                  <a:gd name="T4" fmla="*/ 14 w 21"/>
                  <a:gd name="T5" fmla="*/ 3 h 3"/>
                  <a:gd name="T6" fmla="*/ 21 w 21"/>
                  <a:gd name="T7" fmla="*/ 2 h 3"/>
                  <a:gd name="T8" fmla="*/ 8 w 21"/>
                  <a:gd name="T9" fmla="*/ 0 h 3"/>
                </a:gdLst>
                <a:ahLst/>
                <a:cxnLst>
                  <a:cxn ang="0">
                    <a:pos x="T0" y="T1"/>
                  </a:cxn>
                  <a:cxn ang="0">
                    <a:pos x="T2" y="T3"/>
                  </a:cxn>
                  <a:cxn ang="0">
                    <a:pos x="T4" y="T5"/>
                  </a:cxn>
                  <a:cxn ang="0">
                    <a:pos x="T6" y="T7"/>
                  </a:cxn>
                  <a:cxn ang="0">
                    <a:pos x="T8" y="T9"/>
                  </a:cxn>
                </a:cxnLst>
                <a:rect l="0" t="0" r="r" b="b"/>
                <a:pathLst>
                  <a:path w="21" h="3">
                    <a:moveTo>
                      <a:pt x="8" y="0"/>
                    </a:moveTo>
                    <a:lnTo>
                      <a:pt x="0" y="0"/>
                    </a:lnTo>
                    <a:lnTo>
                      <a:pt x="14" y="3"/>
                    </a:lnTo>
                    <a:lnTo>
                      <a:pt x="21" y="2"/>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8" name="Freeform 376"/>
              <p:cNvSpPr>
                <a:spLocks/>
              </p:cNvSpPr>
              <p:nvPr/>
            </p:nvSpPr>
            <p:spPr bwMode="auto">
              <a:xfrm>
                <a:off x="3101" y="729"/>
                <a:ext cx="24" cy="11"/>
              </a:xfrm>
              <a:custGeom>
                <a:avLst/>
                <a:gdLst>
                  <a:gd name="T0" fmla="*/ 1 w 24"/>
                  <a:gd name="T1" fmla="*/ 0 h 11"/>
                  <a:gd name="T2" fmla="*/ 8 w 24"/>
                  <a:gd name="T3" fmla="*/ 0 h 11"/>
                  <a:gd name="T4" fmla="*/ 19 w 24"/>
                  <a:gd name="T5" fmla="*/ 5 h 11"/>
                  <a:gd name="T6" fmla="*/ 19 w 24"/>
                  <a:gd name="T7" fmla="*/ 3 h 11"/>
                  <a:gd name="T8" fmla="*/ 22 w 24"/>
                  <a:gd name="T9" fmla="*/ 5 h 11"/>
                  <a:gd name="T10" fmla="*/ 24 w 24"/>
                  <a:gd name="T11" fmla="*/ 6 h 11"/>
                  <a:gd name="T12" fmla="*/ 20 w 24"/>
                  <a:gd name="T13" fmla="*/ 5 h 11"/>
                  <a:gd name="T14" fmla="*/ 16 w 24"/>
                  <a:gd name="T15" fmla="*/ 10 h 11"/>
                  <a:gd name="T16" fmla="*/ 11 w 24"/>
                  <a:gd name="T17" fmla="*/ 11 h 11"/>
                  <a:gd name="T18" fmla="*/ 8 w 24"/>
                  <a:gd name="T19" fmla="*/ 11 h 11"/>
                  <a:gd name="T20" fmla="*/ 1 w 24"/>
                  <a:gd name="T21" fmla="*/ 10 h 11"/>
                  <a:gd name="T22" fmla="*/ 3 w 24"/>
                  <a:gd name="T23" fmla="*/ 11 h 11"/>
                  <a:gd name="T24" fmla="*/ 0 w 24"/>
                  <a:gd name="T25" fmla="*/ 10 h 11"/>
                  <a:gd name="T26" fmla="*/ 0 w 24"/>
                  <a:gd name="T27" fmla="*/ 5 h 11"/>
                  <a:gd name="T28" fmla="*/ 1 w 24"/>
                  <a:gd name="T29"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1">
                    <a:moveTo>
                      <a:pt x="1" y="0"/>
                    </a:moveTo>
                    <a:lnTo>
                      <a:pt x="8" y="0"/>
                    </a:lnTo>
                    <a:lnTo>
                      <a:pt x="19" y="5"/>
                    </a:lnTo>
                    <a:lnTo>
                      <a:pt x="19" y="3"/>
                    </a:lnTo>
                    <a:lnTo>
                      <a:pt x="22" y="5"/>
                    </a:lnTo>
                    <a:lnTo>
                      <a:pt x="24" y="6"/>
                    </a:lnTo>
                    <a:lnTo>
                      <a:pt x="20" y="5"/>
                    </a:lnTo>
                    <a:lnTo>
                      <a:pt x="16" y="10"/>
                    </a:lnTo>
                    <a:lnTo>
                      <a:pt x="11" y="11"/>
                    </a:lnTo>
                    <a:lnTo>
                      <a:pt x="8" y="11"/>
                    </a:lnTo>
                    <a:lnTo>
                      <a:pt x="1" y="10"/>
                    </a:lnTo>
                    <a:lnTo>
                      <a:pt x="3" y="11"/>
                    </a:lnTo>
                    <a:lnTo>
                      <a:pt x="0" y="10"/>
                    </a:lnTo>
                    <a:lnTo>
                      <a:pt x="0"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9" name="Freeform 377"/>
              <p:cNvSpPr>
                <a:spLocks/>
              </p:cNvSpPr>
              <p:nvPr/>
            </p:nvSpPr>
            <p:spPr bwMode="auto">
              <a:xfrm>
                <a:off x="3118" y="673"/>
                <a:ext cx="75" cy="42"/>
              </a:xfrm>
              <a:custGeom>
                <a:avLst/>
                <a:gdLst>
                  <a:gd name="T0" fmla="*/ 13 w 75"/>
                  <a:gd name="T1" fmla="*/ 1 h 42"/>
                  <a:gd name="T2" fmla="*/ 27 w 75"/>
                  <a:gd name="T3" fmla="*/ 0 h 42"/>
                  <a:gd name="T4" fmla="*/ 43 w 75"/>
                  <a:gd name="T5" fmla="*/ 3 h 42"/>
                  <a:gd name="T6" fmla="*/ 38 w 75"/>
                  <a:gd name="T7" fmla="*/ 5 h 42"/>
                  <a:gd name="T8" fmla="*/ 43 w 75"/>
                  <a:gd name="T9" fmla="*/ 5 h 42"/>
                  <a:gd name="T10" fmla="*/ 43 w 75"/>
                  <a:gd name="T11" fmla="*/ 6 h 42"/>
                  <a:gd name="T12" fmla="*/ 43 w 75"/>
                  <a:gd name="T13" fmla="*/ 8 h 42"/>
                  <a:gd name="T14" fmla="*/ 37 w 75"/>
                  <a:gd name="T15" fmla="*/ 9 h 42"/>
                  <a:gd name="T16" fmla="*/ 41 w 75"/>
                  <a:gd name="T17" fmla="*/ 9 h 42"/>
                  <a:gd name="T18" fmla="*/ 38 w 75"/>
                  <a:gd name="T19" fmla="*/ 13 h 42"/>
                  <a:gd name="T20" fmla="*/ 41 w 75"/>
                  <a:gd name="T21" fmla="*/ 17 h 42"/>
                  <a:gd name="T22" fmla="*/ 41 w 75"/>
                  <a:gd name="T23" fmla="*/ 21 h 42"/>
                  <a:gd name="T24" fmla="*/ 46 w 75"/>
                  <a:gd name="T25" fmla="*/ 26 h 42"/>
                  <a:gd name="T26" fmla="*/ 54 w 75"/>
                  <a:gd name="T27" fmla="*/ 30 h 42"/>
                  <a:gd name="T28" fmla="*/ 75 w 75"/>
                  <a:gd name="T29" fmla="*/ 38 h 42"/>
                  <a:gd name="T30" fmla="*/ 72 w 75"/>
                  <a:gd name="T31" fmla="*/ 40 h 42"/>
                  <a:gd name="T32" fmla="*/ 70 w 75"/>
                  <a:gd name="T33" fmla="*/ 42 h 42"/>
                  <a:gd name="T34" fmla="*/ 64 w 75"/>
                  <a:gd name="T35" fmla="*/ 38 h 42"/>
                  <a:gd name="T36" fmla="*/ 64 w 75"/>
                  <a:gd name="T37" fmla="*/ 37 h 42"/>
                  <a:gd name="T38" fmla="*/ 61 w 75"/>
                  <a:gd name="T39" fmla="*/ 38 h 42"/>
                  <a:gd name="T40" fmla="*/ 64 w 75"/>
                  <a:gd name="T41" fmla="*/ 40 h 42"/>
                  <a:gd name="T42" fmla="*/ 51 w 75"/>
                  <a:gd name="T43" fmla="*/ 38 h 42"/>
                  <a:gd name="T44" fmla="*/ 49 w 75"/>
                  <a:gd name="T45" fmla="*/ 40 h 42"/>
                  <a:gd name="T46" fmla="*/ 43 w 75"/>
                  <a:gd name="T47" fmla="*/ 38 h 42"/>
                  <a:gd name="T48" fmla="*/ 32 w 75"/>
                  <a:gd name="T49" fmla="*/ 37 h 42"/>
                  <a:gd name="T50" fmla="*/ 29 w 75"/>
                  <a:gd name="T51" fmla="*/ 34 h 42"/>
                  <a:gd name="T52" fmla="*/ 37 w 75"/>
                  <a:gd name="T53" fmla="*/ 32 h 42"/>
                  <a:gd name="T54" fmla="*/ 27 w 75"/>
                  <a:gd name="T55" fmla="*/ 30 h 42"/>
                  <a:gd name="T56" fmla="*/ 30 w 75"/>
                  <a:gd name="T57" fmla="*/ 27 h 42"/>
                  <a:gd name="T58" fmla="*/ 26 w 75"/>
                  <a:gd name="T59" fmla="*/ 30 h 42"/>
                  <a:gd name="T60" fmla="*/ 24 w 75"/>
                  <a:gd name="T61" fmla="*/ 26 h 42"/>
                  <a:gd name="T62" fmla="*/ 18 w 75"/>
                  <a:gd name="T63" fmla="*/ 27 h 42"/>
                  <a:gd name="T64" fmla="*/ 16 w 75"/>
                  <a:gd name="T65" fmla="*/ 26 h 42"/>
                  <a:gd name="T66" fmla="*/ 14 w 75"/>
                  <a:gd name="T67" fmla="*/ 24 h 42"/>
                  <a:gd name="T68" fmla="*/ 13 w 75"/>
                  <a:gd name="T69" fmla="*/ 27 h 42"/>
                  <a:gd name="T70" fmla="*/ 11 w 75"/>
                  <a:gd name="T71" fmla="*/ 26 h 42"/>
                  <a:gd name="T72" fmla="*/ 8 w 75"/>
                  <a:gd name="T73" fmla="*/ 27 h 42"/>
                  <a:gd name="T74" fmla="*/ 3 w 75"/>
                  <a:gd name="T75" fmla="*/ 26 h 42"/>
                  <a:gd name="T76" fmla="*/ 0 w 75"/>
                  <a:gd name="T77" fmla="*/ 22 h 42"/>
                  <a:gd name="T78" fmla="*/ 0 w 75"/>
                  <a:gd name="T79" fmla="*/ 19 h 42"/>
                  <a:gd name="T80" fmla="*/ 7 w 75"/>
                  <a:gd name="T81" fmla="*/ 17 h 42"/>
                  <a:gd name="T82" fmla="*/ 8 w 75"/>
                  <a:gd name="T83" fmla="*/ 19 h 42"/>
                  <a:gd name="T84" fmla="*/ 8 w 75"/>
                  <a:gd name="T85" fmla="*/ 16 h 42"/>
                  <a:gd name="T86" fmla="*/ 10 w 75"/>
                  <a:gd name="T87" fmla="*/ 16 h 42"/>
                  <a:gd name="T88" fmla="*/ 8 w 75"/>
                  <a:gd name="T89" fmla="*/ 14 h 42"/>
                  <a:gd name="T90" fmla="*/ 11 w 75"/>
                  <a:gd name="T91" fmla="*/ 11 h 42"/>
                  <a:gd name="T92" fmla="*/ 10 w 75"/>
                  <a:gd name="T93" fmla="*/ 11 h 42"/>
                  <a:gd name="T94" fmla="*/ 8 w 75"/>
                  <a:gd name="T95" fmla="*/ 11 h 42"/>
                  <a:gd name="T96" fmla="*/ 8 w 75"/>
                  <a:gd name="T97" fmla="*/ 11 h 42"/>
                  <a:gd name="T98" fmla="*/ 3 w 75"/>
                  <a:gd name="T99" fmla="*/ 9 h 42"/>
                  <a:gd name="T100" fmla="*/ 3 w 75"/>
                  <a:gd name="T101" fmla="*/ 8 h 42"/>
                  <a:gd name="T102" fmla="*/ 11 w 75"/>
                  <a:gd name="T103" fmla="*/ 6 h 42"/>
                  <a:gd name="T104" fmla="*/ 10 w 75"/>
                  <a:gd name="T105" fmla="*/ 6 h 42"/>
                  <a:gd name="T106" fmla="*/ 11 w 75"/>
                  <a:gd name="T107" fmla="*/ 5 h 42"/>
                  <a:gd name="T108" fmla="*/ 8 w 75"/>
                  <a:gd name="T109" fmla="*/ 3 h 42"/>
                  <a:gd name="T110" fmla="*/ 13 w 75"/>
                  <a:gd name="T111"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5" h="42">
                    <a:moveTo>
                      <a:pt x="13" y="1"/>
                    </a:moveTo>
                    <a:lnTo>
                      <a:pt x="27" y="0"/>
                    </a:lnTo>
                    <a:lnTo>
                      <a:pt x="43" y="3"/>
                    </a:lnTo>
                    <a:lnTo>
                      <a:pt x="38" y="5"/>
                    </a:lnTo>
                    <a:lnTo>
                      <a:pt x="43" y="5"/>
                    </a:lnTo>
                    <a:lnTo>
                      <a:pt x="43" y="6"/>
                    </a:lnTo>
                    <a:lnTo>
                      <a:pt x="43" y="8"/>
                    </a:lnTo>
                    <a:lnTo>
                      <a:pt x="37" y="9"/>
                    </a:lnTo>
                    <a:lnTo>
                      <a:pt x="41" y="9"/>
                    </a:lnTo>
                    <a:lnTo>
                      <a:pt x="38" y="13"/>
                    </a:lnTo>
                    <a:lnTo>
                      <a:pt x="41" y="17"/>
                    </a:lnTo>
                    <a:lnTo>
                      <a:pt x="41" y="21"/>
                    </a:lnTo>
                    <a:lnTo>
                      <a:pt x="46" y="26"/>
                    </a:lnTo>
                    <a:lnTo>
                      <a:pt x="54" y="30"/>
                    </a:lnTo>
                    <a:lnTo>
                      <a:pt x="75" y="38"/>
                    </a:lnTo>
                    <a:lnTo>
                      <a:pt x="72" y="40"/>
                    </a:lnTo>
                    <a:lnTo>
                      <a:pt x="70" y="42"/>
                    </a:lnTo>
                    <a:lnTo>
                      <a:pt x="64" y="38"/>
                    </a:lnTo>
                    <a:lnTo>
                      <a:pt x="64" y="37"/>
                    </a:lnTo>
                    <a:lnTo>
                      <a:pt x="61" y="38"/>
                    </a:lnTo>
                    <a:lnTo>
                      <a:pt x="64" y="40"/>
                    </a:lnTo>
                    <a:lnTo>
                      <a:pt x="51" y="38"/>
                    </a:lnTo>
                    <a:lnTo>
                      <a:pt x="49" y="40"/>
                    </a:lnTo>
                    <a:lnTo>
                      <a:pt x="43" y="38"/>
                    </a:lnTo>
                    <a:lnTo>
                      <a:pt x="32" y="37"/>
                    </a:lnTo>
                    <a:lnTo>
                      <a:pt x="29" y="34"/>
                    </a:lnTo>
                    <a:lnTo>
                      <a:pt x="37" y="32"/>
                    </a:lnTo>
                    <a:lnTo>
                      <a:pt x="27" y="30"/>
                    </a:lnTo>
                    <a:lnTo>
                      <a:pt x="30" y="27"/>
                    </a:lnTo>
                    <a:lnTo>
                      <a:pt x="26" y="30"/>
                    </a:lnTo>
                    <a:lnTo>
                      <a:pt x="24" y="26"/>
                    </a:lnTo>
                    <a:lnTo>
                      <a:pt x="18" y="27"/>
                    </a:lnTo>
                    <a:lnTo>
                      <a:pt x="16" y="26"/>
                    </a:lnTo>
                    <a:lnTo>
                      <a:pt x="14" y="24"/>
                    </a:lnTo>
                    <a:lnTo>
                      <a:pt x="13" y="27"/>
                    </a:lnTo>
                    <a:lnTo>
                      <a:pt x="11" y="26"/>
                    </a:lnTo>
                    <a:lnTo>
                      <a:pt x="8" y="27"/>
                    </a:lnTo>
                    <a:lnTo>
                      <a:pt x="3" y="26"/>
                    </a:lnTo>
                    <a:lnTo>
                      <a:pt x="0" y="22"/>
                    </a:lnTo>
                    <a:lnTo>
                      <a:pt x="0" y="19"/>
                    </a:lnTo>
                    <a:lnTo>
                      <a:pt x="7" y="17"/>
                    </a:lnTo>
                    <a:lnTo>
                      <a:pt x="8" y="19"/>
                    </a:lnTo>
                    <a:lnTo>
                      <a:pt x="8" y="16"/>
                    </a:lnTo>
                    <a:lnTo>
                      <a:pt x="10" y="16"/>
                    </a:lnTo>
                    <a:lnTo>
                      <a:pt x="8" y="14"/>
                    </a:lnTo>
                    <a:lnTo>
                      <a:pt x="11" y="11"/>
                    </a:lnTo>
                    <a:lnTo>
                      <a:pt x="10" y="11"/>
                    </a:lnTo>
                    <a:lnTo>
                      <a:pt x="8" y="11"/>
                    </a:lnTo>
                    <a:lnTo>
                      <a:pt x="8" y="11"/>
                    </a:lnTo>
                    <a:lnTo>
                      <a:pt x="3" y="9"/>
                    </a:lnTo>
                    <a:lnTo>
                      <a:pt x="3" y="8"/>
                    </a:lnTo>
                    <a:lnTo>
                      <a:pt x="11" y="6"/>
                    </a:lnTo>
                    <a:lnTo>
                      <a:pt x="10" y="6"/>
                    </a:lnTo>
                    <a:lnTo>
                      <a:pt x="11" y="5"/>
                    </a:lnTo>
                    <a:lnTo>
                      <a:pt x="8" y="3"/>
                    </a:ln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0" name="Freeform 378"/>
              <p:cNvSpPr>
                <a:spLocks/>
              </p:cNvSpPr>
              <p:nvPr/>
            </p:nvSpPr>
            <p:spPr bwMode="auto">
              <a:xfrm>
                <a:off x="3126" y="625"/>
                <a:ext cx="135" cy="49"/>
              </a:xfrm>
              <a:custGeom>
                <a:avLst/>
                <a:gdLst>
                  <a:gd name="T0" fmla="*/ 11 w 135"/>
                  <a:gd name="T1" fmla="*/ 40 h 49"/>
                  <a:gd name="T2" fmla="*/ 10 w 135"/>
                  <a:gd name="T3" fmla="*/ 38 h 49"/>
                  <a:gd name="T4" fmla="*/ 13 w 135"/>
                  <a:gd name="T5" fmla="*/ 37 h 49"/>
                  <a:gd name="T6" fmla="*/ 13 w 135"/>
                  <a:gd name="T7" fmla="*/ 33 h 49"/>
                  <a:gd name="T8" fmla="*/ 14 w 135"/>
                  <a:gd name="T9" fmla="*/ 32 h 49"/>
                  <a:gd name="T10" fmla="*/ 14 w 135"/>
                  <a:gd name="T11" fmla="*/ 28 h 49"/>
                  <a:gd name="T12" fmla="*/ 11 w 135"/>
                  <a:gd name="T13" fmla="*/ 27 h 49"/>
                  <a:gd name="T14" fmla="*/ 10 w 135"/>
                  <a:gd name="T15" fmla="*/ 24 h 49"/>
                  <a:gd name="T16" fmla="*/ 19 w 135"/>
                  <a:gd name="T17" fmla="*/ 24 h 49"/>
                  <a:gd name="T18" fmla="*/ 29 w 135"/>
                  <a:gd name="T19" fmla="*/ 22 h 49"/>
                  <a:gd name="T20" fmla="*/ 30 w 135"/>
                  <a:gd name="T21" fmla="*/ 19 h 49"/>
                  <a:gd name="T22" fmla="*/ 37 w 135"/>
                  <a:gd name="T23" fmla="*/ 17 h 49"/>
                  <a:gd name="T24" fmla="*/ 51 w 135"/>
                  <a:gd name="T25" fmla="*/ 11 h 49"/>
                  <a:gd name="T26" fmla="*/ 53 w 135"/>
                  <a:gd name="T27" fmla="*/ 12 h 49"/>
                  <a:gd name="T28" fmla="*/ 59 w 135"/>
                  <a:gd name="T29" fmla="*/ 11 h 49"/>
                  <a:gd name="T30" fmla="*/ 56 w 135"/>
                  <a:gd name="T31" fmla="*/ 8 h 49"/>
                  <a:gd name="T32" fmla="*/ 68 w 135"/>
                  <a:gd name="T33" fmla="*/ 8 h 49"/>
                  <a:gd name="T34" fmla="*/ 72 w 135"/>
                  <a:gd name="T35" fmla="*/ 9 h 49"/>
                  <a:gd name="T36" fmla="*/ 100 w 135"/>
                  <a:gd name="T37" fmla="*/ 4 h 49"/>
                  <a:gd name="T38" fmla="*/ 100 w 135"/>
                  <a:gd name="T39" fmla="*/ 3 h 49"/>
                  <a:gd name="T40" fmla="*/ 113 w 135"/>
                  <a:gd name="T41" fmla="*/ 0 h 49"/>
                  <a:gd name="T42" fmla="*/ 129 w 135"/>
                  <a:gd name="T43" fmla="*/ 1 h 49"/>
                  <a:gd name="T44" fmla="*/ 132 w 135"/>
                  <a:gd name="T45" fmla="*/ 6 h 49"/>
                  <a:gd name="T46" fmla="*/ 129 w 135"/>
                  <a:gd name="T47" fmla="*/ 9 h 49"/>
                  <a:gd name="T48" fmla="*/ 126 w 135"/>
                  <a:gd name="T49" fmla="*/ 9 h 49"/>
                  <a:gd name="T50" fmla="*/ 105 w 135"/>
                  <a:gd name="T51" fmla="*/ 12 h 49"/>
                  <a:gd name="T52" fmla="*/ 87 w 135"/>
                  <a:gd name="T53" fmla="*/ 16 h 49"/>
                  <a:gd name="T54" fmla="*/ 76 w 135"/>
                  <a:gd name="T55" fmla="*/ 20 h 49"/>
                  <a:gd name="T56" fmla="*/ 60 w 135"/>
                  <a:gd name="T57" fmla="*/ 24 h 49"/>
                  <a:gd name="T58" fmla="*/ 65 w 135"/>
                  <a:gd name="T59" fmla="*/ 27 h 49"/>
                  <a:gd name="T60" fmla="*/ 62 w 135"/>
                  <a:gd name="T61" fmla="*/ 30 h 49"/>
                  <a:gd name="T62" fmla="*/ 60 w 135"/>
                  <a:gd name="T63" fmla="*/ 32 h 49"/>
                  <a:gd name="T64" fmla="*/ 53 w 135"/>
                  <a:gd name="T65" fmla="*/ 32 h 49"/>
                  <a:gd name="T66" fmla="*/ 53 w 135"/>
                  <a:gd name="T67" fmla="*/ 33 h 49"/>
                  <a:gd name="T68" fmla="*/ 43 w 135"/>
                  <a:gd name="T69" fmla="*/ 32 h 49"/>
                  <a:gd name="T70" fmla="*/ 48 w 135"/>
                  <a:gd name="T71" fmla="*/ 37 h 49"/>
                  <a:gd name="T72" fmla="*/ 48 w 135"/>
                  <a:gd name="T73" fmla="*/ 38 h 49"/>
                  <a:gd name="T74" fmla="*/ 48 w 135"/>
                  <a:gd name="T75" fmla="*/ 40 h 49"/>
                  <a:gd name="T76" fmla="*/ 38 w 135"/>
                  <a:gd name="T77" fmla="*/ 37 h 49"/>
                  <a:gd name="T78" fmla="*/ 38 w 135"/>
                  <a:gd name="T79" fmla="*/ 38 h 49"/>
                  <a:gd name="T80" fmla="*/ 45 w 135"/>
                  <a:gd name="T81" fmla="*/ 40 h 49"/>
                  <a:gd name="T82" fmla="*/ 45 w 135"/>
                  <a:gd name="T83" fmla="*/ 43 h 49"/>
                  <a:gd name="T84" fmla="*/ 43 w 135"/>
                  <a:gd name="T85" fmla="*/ 45 h 49"/>
                  <a:gd name="T86" fmla="*/ 35 w 135"/>
                  <a:gd name="T87" fmla="*/ 45 h 49"/>
                  <a:gd name="T88" fmla="*/ 37 w 135"/>
                  <a:gd name="T89" fmla="*/ 49 h 49"/>
                  <a:gd name="T90" fmla="*/ 8 w 135"/>
                  <a:gd name="T91" fmla="*/ 48 h 49"/>
                  <a:gd name="T92" fmla="*/ 10 w 135"/>
                  <a:gd name="T93" fmla="*/ 46 h 49"/>
                  <a:gd name="T94" fmla="*/ 16 w 135"/>
                  <a:gd name="T95" fmla="*/ 43 h 49"/>
                  <a:gd name="T96" fmla="*/ 0 w 135"/>
                  <a:gd name="T97" fmla="*/ 43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5" h="49">
                    <a:moveTo>
                      <a:pt x="0" y="43"/>
                    </a:moveTo>
                    <a:lnTo>
                      <a:pt x="11" y="40"/>
                    </a:lnTo>
                    <a:lnTo>
                      <a:pt x="10" y="40"/>
                    </a:lnTo>
                    <a:lnTo>
                      <a:pt x="10" y="38"/>
                    </a:lnTo>
                    <a:lnTo>
                      <a:pt x="13" y="37"/>
                    </a:lnTo>
                    <a:lnTo>
                      <a:pt x="13" y="37"/>
                    </a:lnTo>
                    <a:lnTo>
                      <a:pt x="18" y="35"/>
                    </a:lnTo>
                    <a:lnTo>
                      <a:pt x="13" y="33"/>
                    </a:lnTo>
                    <a:lnTo>
                      <a:pt x="21" y="33"/>
                    </a:lnTo>
                    <a:lnTo>
                      <a:pt x="14" y="32"/>
                    </a:lnTo>
                    <a:lnTo>
                      <a:pt x="13" y="30"/>
                    </a:lnTo>
                    <a:lnTo>
                      <a:pt x="14" y="28"/>
                    </a:lnTo>
                    <a:lnTo>
                      <a:pt x="14" y="27"/>
                    </a:lnTo>
                    <a:lnTo>
                      <a:pt x="11" y="27"/>
                    </a:lnTo>
                    <a:lnTo>
                      <a:pt x="10" y="25"/>
                    </a:lnTo>
                    <a:lnTo>
                      <a:pt x="10" y="24"/>
                    </a:lnTo>
                    <a:lnTo>
                      <a:pt x="16" y="25"/>
                    </a:lnTo>
                    <a:lnTo>
                      <a:pt x="19" y="24"/>
                    </a:lnTo>
                    <a:lnTo>
                      <a:pt x="21" y="22"/>
                    </a:lnTo>
                    <a:lnTo>
                      <a:pt x="29" y="22"/>
                    </a:lnTo>
                    <a:lnTo>
                      <a:pt x="32" y="20"/>
                    </a:lnTo>
                    <a:lnTo>
                      <a:pt x="30" y="19"/>
                    </a:lnTo>
                    <a:lnTo>
                      <a:pt x="30" y="17"/>
                    </a:lnTo>
                    <a:lnTo>
                      <a:pt x="37" y="17"/>
                    </a:lnTo>
                    <a:lnTo>
                      <a:pt x="37" y="14"/>
                    </a:lnTo>
                    <a:lnTo>
                      <a:pt x="51" y="11"/>
                    </a:lnTo>
                    <a:lnTo>
                      <a:pt x="54" y="11"/>
                    </a:lnTo>
                    <a:lnTo>
                      <a:pt x="53" y="12"/>
                    </a:lnTo>
                    <a:lnTo>
                      <a:pt x="57" y="11"/>
                    </a:lnTo>
                    <a:lnTo>
                      <a:pt x="59" y="11"/>
                    </a:lnTo>
                    <a:lnTo>
                      <a:pt x="56" y="9"/>
                    </a:lnTo>
                    <a:lnTo>
                      <a:pt x="56" y="8"/>
                    </a:lnTo>
                    <a:lnTo>
                      <a:pt x="56" y="8"/>
                    </a:lnTo>
                    <a:lnTo>
                      <a:pt x="68" y="8"/>
                    </a:lnTo>
                    <a:lnTo>
                      <a:pt x="68" y="9"/>
                    </a:lnTo>
                    <a:lnTo>
                      <a:pt x="72" y="9"/>
                    </a:lnTo>
                    <a:lnTo>
                      <a:pt x="89" y="8"/>
                    </a:lnTo>
                    <a:lnTo>
                      <a:pt x="100" y="4"/>
                    </a:lnTo>
                    <a:lnTo>
                      <a:pt x="102" y="4"/>
                    </a:lnTo>
                    <a:lnTo>
                      <a:pt x="100" y="3"/>
                    </a:lnTo>
                    <a:lnTo>
                      <a:pt x="100" y="3"/>
                    </a:lnTo>
                    <a:lnTo>
                      <a:pt x="113" y="0"/>
                    </a:lnTo>
                    <a:lnTo>
                      <a:pt x="124" y="0"/>
                    </a:lnTo>
                    <a:lnTo>
                      <a:pt x="129" y="1"/>
                    </a:lnTo>
                    <a:lnTo>
                      <a:pt x="134" y="3"/>
                    </a:lnTo>
                    <a:lnTo>
                      <a:pt x="132" y="6"/>
                    </a:lnTo>
                    <a:lnTo>
                      <a:pt x="135" y="6"/>
                    </a:lnTo>
                    <a:lnTo>
                      <a:pt x="129" y="9"/>
                    </a:lnTo>
                    <a:lnTo>
                      <a:pt x="132" y="9"/>
                    </a:lnTo>
                    <a:lnTo>
                      <a:pt x="126" y="9"/>
                    </a:lnTo>
                    <a:lnTo>
                      <a:pt x="119" y="11"/>
                    </a:lnTo>
                    <a:lnTo>
                      <a:pt x="105" y="12"/>
                    </a:lnTo>
                    <a:lnTo>
                      <a:pt x="91" y="17"/>
                    </a:lnTo>
                    <a:lnTo>
                      <a:pt x="87" y="16"/>
                    </a:lnTo>
                    <a:lnTo>
                      <a:pt x="86" y="17"/>
                    </a:lnTo>
                    <a:lnTo>
                      <a:pt x="76" y="20"/>
                    </a:lnTo>
                    <a:lnTo>
                      <a:pt x="70" y="24"/>
                    </a:lnTo>
                    <a:lnTo>
                      <a:pt x="60" y="24"/>
                    </a:lnTo>
                    <a:lnTo>
                      <a:pt x="60" y="25"/>
                    </a:lnTo>
                    <a:lnTo>
                      <a:pt x="65" y="27"/>
                    </a:lnTo>
                    <a:lnTo>
                      <a:pt x="62" y="28"/>
                    </a:lnTo>
                    <a:lnTo>
                      <a:pt x="62" y="30"/>
                    </a:lnTo>
                    <a:lnTo>
                      <a:pt x="54" y="28"/>
                    </a:lnTo>
                    <a:lnTo>
                      <a:pt x="60" y="32"/>
                    </a:lnTo>
                    <a:lnTo>
                      <a:pt x="49" y="30"/>
                    </a:lnTo>
                    <a:lnTo>
                      <a:pt x="53" y="32"/>
                    </a:lnTo>
                    <a:lnTo>
                      <a:pt x="51" y="32"/>
                    </a:lnTo>
                    <a:lnTo>
                      <a:pt x="53" y="33"/>
                    </a:lnTo>
                    <a:lnTo>
                      <a:pt x="51" y="33"/>
                    </a:lnTo>
                    <a:lnTo>
                      <a:pt x="43" y="32"/>
                    </a:lnTo>
                    <a:lnTo>
                      <a:pt x="51" y="37"/>
                    </a:lnTo>
                    <a:lnTo>
                      <a:pt x="48" y="37"/>
                    </a:lnTo>
                    <a:lnTo>
                      <a:pt x="49" y="38"/>
                    </a:lnTo>
                    <a:lnTo>
                      <a:pt x="48" y="38"/>
                    </a:lnTo>
                    <a:lnTo>
                      <a:pt x="46" y="38"/>
                    </a:lnTo>
                    <a:lnTo>
                      <a:pt x="48" y="40"/>
                    </a:lnTo>
                    <a:lnTo>
                      <a:pt x="46" y="40"/>
                    </a:lnTo>
                    <a:lnTo>
                      <a:pt x="38" y="37"/>
                    </a:lnTo>
                    <a:lnTo>
                      <a:pt x="38" y="37"/>
                    </a:lnTo>
                    <a:lnTo>
                      <a:pt x="38" y="38"/>
                    </a:lnTo>
                    <a:lnTo>
                      <a:pt x="37" y="38"/>
                    </a:lnTo>
                    <a:lnTo>
                      <a:pt x="45" y="40"/>
                    </a:lnTo>
                    <a:lnTo>
                      <a:pt x="43" y="41"/>
                    </a:lnTo>
                    <a:lnTo>
                      <a:pt x="45" y="43"/>
                    </a:lnTo>
                    <a:lnTo>
                      <a:pt x="38" y="41"/>
                    </a:lnTo>
                    <a:lnTo>
                      <a:pt x="43" y="45"/>
                    </a:lnTo>
                    <a:lnTo>
                      <a:pt x="41" y="46"/>
                    </a:lnTo>
                    <a:lnTo>
                      <a:pt x="35" y="45"/>
                    </a:lnTo>
                    <a:lnTo>
                      <a:pt x="41" y="48"/>
                    </a:lnTo>
                    <a:lnTo>
                      <a:pt x="37" y="49"/>
                    </a:lnTo>
                    <a:lnTo>
                      <a:pt x="19" y="48"/>
                    </a:lnTo>
                    <a:lnTo>
                      <a:pt x="8" y="48"/>
                    </a:lnTo>
                    <a:lnTo>
                      <a:pt x="11" y="48"/>
                    </a:lnTo>
                    <a:lnTo>
                      <a:pt x="10" y="46"/>
                    </a:lnTo>
                    <a:lnTo>
                      <a:pt x="10" y="46"/>
                    </a:lnTo>
                    <a:lnTo>
                      <a:pt x="16" y="43"/>
                    </a:lnTo>
                    <a:lnTo>
                      <a:pt x="5" y="45"/>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1" name="Freeform 379"/>
              <p:cNvSpPr>
                <a:spLocks/>
              </p:cNvSpPr>
              <p:nvPr/>
            </p:nvSpPr>
            <p:spPr bwMode="auto">
              <a:xfrm>
                <a:off x="3131" y="702"/>
                <a:ext cx="13" cy="6"/>
              </a:xfrm>
              <a:custGeom>
                <a:avLst/>
                <a:gdLst>
                  <a:gd name="T0" fmla="*/ 0 w 13"/>
                  <a:gd name="T1" fmla="*/ 0 h 6"/>
                  <a:gd name="T2" fmla="*/ 6 w 13"/>
                  <a:gd name="T3" fmla="*/ 0 h 6"/>
                  <a:gd name="T4" fmla="*/ 9 w 13"/>
                  <a:gd name="T5" fmla="*/ 1 h 6"/>
                  <a:gd name="T6" fmla="*/ 13 w 13"/>
                  <a:gd name="T7" fmla="*/ 6 h 6"/>
                  <a:gd name="T8" fmla="*/ 5 w 13"/>
                  <a:gd name="T9" fmla="*/ 1 h 6"/>
                  <a:gd name="T10" fmla="*/ 0 w 13"/>
                  <a:gd name="T11" fmla="*/ 0 h 6"/>
                </a:gdLst>
                <a:ahLst/>
                <a:cxnLst>
                  <a:cxn ang="0">
                    <a:pos x="T0" y="T1"/>
                  </a:cxn>
                  <a:cxn ang="0">
                    <a:pos x="T2" y="T3"/>
                  </a:cxn>
                  <a:cxn ang="0">
                    <a:pos x="T4" y="T5"/>
                  </a:cxn>
                  <a:cxn ang="0">
                    <a:pos x="T6" y="T7"/>
                  </a:cxn>
                  <a:cxn ang="0">
                    <a:pos x="T8" y="T9"/>
                  </a:cxn>
                  <a:cxn ang="0">
                    <a:pos x="T10" y="T11"/>
                  </a:cxn>
                </a:cxnLst>
                <a:rect l="0" t="0" r="r" b="b"/>
                <a:pathLst>
                  <a:path w="13" h="6">
                    <a:moveTo>
                      <a:pt x="0" y="0"/>
                    </a:moveTo>
                    <a:lnTo>
                      <a:pt x="6" y="0"/>
                    </a:lnTo>
                    <a:lnTo>
                      <a:pt x="9" y="1"/>
                    </a:lnTo>
                    <a:lnTo>
                      <a:pt x="13" y="6"/>
                    </a:lnTo>
                    <a:lnTo>
                      <a:pt x="5"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2" name="Freeform 380"/>
              <p:cNvSpPr>
                <a:spLocks/>
              </p:cNvSpPr>
              <p:nvPr/>
            </p:nvSpPr>
            <p:spPr bwMode="auto">
              <a:xfrm>
                <a:off x="3207" y="715"/>
                <a:ext cx="26" cy="11"/>
              </a:xfrm>
              <a:custGeom>
                <a:avLst/>
                <a:gdLst>
                  <a:gd name="T0" fmla="*/ 5 w 26"/>
                  <a:gd name="T1" fmla="*/ 6 h 11"/>
                  <a:gd name="T2" fmla="*/ 0 w 26"/>
                  <a:gd name="T3" fmla="*/ 3 h 11"/>
                  <a:gd name="T4" fmla="*/ 3 w 26"/>
                  <a:gd name="T5" fmla="*/ 3 h 11"/>
                  <a:gd name="T6" fmla="*/ 0 w 26"/>
                  <a:gd name="T7" fmla="*/ 3 h 11"/>
                  <a:gd name="T8" fmla="*/ 3 w 26"/>
                  <a:gd name="T9" fmla="*/ 0 h 11"/>
                  <a:gd name="T10" fmla="*/ 26 w 26"/>
                  <a:gd name="T11" fmla="*/ 9 h 11"/>
                  <a:gd name="T12" fmla="*/ 24 w 26"/>
                  <a:gd name="T13" fmla="*/ 11 h 11"/>
                  <a:gd name="T14" fmla="*/ 19 w 26"/>
                  <a:gd name="T15" fmla="*/ 11 h 11"/>
                  <a:gd name="T16" fmla="*/ 6 w 26"/>
                  <a:gd name="T17" fmla="*/ 8 h 11"/>
                  <a:gd name="T18" fmla="*/ 11 w 26"/>
                  <a:gd name="T19" fmla="*/ 11 h 11"/>
                  <a:gd name="T20" fmla="*/ 5 w 26"/>
                  <a:gd name="T21"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11">
                    <a:moveTo>
                      <a:pt x="5" y="6"/>
                    </a:moveTo>
                    <a:lnTo>
                      <a:pt x="0" y="3"/>
                    </a:lnTo>
                    <a:lnTo>
                      <a:pt x="3" y="3"/>
                    </a:lnTo>
                    <a:lnTo>
                      <a:pt x="0" y="3"/>
                    </a:lnTo>
                    <a:lnTo>
                      <a:pt x="3" y="0"/>
                    </a:lnTo>
                    <a:lnTo>
                      <a:pt x="26" y="9"/>
                    </a:lnTo>
                    <a:lnTo>
                      <a:pt x="24" y="11"/>
                    </a:lnTo>
                    <a:lnTo>
                      <a:pt x="19" y="11"/>
                    </a:lnTo>
                    <a:lnTo>
                      <a:pt x="6" y="8"/>
                    </a:lnTo>
                    <a:lnTo>
                      <a:pt x="11" y="11"/>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3" name="Freeform 381"/>
              <p:cNvSpPr>
                <a:spLocks/>
              </p:cNvSpPr>
              <p:nvPr/>
            </p:nvSpPr>
            <p:spPr bwMode="auto">
              <a:xfrm>
                <a:off x="3306" y="671"/>
                <a:ext cx="15" cy="7"/>
              </a:xfrm>
              <a:custGeom>
                <a:avLst/>
                <a:gdLst>
                  <a:gd name="T0" fmla="*/ 3 w 15"/>
                  <a:gd name="T1" fmla="*/ 7 h 7"/>
                  <a:gd name="T2" fmla="*/ 1 w 15"/>
                  <a:gd name="T3" fmla="*/ 7 h 7"/>
                  <a:gd name="T4" fmla="*/ 1 w 15"/>
                  <a:gd name="T5" fmla="*/ 5 h 7"/>
                  <a:gd name="T6" fmla="*/ 0 w 15"/>
                  <a:gd name="T7" fmla="*/ 3 h 7"/>
                  <a:gd name="T8" fmla="*/ 1 w 15"/>
                  <a:gd name="T9" fmla="*/ 0 h 7"/>
                  <a:gd name="T10" fmla="*/ 8 w 15"/>
                  <a:gd name="T11" fmla="*/ 0 h 7"/>
                  <a:gd name="T12" fmla="*/ 9 w 15"/>
                  <a:gd name="T13" fmla="*/ 2 h 7"/>
                  <a:gd name="T14" fmla="*/ 9 w 15"/>
                  <a:gd name="T15" fmla="*/ 3 h 7"/>
                  <a:gd name="T16" fmla="*/ 15 w 15"/>
                  <a:gd name="T17" fmla="*/ 5 h 7"/>
                  <a:gd name="T18" fmla="*/ 4 w 15"/>
                  <a:gd name="T19" fmla="*/ 7 h 7"/>
                  <a:gd name="T20" fmla="*/ 4 w 15"/>
                  <a:gd name="T21" fmla="*/ 5 h 7"/>
                  <a:gd name="T22" fmla="*/ 3 w 15"/>
                  <a:gd name="T23"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7">
                    <a:moveTo>
                      <a:pt x="3" y="7"/>
                    </a:moveTo>
                    <a:lnTo>
                      <a:pt x="1" y="7"/>
                    </a:lnTo>
                    <a:lnTo>
                      <a:pt x="1" y="5"/>
                    </a:lnTo>
                    <a:lnTo>
                      <a:pt x="0" y="3"/>
                    </a:lnTo>
                    <a:lnTo>
                      <a:pt x="1" y="0"/>
                    </a:lnTo>
                    <a:lnTo>
                      <a:pt x="8" y="0"/>
                    </a:lnTo>
                    <a:lnTo>
                      <a:pt x="9" y="2"/>
                    </a:lnTo>
                    <a:lnTo>
                      <a:pt x="9" y="3"/>
                    </a:lnTo>
                    <a:lnTo>
                      <a:pt x="15" y="5"/>
                    </a:lnTo>
                    <a:lnTo>
                      <a:pt x="4" y="7"/>
                    </a:lnTo>
                    <a:lnTo>
                      <a:pt x="4" y="5"/>
                    </a:lnTo>
                    <a:lnTo>
                      <a:pt x="3"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4" name="Freeform 382"/>
              <p:cNvSpPr>
                <a:spLocks/>
              </p:cNvSpPr>
              <p:nvPr/>
            </p:nvSpPr>
            <p:spPr bwMode="auto">
              <a:xfrm>
                <a:off x="3401" y="678"/>
                <a:ext cx="9" cy="4"/>
              </a:xfrm>
              <a:custGeom>
                <a:avLst/>
                <a:gdLst>
                  <a:gd name="T0" fmla="*/ 3 w 9"/>
                  <a:gd name="T1" fmla="*/ 0 h 4"/>
                  <a:gd name="T2" fmla="*/ 8 w 9"/>
                  <a:gd name="T3" fmla="*/ 1 h 4"/>
                  <a:gd name="T4" fmla="*/ 9 w 9"/>
                  <a:gd name="T5" fmla="*/ 4 h 4"/>
                  <a:gd name="T6" fmla="*/ 0 w 9"/>
                  <a:gd name="T7" fmla="*/ 3 h 4"/>
                  <a:gd name="T8" fmla="*/ 3 w 9"/>
                  <a:gd name="T9" fmla="*/ 0 h 4"/>
                </a:gdLst>
                <a:ahLst/>
                <a:cxnLst>
                  <a:cxn ang="0">
                    <a:pos x="T0" y="T1"/>
                  </a:cxn>
                  <a:cxn ang="0">
                    <a:pos x="T2" y="T3"/>
                  </a:cxn>
                  <a:cxn ang="0">
                    <a:pos x="T4" y="T5"/>
                  </a:cxn>
                  <a:cxn ang="0">
                    <a:pos x="T6" y="T7"/>
                  </a:cxn>
                  <a:cxn ang="0">
                    <a:pos x="T8" y="T9"/>
                  </a:cxn>
                </a:cxnLst>
                <a:rect l="0" t="0" r="r" b="b"/>
                <a:pathLst>
                  <a:path w="9" h="4">
                    <a:moveTo>
                      <a:pt x="3" y="0"/>
                    </a:moveTo>
                    <a:lnTo>
                      <a:pt x="8" y="1"/>
                    </a:lnTo>
                    <a:lnTo>
                      <a:pt x="9" y="4"/>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5" name="Freeform 383"/>
              <p:cNvSpPr>
                <a:spLocks/>
              </p:cNvSpPr>
              <p:nvPr/>
            </p:nvSpPr>
            <p:spPr bwMode="auto">
              <a:xfrm>
                <a:off x="3388" y="684"/>
                <a:ext cx="13" cy="5"/>
              </a:xfrm>
              <a:custGeom>
                <a:avLst/>
                <a:gdLst>
                  <a:gd name="T0" fmla="*/ 2 w 13"/>
                  <a:gd name="T1" fmla="*/ 2 h 5"/>
                  <a:gd name="T2" fmla="*/ 3 w 13"/>
                  <a:gd name="T3" fmla="*/ 0 h 5"/>
                  <a:gd name="T4" fmla="*/ 13 w 13"/>
                  <a:gd name="T5" fmla="*/ 2 h 5"/>
                  <a:gd name="T6" fmla="*/ 10 w 13"/>
                  <a:gd name="T7" fmla="*/ 5 h 5"/>
                  <a:gd name="T8" fmla="*/ 0 w 13"/>
                  <a:gd name="T9" fmla="*/ 5 h 5"/>
                  <a:gd name="T10" fmla="*/ 0 w 13"/>
                  <a:gd name="T11" fmla="*/ 3 h 5"/>
                  <a:gd name="T12" fmla="*/ 0 w 13"/>
                  <a:gd name="T13" fmla="*/ 3 h 5"/>
                  <a:gd name="T14" fmla="*/ 2 w 13"/>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5">
                    <a:moveTo>
                      <a:pt x="2" y="2"/>
                    </a:moveTo>
                    <a:lnTo>
                      <a:pt x="3" y="0"/>
                    </a:lnTo>
                    <a:lnTo>
                      <a:pt x="13" y="2"/>
                    </a:lnTo>
                    <a:lnTo>
                      <a:pt x="10" y="5"/>
                    </a:lnTo>
                    <a:lnTo>
                      <a:pt x="0" y="5"/>
                    </a:lnTo>
                    <a:lnTo>
                      <a:pt x="0" y="3"/>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6" name="Freeform 384"/>
              <p:cNvSpPr>
                <a:spLocks/>
              </p:cNvSpPr>
              <p:nvPr/>
            </p:nvSpPr>
            <p:spPr bwMode="auto">
              <a:xfrm>
                <a:off x="3401" y="644"/>
                <a:ext cx="8" cy="3"/>
              </a:xfrm>
              <a:custGeom>
                <a:avLst/>
                <a:gdLst>
                  <a:gd name="T0" fmla="*/ 6 w 8"/>
                  <a:gd name="T1" fmla="*/ 0 h 3"/>
                  <a:gd name="T2" fmla="*/ 8 w 8"/>
                  <a:gd name="T3" fmla="*/ 1 h 3"/>
                  <a:gd name="T4" fmla="*/ 6 w 8"/>
                  <a:gd name="T5" fmla="*/ 1 h 3"/>
                  <a:gd name="T6" fmla="*/ 6 w 8"/>
                  <a:gd name="T7" fmla="*/ 3 h 3"/>
                  <a:gd name="T8" fmla="*/ 3 w 8"/>
                  <a:gd name="T9" fmla="*/ 1 h 3"/>
                  <a:gd name="T10" fmla="*/ 0 w 8"/>
                  <a:gd name="T11" fmla="*/ 1 h 3"/>
                  <a:gd name="T12" fmla="*/ 3 w 8"/>
                  <a:gd name="T13" fmla="*/ 3 h 3"/>
                  <a:gd name="T14" fmla="*/ 0 w 8"/>
                  <a:gd name="T15" fmla="*/ 1 h 3"/>
                  <a:gd name="T16" fmla="*/ 1 w 8"/>
                  <a:gd name="T17" fmla="*/ 0 h 3"/>
                  <a:gd name="T18" fmla="*/ 1 w 8"/>
                  <a:gd name="T19" fmla="*/ 0 h 3"/>
                  <a:gd name="T20" fmla="*/ 5 w 8"/>
                  <a:gd name="T21" fmla="*/ 0 h 3"/>
                  <a:gd name="T22" fmla="*/ 6 w 8"/>
                  <a:gd name="T23"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3">
                    <a:moveTo>
                      <a:pt x="6" y="0"/>
                    </a:moveTo>
                    <a:lnTo>
                      <a:pt x="8" y="1"/>
                    </a:lnTo>
                    <a:lnTo>
                      <a:pt x="6" y="1"/>
                    </a:lnTo>
                    <a:lnTo>
                      <a:pt x="6" y="3"/>
                    </a:lnTo>
                    <a:lnTo>
                      <a:pt x="3" y="1"/>
                    </a:lnTo>
                    <a:lnTo>
                      <a:pt x="0" y="1"/>
                    </a:lnTo>
                    <a:lnTo>
                      <a:pt x="3" y="3"/>
                    </a:lnTo>
                    <a:lnTo>
                      <a:pt x="0" y="1"/>
                    </a:lnTo>
                    <a:lnTo>
                      <a:pt x="1" y="0"/>
                    </a:lnTo>
                    <a:lnTo>
                      <a:pt x="1" y="0"/>
                    </a:lnTo>
                    <a:lnTo>
                      <a:pt x="5"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7" name="Freeform 385"/>
              <p:cNvSpPr>
                <a:spLocks/>
              </p:cNvSpPr>
              <p:nvPr/>
            </p:nvSpPr>
            <p:spPr bwMode="auto">
              <a:xfrm>
                <a:off x="3466" y="713"/>
                <a:ext cx="8" cy="5"/>
              </a:xfrm>
              <a:custGeom>
                <a:avLst/>
                <a:gdLst>
                  <a:gd name="T0" fmla="*/ 0 w 8"/>
                  <a:gd name="T1" fmla="*/ 2 h 5"/>
                  <a:gd name="T2" fmla="*/ 2 w 8"/>
                  <a:gd name="T3" fmla="*/ 0 h 5"/>
                  <a:gd name="T4" fmla="*/ 8 w 8"/>
                  <a:gd name="T5" fmla="*/ 5 h 5"/>
                  <a:gd name="T6" fmla="*/ 5 w 8"/>
                  <a:gd name="T7" fmla="*/ 5 h 5"/>
                  <a:gd name="T8" fmla="*/ 0 w 8"/>
                  <a:gd name="T9" fmla="*/ 2 h 5"/>
                </a:gdLst>
                <a:ahLst/>
                <a:cxnLst>
                  <a:cxn ang="0">
                    <a:pos x="T0" y="T1"/>
                  </a:cxn>
                  <a:cxn ang="0">
                    <a:pos x="T2" y="T3"/>
                  </a:cxn>
                  <a:cxn ang="0">
                    <a:pos x="T4" y="T5"/>
                  </a:cxn>
                  <a:cxn ang="0">
                    <a:pos x="T6" y="T7"/>
                  </a:cxn>
                  <a:cxn ang="0">
                    <a:pos x="T8" y="T9"/>
                  </a:cxn>
                </a:cxnLst>
                <a:rect l="0" t="0" r="r" b="b"/>
                <a:pathLst>
                  <a:path w="8" h="5">
                    <a:moveTo>
                      <a:pt x="0" y="2"/>
                    </a:moveTo>
                    <a:lnTo>
                      <a:pt x="2" y="0"/>
                    </a:lnTo>
                    <a:lnTo>
                      <a:pt x="8" y="5"/>
                    </a:lnTo>
                    <a:lnTo>
                      <a:pt x="5"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8" name="Freeform 386"/>
              <p:cNvSpPr>
                <a:spLocks/>
              </p:cNvSpPr>
              <p:nvPr/>
            </p:nvSpPr>
            <p:spPr bwMode="auto">
              <a:xfrm>
                <a:off x="4324" y="954"/>
                <a:ext cx="11" cy="10"/>
              </a:xfrm>
              <a:custGeom>
                <a:avLst/>
                <a:gdLst>
                  <a:gd name="T0" fmla="*/ 1 w 11"/>
                  <a:gd name="T1" fmla="*/ 7 h 10"/>
                  <a:gd name="T2" fmla="*/ 3 w 11"/>
                  <a:gd name="T3" fmla="*/ 8 h 10"/>
                  <a:gd name="T4" fmla="*/ 4 w 11"/>
                  <a:gd name="T5" fmla="*/ 8 h 10"/>
                  <a:gd name="T6" fmla="*/ 9 w 11"/>
                  <a:gd name="T7" fmla="*/ 10 h 10"/>
                  <a:gd name="T8" fmla="*/ 11 w 11"/>
                  <a:gd name="T9" fmla="*/ 8 h 10"/>
                  <a:gd name="T10" fmla="*/ 9 w 11"/>
                  <a:gd name="T11" fmla="*/ 3 h 10"/>
                  <a:gd name="T12" fmla="*/ 8 w 11"/>
                  <a:gd name="T13" fmla="*/ 2 h 10"/>
                  <a:gd name="T14" fmla="*/ 1 w 11"/>
                  <a:gd name="T15" fmla="*/ 0 h 10"/>
                  <a:gd name="T16" fmla="*/ 0 w 11"/>
                  <a:gd name="T17" fmla="*/ 0 h 10"/>
                  <a:gd name="T18" fmla="*/ 1 w 11"/>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0">
                    <a:moveTo>
                      <a:pt x="1" y="7"/>
                    </a:moveTo>
                    <a:lnTo>
                      <a:pt x="3" y="8"/>
                    </a:lnTo>
                    <a:lnTo>
                      <a:pt x="4" y="8"/>
                    </a:lnTo>
                    <a:lnTo>
                      <a:pt x="9" y="10"/>
                    </a:lnTo>
                    <a:lnTo>
                      <a:pt x="11" y="8"/>
                    </a:lnTo>
                    <a:lnTo>
                      <a:pt x="9" y="3"/>
                    </a:lnTo>
                    <a:lnTo>
                      <a:pt x="8" y="2"/>
                    </a:lnTo>
                    <a:lnTo>
                      <a:pt x="1" y="0"/>
                    </a:lnTo>
                    <a:lnTo>
                      <a:pt x="0" y="0"/>
                    </a:lnTo>
                    <a:lnTo>
                      <a:pt x="1"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9" name="Freeform 387"/>
              <p:cNvSpPr>
                <a:spLocks/>
              </p:cNvSpPr>
              <p:nvPr/>
            </p:nvSpPr>
            <p:spPr bwMode="auto">
              <a:xfrm>
                <a:off x="4587" y="888"/>
                <a:ext cx="13" cy="13"/>
              </a:xfrm>
              <a:custGeom>
                <a:avLst/>
                <a:gdLst>
                  <a:gd name="T0" fmla="*/ 7 w 13"/>
                  <a:gd name="T1" fmla="*/ 0 h 13"/>
                  <a:gd name="T2" fmla="*/ 0 w 13"/>
                  <a:gd name="T3" fmla="*/ 5 h 13"/>
                  <a:gd name="T4" fmla="*/ 7 w 13"/>
                  <a:gd name="T5" fmla="*/ 13 h 13"/>
                  <a:gd name="T6" fmla="*/ 10 w 13"/>
                  <a:gd name="T7" fmla="*/ 13 h 13"/>
                  <a:gd name="T8" fmla="*/ 13 w 13"/>
                  <a:gd name="T9" fmla="*/ 5 h 13"/>
                  <a:gd name="T10" fmla="*/ 8 w 13"/>
                  <a:gd name="T11" fmla="*/ 0 h 13"/>
                  <a:gd name="T12" fmla="*/ 7 w 13"/>
                  <a:gd name="T13" fmla="*/ 0 h 13"/>
                </a:gdLst>
                <a:ahLst/>
                <a:cxnLst>
                  <a:cxn ang="0">
                    <a:pos x="T0" y="T1"/>
                  </a:cxn>
                  <a:cxn ang="0">
                    <a:pos x="T2" y="T3"/>
                  </a:cxn>
                  <a:cxn ang="0">
                    <a:pos x="T4" y="T5"/>
                  </a:cxn>
                  <a:cxn ang="0">
                    <a:pos x="T6" y="T7"/>
                  </a:cxn>
                  <a:cxn ang="0">
                    <a:pos x="T8" y="T9"/>
                  </a:cxn>
                  <a:cxn ang="0">
                    <a:pos x="T10" y="T11"/>
                  </a:cxn>
                  <a:cxn ang="0">
                    <a:pos x="T12" y="T13"/>
                  </a:cxn>
                </a:cxnLst>
                <a:rect l="0" t="0" r="r" b="b"/>
                <a:pathLst>
                  <a:path w="13" h="13">
                    <a:moveTo>
                      <a:pt x="7" y="0"/>
                    </a:moveTo>
                    <a:lnTo>
                      <a:pt x="0" y="5"/>
                    </a:lnTo>
                    <a:lnTo>
                      <a:pt x="7" y="13"/>
                    </a:lnTo>
                    <a:lnTo>
                      <a:pt x="10" y="13"/>
                    </a:lnTo>
                    <a:lnTo>
                      <a:pt x="13" y="5"/>
                    </a:lnTo>
                    <a:lnTo>
                      <a:pt x="8"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0" name="Freeform 388"/>
              <p:cNvSpPr>
                <a:spLocks/>
              </p:cNvSpPr>
              <p:nvPr/>
            </p:nvSpPr>
            <p:spPr bwMode="auto">
              <a:xfrm>
                <a:off x="3385" y="1445"/>
                <a:ext cx="13" cy="6"/>
              </a:xfrm>
              <a:custGeom>
                <a:avLst/>
                <a:gdLst>
                  <a:gd name="T0" fmla="*/ 13 w 13"/>
                  <a:gd name="T1" fmla="*/ 0 h 6"/>
                  <a:gd name="T2" fmla="*/ 6 w 13"/>
                  <a:gd name="T3" fmla="*/ 0 h 6"/>
                  <a:gd name="T4" fmla="*/ 0 w 13"/>
                  <a:gd name="T5" fmla="*/ 6 h 6"/>
                  <a:gd name="T6" fmla="*/ 6 w 13"/>
                  <a:gd name="T7" fmla="*/ 4 h 6"/>
                  <a:gd name="T8" fmla="*/ 13 w 13"/>
                  <a:gd name="T9" fmla="*/ 0 h 6"/>
                </a:gdLst>
                <a:ahLst/>
                <a:cxnLst>
                  <a:cxn ang="0">
                    <a:pos x="T0" y="T1"/>
                  </a:cxn>
                  <a:cxn ang="0">
                    <a:pos x="T2" y="T3"/>
                  </a:cxn>
                  <a:cxn ang="0">
                    <a:pos x="T4" y="T5"/>
                  </a:cxn>
                  <a:cxn ang="0">
                    <a:pos x="T6" y="T7"/>
                  </a:cxn>
                  <a:cxn ang="0">
                    <a:pos x="T8" y="T9"/>
                  </a:cxn>
                </a:cxnLst>
                <a:rect l="0" t="0" r="r" b="b"/>
                <a:pathLst>
                  <a:path w="13" h="6">
                    <a:moveTo>
                      <a:pt x="13" y="0"/>
                    </a:moveTo>
                    <a:lnTo>
                      <a:pt x="6" y="0"/>
                    </a:lnTo>
                    <a:lnTo>
                      <a:pt x="0" y="6"/>
                    </a:lnTo>
                    <a:lnTo>
                      <a:pt x="6"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1" name="Freeform 389"/>
              <p:cNvSpPr>
                <a:spLocks/>
              </p:cNvSpPr>
              <p:nvPr/>
            </p:nvSpPr>
            <p:spPr bwMode="auto">
              <a:xfrm>
                <a:off x="3445" y="1554"/>
                <a:ext cx="4" cy="8"/>
              </a:xfrm>
              <a:custGeom>
                <a:avLst/>
                <a:gdLst>
                  <a:gd name="T0" fmla="*/ 0 w 4"/>
                  <a:gd name="T1" fmla="*/ 8 h 8"/>
                  <a:gd name="T2" fmla="*/ 4 w 4"/>
                  <a:gd name="T3" fmla="*/ 2 h 8"/>
                  <a:gd name="T4" fmla="*/ 4 w 4"/>
                  <a:gd name="T5" fmla="*/ 0 h 8"/>
                  <a:gd name="T6" fmla="*/ 0 w 4"/>
                  <a:gd name="T7" fmla="*/ 5 h 8"/>
                  <a:gd name="T8" fmla="*/ 0 w 4"/>
                  <a:gd name="T9" fmla="*/ 8 h 8"/>
                </a:gdLst>
                <a:ahLst/>
                <a:cxnLst>
                  <a:cxn ang="0">
                    <a:pos x="T0" y="T1"/>
                  </a:cxn>
                  <a:cxn ang="0">
                    <a:pos x="T2" y="T3"/>
                  </a:cxn>
                  <a:cxn ang="0">
                    <a:pos x="T4" y="T5"/>
                  </a:cxn>
                  <a:cxn ang="0">
                    <a:pos x="T6" y="T7"/>
                  </a:cxn>
                  <a:cxn ang="0">
                    <a:pos x="T8" y="T9"/>
                  </a:cxn>
                </a:cxnLst>
                <a:rect l="0" t="0" r="r" b="b"/>
                <a:pathLst>
                  <a:path w="4" h="8">
                    <a:moveTo>
                      <a:pt x="0" y="8"/>
                    </a:moveTo>
                    <a:lnTo>
                      <a:pt x="4" y="2"/>
                    </a:lnTo>
                    <a:lnTo>
                      <a:pt x="4" y="0"/>
                    </a:lnTo>
                    <a:lnTo>
                      <a:pt x="0" y="5"/>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2" name="Freeform 390"/>
              <p:cNvSpPr>
                <a:spLocks/>
              </p:cNvSpPr>
              <p:nvPr/>
            </p:nvSpPr>
            <p:spPr bwMode="auto">
              <a:xfrm>
                <a:off x="3364" y="1490"/>
                <a:ext cx="5" cy="3"/>
              </a:xfrm>
              <a:custGeom>
                <a:avLst/>
                <a:gdLst>
                  <a:gd name="T0" fmla="*/ 0 w 5"/>
                  <a:gd name="T1" fmla="*/ 3 h 3"/>
                  <a:gd name="T2" fmla="*/ 5 w 5"/>
                  <a:gd name="T3" fmla="*/ 1 h 3"/>
                  <a:gd name="T4" fmla="*/ 4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1"/>
                    </a:lnTo>
                    <a:lnTo>
                      <a:pt x="4" y="0"/>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3" name="Freeform 391"/>
              <p:cNvSpPr>
                <a:spLocks/>
              </p:cNvSpPr>
              <p:nvPr/>
            </p:nvSpPr>
            <p:spPr bwMode="auto">
              <a:xfrm>
                <a:off x="3212" y="1676"/>
                <a:ext cx="1" cy="2"/>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lnTo>
                      <a:pt x="0" y="2"/>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4" name="Freeform 392"/>
              <p:cNvSpPr>
                <a:spLocks/>
              </p:cNvSpPr>
              <p:nvPr/>
            </p:nvSpPr>
            <p:spPr bwMode="auto">
              <a:xfrm>
                <a:off x="3212" y="1671"/>
                <a:ext cx="1" cy="2"/>
              </a:xfrm>
              <a:custGeom>
                <a:avLst/>
                <a:gdLst>
                  <a:gd name="T0" fmla="*/ 0 w 1"/>
                  <a:gd name="T1" fmla="*/ 2 h 2"/>
                  <a:gd name="T2" fmla="*/ 1 w 1"/>
                  <a:gd name="T3" fmla="*/ 2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lnTo>
                      <a:pt x="1" y="2"/>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5" name="Freeform 393"/>
              <p:cNvSpPr>
                <a:spLocks/>
              </p:cNvSpPr>
              <p:nvPr/>
            </p:nvSpPr>
            <p:spPr bwMode="auto">
              <a:xfrm>
                <a:off x="3194" y="1622"/>
                <a:ext cx="4" cy="3"/>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lnTo>
                      <a:pt x="0" y="0"/>
                    </a:lnTo>
                    <a:lnTo>
                      <a:pt x="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6" name="Freeform 394"/>
              <p:cNvSpPr>
                <a:spLocks/>
              </p:cNvSpPr>
              <p:nvPr/>
            </p:nvSpPr>
            <p:spPr bwMode="auto">
              <a:xfrm>
                <a:off x="3196" y="1620"/>
                <a:ext cx="2" cy="3"/>
              </a:xfrm>
              <a:custGeom>
                <a:avLst/>
                <a:gdLst>
                  <a:gd name="T0" fmla="*/ 0 w 2"/>
                  <a:gd name="T1" fmla="*/ 0 h 3"/>
                  <a:gd name="T2" fmla="*/ 2 w 2"/>
                  <a:gd name="T3" fmla="*/ 3 h 3"/>
                  <a:gd name="T4" fmla="*/ 0 w 2"/>
                  <a:gd name="T5" fmla="*/ 0 h 3"/>
                </a:gdLst>
                <a:ahLst/>
                <a:cxnLst>
                  <a:cxn ang="0">
                    <a:pos x="T0" y="T1"/>
                  </a:cxn>
                  <a:cxn ang="0">
                    <a:pos x="T2" y="T3"/>
                  </a:cxn>
                  <a:cxn ang="0">
                    <a:pos x="T4" y="T5"/>
                  </a:cxn>
                </a:cxnLst>
                <a:rect l="0" t="0" r="r" b="b"/>
                <a:pathLst>
                  <a:path w="2" h="3">
                    <a:moveTo>
                      <a:pt x="0" y="0"/>
                    </a:moveTo>
                    <a:lnTo>
                      <a:pt x="2"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7" name="Freeform 395"/>
              <p:cNvSpPr>
                <a:spLocks/>
              </p:cNvSpPr>
              <p:nvPr/>
            </p:nvSpPr>
            <p:spPr bwMode="auto">
              <a:xfrm>
                <a:off x="3199" y="1623"/>
                <a:ext cx="2" cy="2"/>
              </a:xfrm>
              <a:custGeom>
                <a:avLst/>
                <a:gdLst>
                  <a:gd name="T0" fmla="*/ 2 w 2"/>
                  <a:gd name="T1" fmla="*/ 2 h 2"/>
                  <a:gd name="T2" fmla="*/ 0 w 2"/>
                  <a:gd name="T3" fmla="*/ 0 h 2"/>
                  <a:gd name="T4" fmla="*/ 2 w 2"/>
                  <a:gd name="T5" fmla="*/ 2 h 2"/>
                </a:gdLst>
                <a:ahLst/>
                <a:cxnLst>
                  <a:cxn ang="0">
                    <a:pos x="T0" y="T1"/>
                  </a:cxn>
                  <a:cxn ang="0">
                    <a:pos x="T2" y="T3"/>
                  </a:cxn>
                  <a:cxn ang="0">
                    <a:pos x="T4" y="T5"/>
                  </a:cxn>
                </a:cxnLst>
                <a:rect l="0" t="0" r="r" b="b"/>
                <a:pathLst>
                  <a:path w="2" h="2">
                    <a:moveTo>
                      <a:pt x="2" y="2"/>
                    </a:moveTo>
                    <a:lnTo>
                      <a:pt x="0" y="0"/>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8" name="Freeform 396"/>
              <p:cNvSpPr>
                <a:spLocks/>
              </p:cNvSpPr>
              <p:nvPr/>
            </p:nvSpPr>
            <p:spPr bwMode="auto">
              <a:xfrm>
                <a:off x="2931" y="1224"/>
                <a:ext cx="11" cy="7"/>
              </a:xfrm>
              <a:custGeom>
                <a:avLst/>
                <a:gdLst>
                  <a:gd name="T0" fmla="*/ 9 w 11"/>
                  <a:gd name="T1" fmla="*/ 7 h 7"/>
                  <a:gd name="T2" fmla="*/ 11 w 11"/>
                  <a:gd name="T3" fmla="*/ 7 h 7"/>
                  <a:gd name="T4" fmla="*/ 6 w 11"/>
                  <a:gd name="T5" fmla="*/ 0 h 7"/>
                  <a:gd name="T6" fmla="*/ 0 w 11"/>
                  <a:gd name="T7" fmla="*/ 2 h 7"/>
                  <a:gd name="T8" fmla="*/ 0 w 11"/>
                  <a:gd name="T9" fmla="*/ 5 h 7"/>
                  <a:gd name="T10" fmla="*/ 5 w 11"/>
                  <a:gd name="T11" fmla="*/ 4 h 7"/>
                  <a:gd name="T12" fmla="*/ 3 w 11"/>
                  <a:gd name="T13" fmla="*/ 7 h 7"/>
                  <a:gd name="T14" fmla="*/ 9 w 11"/>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7">
                    <a:moveTo>
                      <a:pt x="9" y="7"/>
                    </a:moveTo>
                    <a:lnTo>
                      <a:pt x="11" y="7"/>
                    </a:lnTo>
                    <a:lnTo>
                      <a:pt x="6" y="0"/>
                    </a:lnTo>
                    <a:lnTo>
                      <a:pt x="0" y="2"/>
                    </a:lnTo>
                    <a:lnTo>
                      <a:pt x="0" y="5"/>
                    </a:lnTo>
                    <a:lnTo>
                      <a:pt x="5" y="4"/>
                    </a:lnTo>
                    <a:lnTo>
                      <a:pt x="3" y="7"/>
                    </a:lnTo>
                    <a:lnTo>
                      <a:pt x="9"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9" name="Freeform 397"/>
              <p:cNvSpPr>
                <a:spLocks/>
              </p:cNvSpPr>
              <p:nvPr/>
            </p:nvSpPr>
            <p:spPr bwMode="auto">
              <a:xfrm>
                <a:off x="2931" y="1239"/>
                <a:ext cx="5" cy="6"/>
              </a:xfrm>
              <a:custGeom>
                <a:avLst/>
                <a:gdLst>
                  <a:gd name="T0" fmla="*/ 3 w 5"/>
                  <a:gd name="T1" fmla="*/ 6 h 6"/>
                  <a:gd name="T2" fmla="*/ 5 w 5"/>
                  <a:gd name="T3" fmla="*/ 5 h 6"/>
                  <a:gd name="T4" fmla="*/ 5 w 5"/>
                  <a:gd name="T5" fmla="*/ 0 h 6"/>
                  <a:gd name="T6" fmla="*/ 0 w 5"/>
                  <a:gd name="T7" fmla="*/ 0 h 6"/>
                  <a:gd name="T8" fmla="*/ 3 w 5"/>
                  <a:gd name="T9" fmla="*/ 6 h 6"/>
                </a:gdLst>
                <a:ahLst/>
                <a:cxnLst>
                  <a:cxn ang="0">
                    <a:pos x="T0" y="T1"/>
                  </a:cxn>
                  <a:cxn ang="0">
                    <a:pos x="T2" y="T3"/>
                  </a:cxn>
                  <a:cxn ang="0">
                    <a:pos x="T4" y="T5"/>
                  </a:cxn>
                  <a:cxn ang="0">
                    <a:pos x="T6" y="T7"/>
                  </a:cxn>
                  <a:cxn ang="0">
                    <a:pos x="T8" y="T9"/>
                  </a:cxn>
                </a:cxnLst>
                <a:rect l="0" t="0" r="r" b="b"/>
                <a:pathLst>
                  <a:path w="5" h="6">
                    <a:moveTo>
                      <a:pt x="3" y="6"/>
                    </a:moveTo>
                    <a:lnTo>
                      <a:pt x="5" y="5"/>
                    </a:lnTo>
                    <a:lnTo>
                      <a:pt x="5" y="0"/>
                    </a:lnTo>
                    <a:lnTo>
                      <a:pt x="0" y="0"/>
                    </a:lnTo>
                    <a:lnTo>
                      <a:pt x="3"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0" name="Freeform 398"/>
              <p:cNvSpPr>
                <a:spLocks/>
              </p:cNvSpPr>
              <p:nvPr/>
            </p:nvSpPr>
            <p:spPr bwMode="auto">
              <a:xfrm>
                <a:off x="2963" y="1276"/>
                <a:ext cx="7" cy="9"/>
              </a:xfrm>
              <a:custGeom>
                <a:avLst/>
                <a:gdLst>
                  <a:gd name="T0" fmla="*/ 4 w 7"/>
                  <a:gd name="T1" fmla="*/ 8 h 9"/>
                  <a:gd name="T2" fmla="*/ 7 w 7"/>
                  <a:gd name="T3" fmla="*/ 0 h 9"/>
                  <a:gd name="T4" fmla="*/ 0 w 7"/>
                  <a:gd name="T5" fmla="*/ 5 h 9"/>
                  <a:gd name="T6" fmla="*/ 0 w 7"/>
                  <a:gd name="T7" fmla="*/ 9 h 9"/>
                  <a:gd name="T8" fmla="*/ 4 w 7"/>
                  <a:gd name="T9" fmla="*/ 8 h 9"/>
                </a:gdLst>
                <a:ahLst/>
                <a:cxnLst>
                  <a:cxn ang="0">
                    <a:pos x="T0" y="T1"/>
                  </a:cxn>
                  <a:cxn ang="0">
                    <a:pos x="T2" y="T3"/>
                  </a:cxn>
                  <a:cxn ang="0">
                    <a:pos x="T4" y="T5"/>
                  </a:cxn>
                  <a:cxn ang="0">
                    <a:pos x="T6" y="T7"/>
                  </a:cxn>
                  <a:cxn ang="0">
                    <a:pos x="T8" y="T9"/>
                  </a:cxn>
                </a:cxnLst>
                <a:rect l="0" t="0" r="r" b="b"/>
                <a:pathLst>
                  <a:path w="7" h="9">
                    <a:moveTo>
                      <a:pt x="4" y="8"/>
                    </a:moveTo>
                    <a:lnTo>
                      <a:pt x="7" y="0"/>
                    </a:lnTo>
                    <a:lnTo>
                      <a:pt x="0" y="5"/>
                    </a:lnTo>
                    <a:lnTo>
                      <a:pt x="0" y="9"/>
                    </a:lnTo>
                    <a:lnTo>
                      <a:pt x="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1" name="Freeform 399"/>
              <p:cNvSpPr>
                <a:spLocks/>
              </p:cNvSpPr>
              <p:nvPr/>
            </p:nvSpPr>
            <p:spPr bwMode="auto">
              <a:xfrm>
                <a:off x="3031" y="1289"/>
                <a:ext cx="32" cy="21"/>
              </a:xfrm>
              <a:custGeom>
                <a:avLst/>
                <a:gdLst>
                  <a:gd name="T0" fmla="*/ 24 w 32"/>
                  <a:gd name="T1" fmla="*/ 5 h 21"/>
                  <a:gd name="T2" fmla="*/ 32 w 32"/>
                  <a:gd name="T3" fmla="*/ 0 h 21"/>
                  <a:gd name="T4" fmla="*/ 27 w 32"/>
                  <a:gd name="T5" fmla="*/ 6 h 21"/>
                  <a:gd name="T6" fmla="*/ 24 w 32"/>
                  <a:gd name="T7" fmla="*/ 14 h 21"/>
                  <a:gd name="T8" fmla="*/ 13 w 32"/>
                  <a:gd name="T9" fmla="*/ 21 h 21"/>
                  <a:gd name="T10" fmla="*/ 3 w 32"/>
                  <a:gd name="T11" fmla="*/ 17 h 21"/>
                  <a:gd name="T12" fmla="*/ 0 w 32"/>
                  <a:gd name="T13" fmla="*/ 13 h 21"/>
                  <a:gd name="T14" fmla="*/ 9 w 32"/>
                  <a:gd name="T15" fmla="*/ 9 h 21"/>
                  <a:gd name="T16" fmla="*/ 9 w 32"/>
                  <a:gd name="T17" fmla="*/ 6 h 21"/>
                  <a:gd name="T18" fmla="*/ 24 w 32"/>
                  <a:gd name="T19"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 h="21">
                    <a:moveTo>
                      <a:pt x="24" y="5"/>
                    </a:moveTo>
                    <a:lnTo>
                      <a:pt x="32" y="0"/>
                    </a:lnTo>
                    <a:lnTo>
                      <a:pt x="27" y="6"/>
                    </a:lnTo>
                    <a:lnTo>
                      <a:pt x="24" y="14"/>
                    </a:lnTo>
                    <a:lnTo>
                      <a:pt x="13" y="21"/>
                    </a:lnTo>
                    <a:lnTo>
                      <a:pt x="3" y="17"/>
                    </a:lnTo>
                    <a:lnTo>
                      <a:pt x="0" y="13"/>
                    </a:lnTo>
                    <a:lnTo>
                      <a:pt x="9" y="9"/>
                    </a:lnTo>
                    <a:lnTo>
                      <a:pt x="9" y="6"/>
                    </a:lnTo>
                    <a:lnTo>
                      <a:pt x="2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2" name="Freeform 400"/>
              <p:cNvSpPr>
                <a:spLocks/>
              </p:cNvSpPr>
              <p:nvPr/>
            </p:nvSpPr>
            <p:spPr bwMode="auto">
              <a:xfrm>
                <a:off x="2909" y="1200"/>
                <a:ext cx="4" cy="3"/>
              </a:xfrm>
              <a:custGeom>
                <a:avLst/>
                <a:gdLst>
                  <a:gd name="T0" fmla="*/ 3 w 4"/>
                  <a:gd name="T1" fmla="*/ 3 h 3"/>
                  <a:gd name="T2" fmla="*/ 4 w 4"/>
                  <a:gd name="T3" fmla="*/ 3 h 3"/>
                  <a:gd name="T4" fmla="*/ 3 w 4"/>
                  <a:gd name="T5" fmla="*/ 0 h 3"/>
                  <a:gd name="T6" fmla="*/ 0 w 4"/>
                  <a:gd name="T7" fmla="*/ 2 h 3"/>
                  <a:gd name="T8" fmla="*/ 3 w 4"/>
                  <a:gd name="T9" fmla="*/ 3 h 3"/>
                </a:gdLst>
                <a:ahLst/>
                <a:cxnLst>
                  <a:cxn ang="0">
                    <a:pos x="T0" y="T1"/>
                  </a:cxn>
                  <a:cxn ang="0">
                    <a:pos x="T2" y="T3"/>
                  </a:cxn>
                  <a:cxn ang="0">
                    <a:pos x="T4" y="T5"/>
                  </a:cxn>
                  <a:cxn ang="0">
                    <a:pos x="T6" y="T7"/>
                  </a:cxn>
                  <a:cxn ang="0">
                    <a:pos x="T8" y="T9"/>
                  </a:cxn>
                </a:cxnLst>
                <a:rect l="0" t="0" r="r" b="b"/>
                <a:pathLst>
                  <a:path w="4" h="3">
                    <a:moveTo>
                      <a:pt x="3" y="3"/>
                    </a:moveTo>
                    <a:lnTo>
                      <a:pt x="4" y="3"/>
                    </a:lnTo>
                    <a:lnTo>
                      <a:pt x="3" y="0"/>
                    </a:lnTo>
                    <a:lnTo>
                      <a:pt x="0" y="2"/>
                    </a:lnTo>
                    <a:lnTo>
                      <a:pt x="3"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3" name="Freeform 401"/>
              <p:cNvSpPr>
                <a:spLocks/>
              </p:cNvSpPr>
              <p:nvPr/>
            </p:nvSpPr>
            <p:spPr bwMode="auto">
              <a:xfrm>
                <a:off x="2916" y="1215"/>
                <a:ext cx="5" cy="3"/>
              </a:xfrm>
              <a:custGeom>
                <a:avLst/>
                <a:gdLst>
                  <a:gd name="T0" fmla="*/ 5 w 5"/>
                  <a:gd name="T1" fmla="*/ 1 h 3"/>
                  <a:gd name="T2" fmla="*/ 5 w 5"/>
                  <a:gd name="T3" fmla="*/ 0 h 3"/>
                  <a:gd name="T4" fmla="*/ 2 w 5"/>
                  <a:gd name="T5" fmla="*/ 0 h 3"/>
                  <a:gd name="T6" fmla="*/ 0 w 5"/>
                  <a:gd name="T7" fmla="*/ 3 h 3"/>
                  <a:gd name="T8" fmla="*/ 5 w 5"/>
                  <a:gd name="T9" fmla="*/ 3 h 3"/>
                  <a:gd name="T10" fmla="*/ 5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5" y="1"/>
                    </a:moveTo>
                    <a:lnTo>
                      <a:pt x="5" y="0"/>
                    </a:lnTo>
                    <a:lnTo>
                      <a:pt x="2" y="0"/>
                    </a:lnTo>
                    <a:lnTo>
                      <a:pt x="0" y="3"/>
                    </a:lnTo>
                    <a:lnTo>
                      <a:pt x="5" y="3"/>
                    </a:lnTo>
                    <a:lnTo>
                      <a:pt x="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4" name="Freeform 402"/>
              <p:cNvSpPr>
                <a:spLocks/>
              </p:cNvSpPr>
              <p:nvPr/>
            </p:nvSpPr>
            <p:spPr bwMode="auto">
              <a:xfrm>
                <a:off x="2904" y="1292"/>
                <a:ext cx="39" cy="11"/>
              </a:xfrm>
              <a:custGeom>
                <a:avLst/>
                <a:gdLst>
                  <a:gd name="T0" fmla="*/ 20 w 39"/>
                  <a:gd name="T1" fmla="*/ 3 h 11"/>
                  <a:gd name="T2" fmla="*/ 11 w 39"/>
                  <a:gd name="T3" fmla="*/ 5 h 11"/>
                  <a:gd name="T4" fmla="*/ 8 w 39"/>
                  <a:gd name="T5" fmla="*/ 3 h 11"/>
                  <a:gd name="T6" fmla="*/ 6 w 39"/>
                  <a:gd name="T7" fmla="*/ 0 h 11"/>
                  <a:gd name="T8" fmla="*/ 6 w 39"/>
                  <a:gd name="T9" fmla="*/ 2 h 11"/>
                  <a:gd name="T10" fmla="*/ 1 w 39"/>
                  <a:gd name="T11" fmla="*/ 0 h 11"/>
                  <a:gd name="T12" fmla="*/ 1 w 39"/>
                  <a:gd name="T13" fmla="*/ 2 h 11"/>
                  <a:gd name="T14" fmla="*/ 0 w 39"/>
                  <a:gd name="T15" fmla="*/ 2 h 11"/>
                  <a:gd name="T16" fmla="*/ 0 w 39"/>
                  <a:gd name="T17" fmla="*/ 6 h 11"/>
                  <a:gd name="T18" fmla="*/ 12 w 39"/>
                  <a:gd name="T19" fmla="*/ 8 h 11"/>
                  <a:gd name="T20" fmla="*/ 17 w 39"/>
                  <a:gd name="T21" fmla="*/ 11 h 11"/>
                  <a:gd name="T22" fmla="*/ 35 w 39"/>
                  <a:gd name="T23" fmla="*/ 10 h 11"/>
                  <a:gd name="T24" fmla="*/ 38 w 39"/>
                  <a:gd name="T25" fmla="*/ 11 h 11"/>
                  <a:gd name="T26" fmla="*/ 39 w 39"/>
                  <a:gd name="T27" fmla="*/ 5 h 11"/>
                  <a:gd name="T28" fmla="*/ 33 w 39"/>
                  <a:gd name="T29" fmla="*/ 8 h 11"/>
                  <a:gd name="T30" fmla="*/ 30 w 39"/>
                  <a:gd name="T31" fmla="*/ 5 h 11"/>
                  <a:gd name="T32" fmla="*/ 20 w 39"/>
                  <a:gd name="T33"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 h="11">
                    <a:moveTo>
                      <a:pt x="20" y="3"/>
                    </a:moveTo>
                    <a:lnTo>
                      <a:pt x="11" y="5"/>
                    </a:lnTo>
                    <a:lnTo>
                      <a:pt x="8" y="3"/>
                    </a:lnTo>
                    <a:lnTo>
                      <a:pt x="6" y="0"/>
                    </a:lnTo>
                    <a:lnTo>
                      <a:pt x="6" y="2"/>
                    </a:lnTo>
                    <a:lnTo>
                      <a:pt x="1" y="0"/>
                    </a:lnTo>
                    <a:lnTo>
                      <a:pt x="1" y="2"/>
                    </a:lnTo>
                    <a:lnTo>
                      <a:pt x="0" y="2"/>
                    </a:lnTo>
                    <a:lnTo>
                      <a:pt x="0" y="6"/>
                    </a:lnTo>
                    <a:lnTo>
                      <a:pt x="12" y="8"/>
                    </a:lnTo>
                    <a:lnTo>
                      <a:pt x="17" y="11"/>
                    </a:lnTo>
                    <a:lnTo>
                      <a:pt x="35" y="10"/>
                    </a:lnTo>
                    <a:lnTo>
                      <a:pt x="38" y="11"/>
                    </a:lnTo>
                    <a:lnTo>
                      <a:pt x="39" y="5"/>
                    </a:lnTo>
                    <a:lnTo>
                      <a:pt x="33" y="8"/>
                    </a:lnTo>
                    <a:lnTo>
                      <a:pt x="30" y="5"/>
                    </a:lnTo>
                    <a:lnTo>
                      <a:pt x="2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5" name="Freeform 403"/>
              <p:cNvSpPr>
                <a:spLocks/>
              </p:cNvSpPr>
              <p:nvPr/>
            </p:nvSpPr>
            <p:spPr bwMode="auto">
              <a:xfrm>
                <a:off x="2916" y="1250"/>
                <a:ext cx="4" cy="5"/>
              </a:xfrm>
              <a:custGeom>
                <a:avLst/>
                <a:gdLst>
                  <a:gd name="T0" fmla="*/ 4 w 4"/>
                  <a:gd name="T1" fmla="*/ 5 h 5"/>
                  <a:gd name="T2" fmla="*/ 4 w 4"/>
                  <a:gd name="T3" fmla="*/ 2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2"/>
                    </a:lnTo>
                    <a:lnTo>
                      <a:pt x="0" y="0"/>
                    </a:lnTo>
                    <a:lnTo>
                      <a:pt x="4"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6" name="Freeform 404"/>
              <p:cNvSpPr>
                <a:spLocks/>
              </p:cNvSpPr>
              <p:nvPr/>
            </p:nvSpPr>
            <p:spPr bwMode="auto">
              <a:xfrm>
                <a:off x="2928" y="1265"/>
                <a:ext cx="1" cy="3"/>
              </a:xfrm>
              <a:custGeom>
                <a:avLst/>
                <a:gdLst>
                  <a:gd name="T0" fmla="*/ 0 w 1"/>
                  <a:gd name="T1" fmla="*/ 3 h 3"/>
                  <a:gd name="T2" fmla="*/ 1 w 1"/>
                  <a:gd name="T3" fmla="*/ 3 h 3"/>
                  <a:gd name="T4" fmla="*/ 1 w 1"/>
                  <a:gd name="T5" fmla="*/ 0 h 3"/>
                  <a:gd name="T6" fmla="*/ 0 w 1"/>
                  <a:gd name="T7" fmla="*/ 1 h 3"/>
                  <a:gd name="T8" fmla="*/ 0 w 1"/>
                  <a:gd name="T9" fmla="*/ 3 h 3"/>
                </a:gdLst>
                <a:ahLst/>
                <a:cxnLst>
                  <a:cxn ang="0">
                    <a:pos x="T0" y="T1"/>
                  </a:cxn>
                  <a:cxn ang="0">
                    <a:pos x="T2" y="T3"/>
                  </a:cxn>
                  <a:cxn ang="0">
                    <a:pos x="T4" y="T5"/>
                  </a:cxn>
                  <a:cxn ang="0">
                    <a:pos x="T6" y="T7"/>
                  </a:cxn>
                  <a:cxn ang="0">
                    <a:pos x="T8" y="T9"/>
                  </a:cxn>
                </a:cxnLst>
                <a:rect l="0" t="0" r="r" b="b"/>
                <a:pathLst>
                  <a:path w="1" h="3">
                    <a:moveTo>
                      <a:pt x="0" y="3"/>
                    </a:moveTo>
                    <a:lnTo>
                      <a:pt x="1" y="3"/>
                    </a:lnTo>
                    <a:lnTo>
                      <a:pt x="1" y="0"/>
                    </a:lnTo>
                    <a:lnTo>
                      <a:pt x="0" y="1"/>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7" name="Freeform 405"/>
              <p:cNvSpPr>
                <a:spLocks/>
              </p:cNvSpPr>
              <p:nvPr/>
            </p:nvSpPr>
            <p:spPr bwMode="auto">
              <a:xfrm>
                <a:off x="2864" y="1244"/>
                <a:ext cx="35" cy="33"/>
              </a:xfrm>
              <a:custGeom>
                <a:avLst/>
                <a:gdLst>
                  <a:gd name="T0" fmla="*/ 13 w 35"/>
                  <a:gd name="T1" fmla="*/ 0 h 33"/>
                  <a:gd name="T2" fmla="*/ 6 w 35"/>
                  <a:gd name="T3" fmla="*/ 3 h 33"/>
                  <a:gd name="T4" fmla="*/ 3 w 35"/>
                  <a:gd name="T5" fmla="*/ 1 h 33"/>
                  <a:gd name="T6" fmla="*/ 0 w 35"/>
                  <a:gd name="T7" fmla="*/ 9 h 33"/>
                  <a:gd name="T8" fmla="*/ 10 w 35"/>
                  <a:gd name="T9" fmla="*/ 17 h 33"/>
                  <a:gd name="T10" fmla="*/ 10 w 35"/>
                  <a:gd name="T11" fmla="*/ 25 h 33"/>
                  <a:gd name="T12" fmla="*/ 13 w 35"/>
                  <a:gd name="T13" fmla="*/ 27 h 33"/>
                  <a:gd name="T14" fmla="*/ 14 w 35"/>
                  <a:gd name="T15" fmla="*/ 22 h 33"/>
                  <a:gd name="T16" fmla="*/ 18 w 35"/>
                  <a:gd name="T17" fmla="*/ 25 h 33"/>
                  <a:gd name="T18" fmla="*/ 21 w 35"/>
                  <a:gd name="T19" fmla="*/ 33 h 33"/>
                  <a:gd name="T20" fmla="*/ 22 w 35"/>
                  <a:gd name="T21" fmla="*/ 33 h 33"/>
                  <a:gd name="T22" fmla="*/ 22 w 35"/>
                  <a:gd name="T23" fmla="*/ 29 h 33"/>
                  <a:gd name="T24" fmla="*/ 24 w 35"/>
                  <a:gd name="T25" fmla="*/ 27 h 33"/>
                  <a:gd name="T26" fmla="*/ 30 w 35"/>
                  <a:gd name="T27" fmla="*/ 33 h 33"/>
                  <a:gd name="T28" fmla="*/ 27 w 35"/>
                  <a:gd name="T29" fmla="*/ 19 h 33"/>
                  <a:gd name="T30" fmla="*/ 24 w 35"/>
                  <a:gd name="T31" fmla="*/ 14 h 33"/>
                  <a:gd name="T32" fmla="*/ 30 w 35"/>
                  <a:gd name="T33" fmla="*/ 17 h 33"/>
                  <a:gd name="T34" fmla="*/ 35 w 35"/>
                  <a:gd name="T35" fmla="*/ 16 h 33"/>
                  <a:gd name="T36" fmla="*/ 33 w 35"/>
                  <a:gd name="T37" fmla="*/ 14 h 33"/>
                  <a:gd name="T38" fmla="*/ 30 w 35"/>
                  <a:gd name="T39" fmla="*/ 13 h 33"/>
                  <a:gd name="T40" fmla="*/ 29 w 35"/>
                  <a:gd name="T41" fmla="*/ 6 h 33"/>
                  <a:gd name="T42" fmla="*/ 25 w 35"/>
                  <a:gd name="T43" fmla="*/ 4 h 33"/>
                  <a:gd name="T44" fmla="*/ 13 w 35"/>
                  <a:gd name="T45"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 h="33">
                    <a:moveTo>
                      <a:pt x="13" y="0"/>
                    </a:moveTo>
                    <a:lnTo>
                      <a:pt x="6" y="3"/>
                    </a:lnTo>
                    <a:lnTo>
                      <a:pt x="3" y="1"/>
                    </a:lnTo>
                    <a:lnTo>
                      <a:pt x="0" y="9"/>
                    </a:lnTo>
                    <a:lnTo>
                      <a:pt x="10" y="17"/>
                    </a:lnTo>
                    <a:lnTo>
                      <a:pt x="10" y="25"/>
                    </a:lnTo>
                    <a:lnTo>
                      <a:pt x="13" y="27"/>
                    </a:lnTo>
                    <a:lnTo>
                      <a:pt x="14" y="22"/>
                    </a:lnTo>
                    <a:lnTo>
                      <a:pt x="18" y="25"/>
                    </a:lnTo>
                    <a:lnTo>
                      <a:pt x="21" y="33"/>
                    </a:lnTo>
                    <a:lnTo>
                      <a:pt x="22" y="33"/>
                    </a:lnTo>
                    <a:lnTo>
                      <a:pt x="22" y="29"/>
                    </a:lnTo>
                    <a:lnTo>
                      <a:pt x="24" y="27"/>
                    </a:lnTo>
                    <a:lnTo>
                      <a:pt x="30" y="33"/>
                    </a:lnTo>
                    <a:lnTo>
                      <a:pt x="27" y="19"/>
                    </a:lnTo>
                    <a:lnTo>
                      <a:pt x="24" y="14"/>
                    </a:lnTo>
                    <a:lnTo>
                      <a:pt x="30" y="17"/>
                    </a:lnTo>
                    <a:lnTo>
                      <a:pt x="35" y="16"/>
                    </a:lnTo>
                    <a:lnTo>
                      <a:pt x="33" y="14"/>
                    </a:lnTo>
                    <a:lnTo>
                      <a:pt x="30" y="13"/>
                    </a:lnTo>
                    <a:lnTo>
                      <a:pt x="29" y="6"/>
                    </a:lnTo>
                    <a:lnTo>
                      <a:pt x="25" y="4"/>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grpSp>
          <p:nvGrpSpPr>
            <p:cNvPr id="13" name="Group 607"/>
            <p:cNvGrpSpPr>
              <a:grpSpLocks/>
            </p:cNvGrpSpPr>
            <p:nvPr/>
          </p:nvGrpSpPr>
          <p:grpSpPr bwMode="auto">
            <a:xfrm>
              <a:off x="839" y="546"/>
              <a:ext cx="3888" cy="1822"/>
              <a:chOff x="839" y="546"/>
              <a:chExt cx="3888" cy="1822"/>
            </a:xfrm>
            <a:grpFill/>
          </p:grpSpPr>
          <p:sp>
            <p:nvSpPr>
              <p:cNvPr id="28" name="Freeform 407"/>
              <p:cNvSpPr>
                <a:spLocks/>
              </p:cNvSpPr>
              <p:nvPr/>
            </p:nvSpPr>
            <p:spPr bwMode="auto">
              <a:xfrm>
                <a:off x="2853" y="1242"/>
                <a:ext cx="6" cy="6"/>
              </a:xfrm>
              <a:custGeom>
                <a:avLst/>
                <a:gdLst>
                  <a:gd name="T0" fmla="*/ 6 w 6"/>
                  <a:gd name="T1" fmla="*/ 6 h 6"/>
                  <a:gd name="T2" fmla="*/ 6 w 6"/>
                  <a:gd name="T3" fmla="*/ 3 h 6"/>
                  <a:gd name="T4" fmla="*/ 3 w 6"/>
                  <a:gd name="T5" fmla="*/ 0 h 6"/>
                  <a:gd name="T6" fmla="*/ 0 w 6"/>
                  <a:gd name="T7" fmla="*/ 3 h 6"/>
                  <a:gd name="T8" fmla="*/ 6 w 6"/>
                  <a:gd name="T9" fmla="*/ 6 h 6"/>
                </a:gdLst>
                <a:ahLst/>
                <a:cxnLst>
                  <a:cxn ang="0">
                    <a:pos x="T0" y="T1"/>
                  </a:cxn>
                  <a:cxn ang="0">
                    <a:pos x="T2" y="T3"/>
                  </a:cxn>
                  <a:cxn ang="0">
                    <a:pos x="T4" y="T5"/>
                  </a:cxn>
                  <a:cxn ang="0">
                    <a:pos x="T6" y="T7"/>
                  </a:cxn>
                  <a:cxn ang="0">
                    <a:pos x="T8" y="T9"/>
                  </a:cxn>
                </a:cxnLst>
                <a:rect l="0" t="0" r="r" b="b"/>
                <a:pathLst>
                  <a:path w="6" h="6">
                    <a:moveTo>
                      <a:pt x="6" y="6"/>
                    </a:moveTo>
                    <a:lnTo>
                      <a:pt x="6" y="3"/>
                    </a:lnTo>
                    <a:lnTo>
                      <a:pt x="3" y="0"/>
                    </a:lnTo>
                    <a:lnTo>
                      <a:pt x="0" y="3"/>
                    </a:lnTo>
                    <a:lnTo>
                      <a:pt x="6"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9" name="Freeform 408"/>
              <p:cNvSpPr>
                <a:spLocks/>
              </p:cNvSpPr>
              <p:nvPr/>
            </p:nvSpPr>
            <p:spPr bwMode="auto">
              <a:xfrm>
                <a:off x="2889" y="1231"/>
                <a:ext cx="24" cy="19"/>
              </a:xfrm>
              <a:custGeom>
                <a:avLst/>
                <a:gdLst>
                  <a:gd name="T0" fmla="*/ 24 w 24"/>
                  <a:gd name="T1" fmla="*/ 17 h 19"/>
                  <a:gd name="T2" fmla="*/ 24 w 24"/>
                  <a:gd name="T3" fmla="*/ 16 h 19"/>
                  <a:gd name="T4" fmla="*/ 21 w 24"/>
                  <a:gd name="T5" fmla="*/ 14 h 19"/>
                  <a:gd name="T6" fmla="*/ 16 w 24"/>
                  <a:gd name="T7" fmla="*/ 8 h 19"/>
                  <a:gd name="T8" fmla="*/ 10 w 24"/>
                  <a:gd name="T9" fmla="*/ 5 h 19"/>
                  <a:gd name="T10" fmla="*/ 5 w 24"/>
                  <a:gd name="T11" fmla="*/ 0 h 19"/>
                  <a:gd name="T12" fmla="*/ 0 w 24"/>
                  <a:gd name="T13" fmla="*/ 3 h 19"/>
                  <a:gd name="T14" fmla="*/ 4 w 24"/>
                  <a:gd name="T15" fmla="*/ 3 h 19"/>
                  <a:gd name="T16" fmla="*/ 10 w 24"/>
                  <a:gd name="T17" fmla="*/ 9 h 19"/>
                  <a:gd name="T18" fmla="*/ 18 w 24"/>
                  <a:gd name="T19" fmla="*/ 14 h 19"/>
                  <a:gd name="T20" fmla="*/ 21 w 24"/>
                  <a:gd name="T21" fmla="*/ 19 h 19"/>
                  <a:gd name="T22" fmla="*/ 24 w 24"/>
                  <a:gd name="T23" fmla="*/ 19 h 19"/>
                  <a:gd name="T24" fmla="*/ 24 w 24"/>
                  <a:gd name="T2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4" h="19">
                    <a:moveTo>
                      <a:pt x="24" y="17"/>
                    </a:moveTo>
                    <a:lnTo>
                      <a:pt x="24" y="16"/>
                    </a:lnTo>
                    <a:lnTo>
                      <a:pt x="21" y="14"/>
                    </a:lnTo>
                    <a:lnTo>
                      <a:pt x="16" y="8"/>
                    </a:lnTo>
                    <a:lnTo>
                      <a:pt x="10" y="5"/>
                    </a:lnTo>
                    <a:lnTo>
                      <a:pt x="5" y="0"/>
                    </a:lnTo>
                    <a:lnTo>
                      <a:pt x="0" y="3"/>
                    </a:lnTo>
                    <a:lnTo>
                      <a:pt x="4" y="3"/>
                    </a:lnTo>
                    <a:lnTo>
                      <a:pt x="10" y="9"/>
                    </a:lnTo>
                    <a:lnTo>
                      <a:pt x="18" y="14"/>
                    </a:lnTo>
                    <a:lnTo>
                      <a:pt x="21" y="19"/>
                    </a:lnTo>
                    <a:lnTo>
                      <a:pt x="24" y="19"/>
                    </a:lnTo>
                    <a:lnTo>
                      <a:pt x="2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0" name="Freeform 409"/>
              <p:cNvSpPr>
                <a:spLocks/>
              </p:cNvSpPr>
              <p:nvPr/>
            </p:nvSpPr>
            <p:spPr bwMode="auto">
              <a:xfrm>
                <a:off x="2842" y="1220"/>
                <a:ext cx="5" cy="4"/>
              </a:xfrm>
              <a:custGeom>
                <a:avLst/>
                <a:gdLst>
                  <a:gd name="T0" fmla="*/ 5 w 5"/>
                  <a:gd name="T1" fmla="*/ 4 h 4"/>
                  <a:gd name="T2" fmla="*/ 3 w 5"/>
                  <a:gd name="T3" fmla="*/ 0 h 4"/>
                  <a:gd name="T4" fmla="*/ 0 w 5"/>
                  <a:gd name="T5" fmla="*/ 0 h 4"/>
                  <a:gd name="T6" fmla="*/ 1 w 5"/>
                  <a:gd name="T7" fmla="*/ 3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3" y="0"/>
                    </a:lnTo>
                    <a:lnTo>
                      <a:pt x="0" y="0"/>
                    </a:lnTo>
                    <a:lnTo>
                      <a:pt x="1" y="3"/>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1" name="Freeform 410"/>
              <p:cNvSpPr>
                <a:spLocks/>
              </p:cNvSpPr>
              <p:nvPr/>
            </p:nvSpPr>
            <p:spPr bwMode="auto">
              <a:xfrm>
                <a:off x="2761" y="1123"/>
                <a:ext cx="5" cy="5"/>
              </a:xfrm>
              <a:custGeom>
                <a:avLst/>
                <a:gdLst>
                  <a:gd name="T0" fmla="*/ 1 w 5"/>
                  <a:gd name="T1" fmla="*/ 0 h 5"/>
                  <a:gd name="T2" fmla="*/ 5 w 5"/>
                  <a:gd name="T3" fmla="*/ 5 h 5"/>
                  <a:gd name="T4" fmla="*/ 0 w 5"/>
                  <a:gd name="T5" fmla="*/ 3 h 5"/>
                  <a:gd name="T6" fmla="*/ 1 w 5"/>
                  <a:gd name="T7" fmla="*/ 0 h 5"/>
                </a:gdLst>
                <a:ahLst/>
                <a:cxnLst>
                  <a:cxn ang="0">
                    <a:pos x="T0" y="T1"/>
                  </a:cxn>
                  <a:cxn ang="0">
                    <a:pos x="T2" y="T3"/>
                  </a:cxn>
                  <a:cxn ang="0">
                    <a:pos x="T4" y="T5"/>
                  </a:cxn>
                  <a:cxn ang="0">
                    <a:pos x="T6" y="T7"/>
                  </a:cxn>
                </a:cxnLst>
                <a:rect l="0" t="0" r="r" b="b"/>
                <a:pathLst>
                  <a:path w="5" h="5">
                    <a:moveTo>
                      <a:pt x="1" y="0"/>
                    </a:moveTo>
                    <a:lnTo>
                      <a:pt x="5" y="5"/>
                    </a:lnTo>
                    <a:lnTo>
                      <a:pt x="0" y="3"/>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2" name="Freeform 411"/>
              <p:cNvSpPr>
                <a:spLocks/>
              </p:cNvSpPr>
              <p:nvPr/>
            </p:nvSpPr>
            <p:spPr bwMode="auto">
              <a:xfrm>
                <a:off x="2759" y="1125"/>
                <a:ext cx="3" cy="8"/>
              </a:xfrm>
              <a:custGeom>
                <a:avLst/>
                <a:gdLst>
                  <a:gd name="T0" fmla="*/ 0 w 3"/>
                  <a:gd name="T1" fmla="*/ 0 h 8"/>
                  <a:gd name="T2" fmla="*/ 3 w 3"/>
                  <a:gd name="T3" fmla="*/ 8 h 8"/>
                  <a:gd name="T4" fmla="*/ 0 w 3"/>
                  <a:gd name="T5" fmla="*/ 4 h 8"/>
                  <a:gd name="T6" fmla="*/ 0 w 3"/>
                  <a:gd name="T7" fmla="*/ 0 h 8"/>
                </a:gdLst>
                <a:ahLst/>
                <a:cxnLst>
                  <a:cxn ang="0">
                    <a:pos x="T0" y="T1"/>
                  </a:cxn>
                  <a:cxn ang="0">
                    <a:pos x="T2" y="T3"/>
                  </a:cxn>
                  <a:cxn ang="0">
                    <a:pos x="T4" y="T5"/>
                  </a:cxn>
                  <a:cxn ang="0">
                    <a:pos x="T6" y="T7"/>
                  </a:cxn>
                </a:cxnLst>
                <a:rect l="0" t="0" r="r" b="b"/>
                <a:pathLst>
                  <a:path w="3" h="8">
                    <a:moveTo>
                      <a:pt x="0" y="0"/>
                    </a:moveTo>
                    <a:lnTo>
                      <a:pt x="3" y="8"/>
                    </a:ln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3" name="Freeform 412"/>
              <p:cNvSpPr>
                <a:spLocks/>
              </p:cNvSpPr>
              <p:nvPr/>
            </p:nvSpPr>
            <p:spPr bwMode="auto">
              <a:xfrm>
                <a:off x="2791" y="1155"/>
                <a:ext cx="6" cy="2"/>
              </a:xfrm>
              <a:custGeom>
                <a:avLst/>
                <a:gdLst>
                  <a:gd name="T0" fmla="*/ 0 w 6"/>
                  <a:gd name="T1" fmla="*/ 0 h 2"/>
                  <a:gd name="T2" fmla="*/ 6 w 6"/>
                  <a:gd name="T3" fmla="*/ 2 h 2"/>
                  <a:gd name="T4" fmla="*/ 5 w 6"/>
                  <a:gd name="T5" fmla="*/ 2 h 2"/>
                  <a:gd name="T6" fmla="*/ 0 w 6"/>
                  <a:gd name="T7" fmla="*/ 2 h 2"/>
                  <a:gd name="T8" fmla="*/ 0 w 6"/>
                  <a:gd name="T9" fmla="*/ 0 h 2"/>
                </a:gdLst>
                <a:ahLst/>
                <a:cxnLst>
                  <a:cxn ang="0">
                    <a:pos x="T0" y="T1"/>
                  </a:cxn>
                  <a:cxn ang="0">
                    <a:pos x="T2" y="T3"/>
                  </a:cxn>
                  <a:cxn ang="0">
                    <a:pos x="T4" y="T5"/>
                  </a:cxn>
                  <a:cxn ang="0">
                    <a:pos x="T6" y="T7"/>
                  </a:cxn>
                  <a:cxn ang="0">
                    <a:pos x="T8" y="T9"/>
                  </a:cxn>
                </a:cxnLst>
                <a:rect l="0" t="0" r="r" b="b"/>
                <a:pathLst>
                  <a:path w="6" h="2">
                    <a:moveTo>
                      <a:pt x="0" y="0"/>
                    </a:moveTo>
                    <a:lnTo>
                      <a:pt x="6" y="2"/>
                    </a:lnTo>
                    <a:lnTo>
                      <a:pt x="5" y="2"/>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4" name="Freeform 413"/>
              <p:cNvSpPr>
                <a:spLocks/>
              </p:cNvSpPr>
              <p:nvPr/>
            </p:nvSpPr>
            <p:spPr bwMode="auto">
              <a:xfrm>
                <a:off x="2742" y="1244"/>
                <a:ext cx="44" cy="29"/>
              </a:xfrm>
              <a:custGeom>
                <a:avLst/>
                <a:gdLst>
                  <a:gd name="T0" fmla="*/ 44 w 44"/>
                  <a:gd name="T1" fmla="*/ 0 h 29"/>
                  <a:gd name="T2" fmla="*/ 36 w 44"/>
                  <a:gd name="T3" fmla="*/ 16 h 29"/>
                  <a:gd name="T4" fmla="*/ 39 w 44"/>
                  <a:gd name="T5" fmla="*/ 22 h 29"/>
                  <a:gd name="T6" fmla="*/ 38 w 44"/>
                  <a:gd name="T7" fmla="*/ 29 h 29"/>
                  <a:gd name="T8" fmla="*/ 32 w 44"/>
                  <a:gd name="T9" fmla="*/ 27 h 29"/>
                  <a:gd name="T10" fmla="*/ 25 w 44"/>
                  <a:gd name="T11" fmla="*/ 22 h 29"/>
                  <a:gd name="T12" fmla="*/ 1 w 44"/>
                  <a:gd name="T13" fmla="*/ 13 h 29"/>
                  <a:gd name="T14" fmla="*/ 0 w 44"/>
                  <a:gd name="T15" fmla="*/ 6 h 29"/>
                  <a:gd name="T16" fmla="*/ 1 w 44"/>
                  <a:gd name="T17" fmla="*/ 1 h 29"/>
                  <a:gd name="T18" fmla="*/ 5 w 44"/>
                  <a:gd name="T19" fmla="*/ 3 h 29"/>
                  <a:gd name="T20" fmla="*/ 9 w 44"/>
                  <a:gd name="T21" fmla="*/ 1 h 29"/>
                  <a:gd name="T22" fmla="*/ 16 w 44"/>
                  <a:gd name="T23" fmla="*/ 6 h 29"/>
                  <a:gd name="T24" fmla="*/ 44 w 44"/>
                  <a:gd name="T25"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 h="29">
                    <a:moveTo>
                      <a:pt x="44" y="0"/>
                    </a:moveTo>
                    <a:lnTo>
                      <a:pt x="36" y="16"/>
                    </a:lnTo>
                    <a:lnTo>
                      <a:pt x="39" y="22"/>
                    </a:lnTo>
                    <a:lnTo>
                      <a:pt x="38" y="29"/>
                    </a:lnTo>
                    <a:lnTo>
                      <a:pt x="32" y="27"/>
                    </a:lnTo>
                    <a:lnTo>
                      <a:pt x="25" y="22"/>
                    </a:lnTo>
                    <a:lnTo>
                      <a:pt x="1" y="13"/>
                    </a:lnTo>
                    <a:lnTo>
                      <a:pt x="0" y="6"/>
                    </a:lnTo>
                    <a:lnTo>
                      <a:pt x="1" y="1"/>
                    </a:lnTo>
                    <a:lnTo>
                      <a:pt x="5" y="3"/>
                    </a:lnTo>
                    <a:lnTo>
                      <a:pt x="9" y="1"/>
                    </a:lnTo>
                    <a:lnTo>
                      <a:pt x="16" y="6"/>
                    </a:lnTo>
                    <a:lnTo>
                      <a:pt x="4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5" name="Freeform 414"/>
              <p:cNvSpPr>
                <a:spLocks/>
              </p:cNvSpPr>
              <p:nvPr/>
            </p:nvSpPr>
            <p:spPr bwMode="auto">
              <a:xfrm>
                <a:off x="2678" y="1192"/>
                <a:ext cx="22" cy="42"/>
              </a:xfrm>
              <a:custGeom>
                <a:avLst/>
                <a:gdLst>
                  <a:gd name="T0" fmla="*/ 13 w 22"/>
                  <a:gd name="T1" fmla="*/ 0 h 42"/>
                  <a:gd name="T2" fmla="*/ 18 w 22"/>
                  <a:gd name="T3" fmla="*/ 2 h 42"/>
                  <a:gd name="T4" fmla="*/ 21 w 22"/>
                  <a:gd name="T5" fmla="*/ 10 h 42"/>
                  <a:gd name="T6" fmla="*/ 22 w 22"/>
                  <a:gd name="T7" fmla="*/ 32 h 42"/>
                  <a:gd name="T8" fmla="*/ 19 w 22"/>
                  <a:gd name="T9" fmla="*/ 37 h 42"/>
                  <a:gd name="T10" fmla="*/ 16 w 22"/>
                  <a:gd name="T11" fmla="*/ 36 h 42"/>
                  <a:gd name="T12" fmla="*/ 13 w 22"/>
                  <a:gd name="T13" fmla="*/ 39 h 42"/>
                  <a:gd name="T14" fmla="*/ 10 w 22"/>
                  <a:gd name="T15" fmla="*/ 42 h 42"/>
                  <a:gd name="T16" fmla="*/ 5 w 22"/>
                  <a:gd name="T17" fmla="*/ 34 h 42"/>
                  <a:gd name="T18" fmla="*/ 3 w 22"/>
                  <a:gd name="T19" fmla="*/ 31 h 42"/>
                  <a:gd name="T20" fmla="*/ 5 w 22"/>
                  <a:gd name="T21" fmla="*/ 24 h 42"/>
                  <a:gd name="T22" fmla="*/ 3 w 22"/>
                  <a:gd name="T23" fmla="*/ 15 h 42"/>
                  <a:gd name="T24" fmla="*/ 0 w 22"/>
                  <a:gd name="T25" fmla="*/ 10 h 42"/>
                  <a:gd name="T26" fmla="*/ 0 w 22"/>
                  <a:gd name="T27" fmla="*/ 5 h 42"/>
                  <a:gd name="T28" fmla="*/ 5 w 22"/>
                  <a:gd name="T29" fmla="*/ 7 h 42"/>
                  <a:gd name="T30" fmla="*/ 13 w 22"/>
                  <a:gd name="T3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42">
                    <a:moveTo>
                      <a:pt x="13" y="0"/>
                    </a:moveTo>
                    <a:lnTo>
                      <a:pt x="18" y="2"/>
                    </a:lnTo>
                    <a:lnTo>
                      <a:pt x="21" y="10"/>
                    </a:lnTo>
                    <a:lnTo>
                      <a:pt x="22" y="32"/>
                    </a:lnTo>
                    <a:lnTo>
                      <a:pt x="19" y="37"/>
                    </a:lnTo>
                    <a:lnTo>
                      <a:pt x="16" y="36"/>
                    </a:lnTo>
                    <a:lnTo>
                      <a:pt x="13" y="39"/>
                    </a:lnTo>
                    <a:lnTo>
                      <a:pt x="10" y="42"/>
                    </a:lnTo>
                    <a:lnTo>
                      <a:pt x="5" y="34"/>
                    </a:lnTo>
                    <a:lnTo>
                      <a:pt x="3" y="31"/>
                    </a:lnTo>
                    <a:lnTo>
                      <a:pt x="5" y="24"/>
                    </a:lnTo>
                    <a:lnTo>
                      <a:pt x="3" y="15"/>
                    </a:lnTo>
                    <a:lnTo>
                      <a:pt x="0" y="10"/>
                    </a:lnTo>
                    <a:lnTo>
                      <a:pt x="0" y="5"/>
                    </a:lnTo>
                    <a:lnTo>
                      <a:pt x="5" y="7"/>
                    </a:lnTo>
                    <a:lnTo>
                      <a:pt x="1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6" name="Freeform 415"/>
              <p:cNvSpPr>
                <a:spLocks/>
              </p:cNvSpPr>
              <p:nvPr/>
            </p:nvSpPr>
            <p:spPr bwMode="auto">
              <a:xfrm>
                <a:off x="2683" y="1162"/>
                <a:ext cx="13" cy="29"/>
              </a:xfrm>
              <a:custGeom>
                <a:avLst/>
                <a:gdLst>
                  <a:gd name="T0" fmla="*/ 10 w 13"/>
                  <a:gd name="T1" fmla="*/ 0 h 29"/>
                  <a:gd name="T2" fmla="*/ 11 w 13"/>
                  <a:gd name="T3" fmla="*/ 0 h 29"/>
                  <a:gd name="T4" fmla="*/ 13 w 13"/>
                  <a:gd name="T5" fmla="*/ 13 h 29"/>
                  <a:gd name="T6" fmla="*/ 10 w 13"/>
                  <a:gd name="T7" fmla="*/ 29 h 29"/>
                  <a:gd name="T8" fmla="*/ 2 w 13"/>
                  <a:gd name="T9" fmla="*/ 21 h 29"/>
                  <a:gd name="T10" fmla="*/ 0 w 13"/>
                  <a:gd name="T11" fmla="*/ 9 h 29"/>
                  <a:gd name="T12" fmla="*/ 2 w 13"/>
                  <a:gd name="T13" fmla="*/ 6 h 29"/>
                  <a:gd name="T14" fmla="*/ 10 w 13"/>
                  <a:gd name="T15" fmla="*/ 4 h 29"/>
                  <a:gd name="T16" fmla="*/ 10 w 13"/>
                  <a:gd name="T17"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29">
                    <a:moveTo>
                      <a:pt x="10" y="0"/>
                    </a:moveTo>
                    <a:lnTo>
                      <a:pt x="11" y="0"/>
                    </a:lnTo>
                    <a:lnTo>
                      <a:pt x="13" y="13"/>
                    </a:lnTo>
                    <a:lnTo>
                      <a:pt x="10" y="29"/>
                    </a:lnTo>
                    <a:lnTo>
                      <a:pt x="2" y="21"/>
                    </a:lnTo>
                    <a:lnTo>
                      <a:pt x="0" y="9"/>
                    </a:lnTo>
                    <a:lnTo>
                      <a:pt x="2" y="6"/>
                    </a:lnTo>
                    <a:lnTo>
                      <a:pt x="10" y="4"/>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7" name="Freeform 416"/>
              <p:cNvSpPr>
                <a:spLocks/>
              </p:cNvSpPr>
              <p:nvPr/>
            </p:nvSpPr>
            <p:spPr bwMode="auto">
              <a:xfrm>
                <a:off x="2583" y="1229"/>
                <a:ext cx="3" cy="5"/>
              </a:xfrm>
              <a:custGeom>
                <a:avLst/>
                <a:gdLst>
                  <a:gd name="T0" fmla="*/ 3 w 3"/>
                  <a:gd name="T1" fmla="*/ 0 h 5"/>
                  <a:gd name="T2" fmla="*/ 3 w 3"/>
                  <a:gd name="T3" fmla="*/ 3 h 5"/>
                  <a:gd name="T4" fmla="*/ 2 w 3"/>
                  <a:gd name="T5" fmla="*/ 5 h 5"/>
                  <a:gd name="T6" fmla="*/ 0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3" y="3"/>
                    </a:lnTo>
                    <a:lnTo>
                      <a:pt x="2" y="5"/>
                    </a:ln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8" name="Freeform 417"/>
              <p:cNvSpPr>
                <a:spLocks/>
              </p:cNvSpPr>
              <p:nvPr/>
            </p:nvSpPr>
            <p:spPr bwMode="auto">
              <a:xfrm>
                <a:off x="2599" y="1215"/>
                <a:ext cx="14" cy="11"/>
              </a:xfrm>
              <a:custGeom>
                <a:avLst/>
                <a:gdLst>
                  <a:gd name="T0" fmla="*/ 11 w 14"/>
                  <a:gd name="T1" fmla="*/ 0 h 11"/>
                  <a:gd name="T2" fmla="*/ 9 w 14"/>
                  <a:gd name="T3" fmla="*/ 3 h 11"/>
                  <a:gd name="T4" fmla="*/ 14 w 14"/>
                  <a:gd name="T5" fmla="*/ 5 h 11"/>
                  <a:gd name="T6" fmla="*/ 9 w 14"/>
                  <a:gd name="T7" fmla="*/ 11 h 11"/>
                  <a:gd name="T8" fmla="*/ 5 w 14"/>
                  <a:gd name="T9" fmla="*/ 8 h 11"/>
                  <a:gd name="T10" fmla="*/ 1 w 14"/>
                  <a:gd name="T11" fmla="*/ 8 h 11"/>
                  <a:gd name="T12" fmla="*/ 0 w 14"/>
                  <a:gd name="T13" fmla="*/ 6 h 11"/>
                  <a:gd name="T14" fmla="*/ 1 w 14"/>
                  <a:gd name="T15" fmla="*/ 3 h 11"/>
                  <a:gd name="T16" fmla="*/ 11 w 14"/>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1">
                    <a:moveTo>
                      <a:pt x="11" y="0"/>
                    </a:moveTo>
                    <a:lnTo>
                      <a:pt x="9" y="3"/>
                    </a:lnTo>
                    <a:lnTo>
                      <a:pt x="14" y="5"/>
                    </a:lnTo>
                    <a:lnTo>
                      <a:pt x="9" y="11"/>
                    </a:lnTo>
                    <a:lnTo>
                      <a:pt x="5" y="8"/>
                    </a:lnTo>
                    <a:lnTo>
                      <a:pt x="1" y="8"/>
                    </a:lnTo>
                    <a:lnTo>
                      <a:pt x="0" y="6"/>
                    </a:lnTo>
                    <a:lnTo>
                      <a:pt x="1" y="3"/>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39" name="Freeform 418"/>
              <p:cNvSpPr>
                <a:spLocks/>
              </p:cNvSpPr>
              <p:nvPr/>
            </p:nvSpPr>
            <p:spPr bwMode="auto">
              <a:xfrm>
                <a:off x="2619" y="1213"/>
                <a:ext cx="5" cy="3"/>
              </a:xfrm>
              <a:custGeom>
                <a:avLst/>
                <a:gdLst>
                  <a:gd name="T0" fmla="*/ 5 w 5"/>
                  <a:gd name="T1" fmla="*/ 0 h 3"/>
                  <a:gd name="T2" fmla="*/ 5 w 5"/>
                  <a:gd name="T3" fmla="*/ 3 h 3"/>
                  <a:gd name="T4" fmla="*/ 0 w 5"/>
                  <a:gd name="T5" fmla="*/ 2 h 3"/>
                  <a:gd name="T6" fmla="*/ 5 w 5"/>
                  <a:gd name="T7" fmla="*/ 0 h 3"/>
                </a:gdLst>
                <a:ahLst/>
                <a:cxnLst>
                  <a:cxn ang="0">
                    <a:pos x="T0" y="T1"/>
                  </a:cxn>
                  <a:cxn ang="0">
                    <a:pos x="T2" y="T3"/>
                  </a:cxn>
                  <a:cxn ang="0">
                    <a:pos x="T4" y="T5"/>
                  </a:cxn>
                  <a:cxn ang="0">
                    <a:pos x="T6" y="T7"/>
                  </a:cxn>
                </a:cxnLst>
                <a:rect l="0" t="0" r="r" b="b"/>
                <a:pathLst>
                  <a:path w="5" h="3">
                    <a:moveTo>
                      <a:pt x="5" y="0"/>
                    </a:moveTo>
                    <a:lnTo>
                      <a:pt x="5" y="3"/>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0" name="Freeform 419"/>
              <p:cNvSpPr>
                <a:spLocks/>
              </p:cNvSpPr>
              <p:nvPr/>
            </p:nvSpPr>
            <p:spPr bwMode="auto">
              <a:xfrm>
                <a:off x="2583" y="1168"/>
                <a:ext cx="5" cy="5"/>
              </a:xfrm>
              <a:custGeom>
                <a:avLst/>
                <a:gdLst>
                  <a:gd name="T0" fmla="*/ 3 w 5"/>
                  <a:gd name="T1" fmla="*/ 0 h 5"/>
                  <a:gd name="T2" fmla="*/ 5 w 5"/>
                  <a:gd name="T3" fmla="*/ 3 h 5"/>
                  <a:gd name="T4" fmla="*/ 2 w 5"/>
                  <a:gd name="T5" fmla="*/ 5 h 5"/>
                  <a:gd name="T6" fmla="*/ 0 w 5"/>
                  <a:gd name="T7" fmla="*/ 2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5" y="3"/>
                    </a:lnTo>
                    <a:lnTo>
                      <a:pt x="2" y="5"/>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1" name="Freeform 420"/>
              <p:cNvSpPr>
                <a:spLocks/>
              </p:cNvSpPr>
              <p:nvPr/>
            </p:nvSpPr>
            <p:spPr bwMode="auto">
              <a:xfrm>
                <a:off x="2789" y="909"/>
                <a:ext cx="10" cy="16"/>
              </a:xfrm>
              <a:custGeom>
                <a:avLst/>
                <a:gdLst>
                  <a:gd name="T0" fmla="*/ 0 w 10"/>
                  <a:gd name="T1" fmla="*/ 16 h 16"/>
                  <a:gd name="T2" fmla="*/ 10 w 10"/>
                  <a:gd name="T3" fmla="*/ 8 h 16"/>
                  <a:gd name="T4" fmla="*/ 8 w 10"/>
                  <a:gd name="T5" fmla="*/ 3 h 16"/>
                  <a:gd name="T6" fmla="*/ 10 w 10"/>
                  <a:gd name="T7" fmla="*/ 0 h 16"/>
                  <a:gd name="T8" fmla="*/ 5 w 10"/>
                  <a:gd name="T9" fmla="*/ 0 h 16"/>
                  <a:gd name="T10" fmla="*/ 0 w 10"/>
                  <a:gd name="T11" fmla="*/ 7 h 16"/>
                  <a:gd name="T12" fmla="*/ 0 w 10"/>
                  <a:gd name="T13" fmla="*/ 11 h 16"/>
                  <a:gd name="T14" fmla="*/ 2 w 10"/>
                  <a:gd name="T15" fmla="*/ 13 h 16"/>
                  <a:gd name="T16" fmla="*/ 0 w 10"/>
                  <a:gd name="T17"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6"/>
                    </a:moveTo>
                    <a:lnTo>
                      <a:pt x="10" y="8"/>
                    </a:lnTo>
                    <a:lnTo>
                      <a:pt x="8" y="3"/>
                    </a:lnTo>
                    <a:lnTo>
                      <a:pt x="10" y="0"/>
                    </a:lnTo>
                    <a:lnTo>
                      <a:pt x="5" y="0"/>
                    </a:lnTo>
                    <a:lnTo>
                      <a:pt x="0" y="7"/>
                    </a:lnTo>
                    <a:lnTo>
                      <a:pt x="0" y="11"/>
                    </a:lnTo>
                    <a:lnTo>
                      <a:pt x="2" y="13"/>
                    </a:lnTo>
                    <a:lnTo>
                      <a:pt x="0"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2" name="Freeform 421"/>
              <p:cNvSpPr>
                <a:spLocks/>
              </p:cNvSpPr>
              <p:nvPr/>
            </p:nvSpPr>
            <p:spPr bwMode="auto">
              <a:xfrm>
                <a:off x="2834" y="898"/>
                <a:ext cx="17" cy="10"/>
              </a:xfrm>
              <a:custGeom>
                <a:avLst/>
                <a:gdLst>
                  <a:gd name="T0" fmla="*/ 14 w 17"/>
                  <a:gd name="T1" fmla="*/ 0 h 10"/>
                  <a:gd name="T2" fmla="*/ 0 w 17"/>
                  <a:gd name="T3" fmla="*/ 2 h 10"/>
                  <a:gd name="T4" fmla="*/ 0 w 17"/>
                  <a:gd name="T5" fmla="*/ 5 h 10"/>
                  <a:gd name="T6" fmla="*/ 3 w 17"/>
                  <a:gd name="T7" fmla="*/ 6 h 10"/>
                  <a:gd name="T8" fmla="*/ 3 w 17"/>
                  <a:gd name="T9" fmla="*/ 10 h 10"/>
                  <a:gd name="T10" fmla="*/ 3 w 17"/>
                  <a:gd name="T11" fmla="*/ 10 h 10"/>
                  <a:gd name="T12" fmla="*/ 6 w 17"/>
                  <a:gd name="T13" fmla="*/ 5 h 10"/>
                  <a:gd name="T14" fmla="*/ 9 w 17"/>
                  <a:gd name="T15" fmla="*/ 5 h 10"/>
                  <a:gd name="T16" fmla="*/ 17 w 17"/>
                  <a:gd name="T17" fmla="*/ 2 h 10"/>
                  <a:gd name="T18" fmla="*/ 14 w 1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0">
                    <a:moveTo>
                      <a:pt x="14" y="0"/>
                    </a:moveTo>
                    <a:lnTo>
                      <a:pt x="0" y="2"/>
                    </a:lnTo>
                    <a:lnTo>
                      <a:pt x="0" y="5"/>
                    </a:lnTo>
                    <a:lnTo>
                      <a:pt x="3" y="6"/>
                    </a:lnTo>
                    <a:lnTo>
                      <a:pt x="3" y="10"/>
                    </a:lnTo>
                    <a:lnTo>
                      <a:pt x="3" y="10"/>
                    </a:lnTo>
                    <a:lnTo>
                      <a:pt x="6" y="5"/>
                    </a:lnTo>
                    <a:lnTo>
                      <a:pt x="9" y="5"/>
                    </a:lnTo>
                    <a:lnTo>
                      <a:pt x="17"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3" name="Rectangle 422"/>
              <p:cNvSpPr>
                <a:spLocks noChangeArrowheads="1"/>
              </p:cNvSpPr>
              <p:nvPr/>
            </p:nvSpPr>
            <p:spPr bwMode="auto">
              <a:xfrm>
                <a:off x="2716" y="1322"/>
                <a:ext cx="4" cy="2"/>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4" name="Freeform 423"/>
              <p:cNvSpPr>
                <a:spLocks/>
              </p:cNvSpPr>
              <p:nvPr/>
            </p:nvSpPr>
            <p:spPr bwMode="auto">
              <a:xfrm>
                <a:off x="3169" y="1634"/>
                <a:ext cx="2" cy="4"/>
              </a:xfrm>
              <a:custGeom>
                <a:avLst/>
                <a:gdLst>
                  <a:gd name="T0" fmla="*/ 0 w 2"/>
                  <a:gd name="T1" fmla="*/ 0 h 4"/>
                  <a:gd name="T2" fmla="*/ 0 w 2"/>
                  <a:gd name="T3" fmla="*/ 2 h 4"/>
                  <a:gd name="T4" fmla="*/ 2 w 2"/>
                  <a:gd name="T5" fmla="*/ 4 h 4"/>
                  <a:gd name="T6" fmla="*/ 0 w 2"/>
                  <a:gd name="T7" fmla="*/ 0 h 4"/>
                </a:gdLst>
                <a:ahLst/>
                <a:cxnLst>
                  <a:cxn ang="0">
                    <a:pos x="T0" y="T1"/>
                  </a:cxn>
                  <a:cxn ang="0">
                    <a:pos x="T2" y="T3"/>
                  </a:cxn>
                  <a:cxn ang="0">
                    <a:pos x="T4" y="T5"/>
                  </a:cxn>
                  <a:cxn ang="0">
                    <a:pos x="T6" y="T7"/>
                  </a:cxn>
                </a:cxnLst>
                <a:rect l="0" t="0" r="r" b="b"/>
                <a:pathLst>
                  <a:path w="2" h="4">
                    <a:moveTo>
                      <a:pt x="0" y="0"/>
                    </a:moveTo>
                    <a:lnTo>
                      <a:pt x="0" y="2"/>
                    </a:lnTo>
                    <a:lnTo>
                      <a:pt x="2"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5" name="Freeform 424"/>
              <p:cNvSpPr>
                <a:spLocks/>
              </p:cNvSpPr>
              <p:nvPr/>
            </p:nvSpPr>
            <p:spPr bwMode="auto">
              <a:xfrm>
                <a:off x="3167" y="1639"/>
                <a:ext cx="8" cy="5"/>
              </a:xfrm>
              <a:custGeom>
                <a:avLst/>
                <a:gdLst>
                  <a:gd name="T0" fmla="*/ 5 w 8"/>
                  <a:gd name="T1" fmla="*/ 3 h 5"/>
                  <a:gd name="T2" fmla="*/ 4 w 8"/>
                  <a:gd name="T3" fmla="*/ 0 h 5"/>
                  <a:gd name="T4" fmla="*/ 0 w 8"/>
                  <a:gd name="T5" fmla="*/ 2 h 5"/>
                  <a:gd name="T6" fmla="*/ 2 w 8"/>
                  <a:gd name="T7" fmla="*/ 2 h 5"/>
                  <a:gd name="T8" fmla="*/ 4 w 8"/>
                  <a:gd name="T9" fmla="*/ 3 h 5"/>
                  <a:gd name="T10" fmla="*/ 2 w 8"/>
                  <a:gd name="T11" fmla="*/ 3 h 5"/>
                  <a:gd name="T12" fmla="*/ 2 w 8"/>
                  <a:gd name="T13" fmla="*/ 5 h 5"/>
                  <a:gd name="T14" fmla="*/ 8 w 8"/>
                  <a:gd name="T15" fmla="*/ 5 h 5"/>
                  <a:gd name="T16" fmla="*/ 5 w 8"/>
                  <a:gd name="T17"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5">
                    <a:moveTo>
                      <a:pt x="5" y="3"/>
                    </a:moveTo>
                    <a:lnTo>
                      <a:pt x="4" y="0"/>
                    </a:lnTo>
                    <a:lnTo>
                      <a:pt x="0" y="2"/>
                    </a:lnTo>
                    <a:lnTo>
                      <a:pt x="2" y="2"/>
                    </a:lnTo>
                    <a:lnTo>
                      <a:pt x="4" y="3"/>
                    </a:lnTo>
                    <a:lnTo>
                      <a:pt x="2" y="3"/>
                    </a:lnTo>
                    <a:lnTo>
                      <a:pt x="2" y="5"/>
                    </a:lnTo>
                    <a:lnTo>
                      <a:pt x="8" y="5"/>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6" name="Freeform 425"/>
              <p:cNvSpPr>
                <a:spLocks/>
              </p:cNvSpPr>
              <p:nvPr/>
            </p:nvSpPr>
            <p:spPr bwMode="auto">
              <a:xfrm>
                <a:off x="3210" y="2131"/>
                <a:ext cx="116" cy="237"/>
              </a:xfrm>
              <a:custGeom>
                <a:avLst/>
                <a:gdLst>
                  <a:gd name="T0" fmla="*/ 26 w 116"/>
                  <a:gd name="T1" fmla="*/ 71 h 237"/>
                  <a:gd name="T2" fmla="*/ 37 w 116"/>
                  <a:gd name="T3" fmla="*/ 68 h 237"/>
                  <a:gd name="T4" fmla="*/ 40 w 116"/>
                  <a:gd name="T5" fmla="*/ 68 h 237"/>
                  <a:gd name="T6" fmla="*/ 43 w 116"/>
                  <a:gd name="T7" fmla="*/ 65 h 237"/>
                  <a:gd name="T8" fmla="*/ 50 w 116"/>
                  <a:gd name="T9" fmla="*/ 63 h 237"/>
                  <a:gd name="T10" fmla="*/ 57 w 116"/>
                  <a:gd name="T11" fmla="*/ 69 h 237"/>
                  <a:gd name="T12" fmla="*/ 56 w 116"/>
                  <a:gd name="T13" fmla="*/ 61 h 237"/>
                  <a:gd name="T14" fmla="*/ 64 w 116"/>
                  <a:gd name="T15" fmla="*/ 57 h 237"/>
                  <a:gd name="T16" fmla="*/ 69 w 116"/>
                  <a:gd name="T17" fmla="*/ 60 h 237"/>
                  <a:gd name="T18" fmla="*/ 70 w 116"/>
                  <a:gd name="T19" fmla="*/ 47 h 237"/>
                  <a:gd name="T20" fmla="*/ 72 w 116"/>
                  <a:gd name="T21" fmla="*/ 50 h 237"/>
                  <a:gd name="T22" fmla="*/ 80 w 116"/>
                  <a:gd name="T23" fmla="*/ 44 h 237"/>
                  <a:gd name="T24" fmla="*/ 80 w 116"/>
                  <a:gd name="T25" fmla="*/ 34 h 237"/>
                  <a:gd name="T26" fmla="*/ 80 w 116"/>
                  <a:gd name="T27" fmla="*/ 26 h 237"/>
                  <a:gd name="T28" fmla="*/ 83 w 116"/>
                  <a:gd name="T29" fmla="*/ 26 h 237"/>
                  <a:gd name="T30" fmla="*/ 89 w 116"/>
                  <a:gd name="T31" fmla="*/ 20 h 237"/>
                  <a:gd name="T32" fmla="*/ 92 w 116"/>
                  <a:gd name="T33" fmla="*/ 20 h 237"/>
                  <a:gd name="T34" fmla="*/ 94 w 116"/>
                  <a:gd name="T35" fmla="*/ 5 h 237"/>
                  <a:gd name="T36" fmla="*/ 100 w 116"/>
                  <a:gd name="T37" fmla="*/ 0 h 237"/>
                  <a:gd name="T38" fmla="*/ 116 w 116"/>
                  <a:gd name="T39" fmla="*/ 58 h 237"/>
                  <a:gd name="T40" fmla="*/ 111 w 116"/>
                  <a:gd name="T41" fmla="*/ 66 h 237"/>
                  <a:gd name="T42" fmla="*/ 107 w 116"/>
                  <a:gd name="T43" fmla="*/ 58 h 237"/>
                  <a:gd name="T44" fmla="*/ 107 w 116"/>
                  <a:gd name="T45" fmla="*/ 79 h 237"/>
                  <a:gd name="T46" fmla="*/ 96 w 116"/>
                  <a:gd name="T47" fmla="*/ 115 h 237"/>
                  <a:gd name="T48" fmla="*/ 62 w 116"/>
                  <a:gd name="T49" fmla="*/ 209 h 237"/>
                  <a:gd name="T50" fmla="*/ 54 w 116"/>
                  <a:gd name="T51" fmla="*/ 225 h 237"/>
                  <a:gd name="T52" fmla="*/ 38 w 116"/>
                  <a:gd name="T53" fmla="*/ 230 h 237"/>
                  <a:gd name="T54" fmla="*/ 10 w 116"/>
                  <a:gd name="T55" fmla="*/ 225 h 237"/>
                  <a:gd name="T56" fmla="*/ 5 w 116"/>
                  <a:gd name="T57" fmla="*/ 208 h 237"/>
                  <a:gd name="T58" fmla="*/ 3 w 116"/>
                  <a:gd name="T59" fmla="*/ 192 h 237"/>
                  <a:gd name="T60" fmla="*/ 0 w 116"/>
                  <a:gd name="T61" fmla="*/ 172 h 237"/>
                  <a:gd name="T62" fmla="*/ 8 w 116"/>
                  <a:gd name="T63" fmla="*/ 161 h 237"/>
                  <a:gd name="T64" fmla="*/ 13 w 116"/>
                  <a:gd name="T65" fmla="*/ 152 h 237"/>
                  <a:gd name="T66" fmla="*/ 23 w 116"/>
                  <a:gd name="T67" fmla="*/ 131 h 237"/>
                  <a:gd name="T68" fmla="*/ 18 w 116"/>
                  <a:gd name="T69" fmla="*/ 100 h 237"/>
                  <a:gd name="T70" fmla="*/ 24 w 116"/>
                  <a:gd name="T71" fmla="*/ 78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 h="237">
                    <a:moveTo>
                      <a:pt x="24" y="73"/>
                    </a:moveTo>
                    <a:lnTo>
                      <a:pt x="26" y="71"/>
                    </a:lnTo>
                    <a:lnTo>
                      <a:pt x="32" y="71"/>
                    </a:lnTo>
                    <a:lnTo>
                      <a:pt x="37" y="68"/>
                    </a:lnTo>
                    <a:lnTo>
                      <a:pt x="38" y="69"/>
                    </a:lnTo>
                    <a:lnTo>
                      <a:pt x="40" y="68"/>
                    </a:lnTo>
                    <a:lnTo>
                      <a:pt x="42" y="69"/>
                    </a:lnTo>
                    <a:lnTo>
                      <a:pt x="43" y="65"/>
                    </a:lnTo>
                    <a:lnTo>
                      <a:pt x="48" y="65"/>
                    </a:lnTo>
                    <a:lnTo>
                      <a:pt x="50" y="63"/>
                    </a:lnTo>
                    <a:lnTo>
                      <a:pt x="54" y="69"/>
                    </a:lnTo>
                    <a:lnTo>
                      <a:pt x="57" y="69"/>
                    </a:lnTo>
                    <a:lnTo>
                      <a:pt x="54" y="63"/>
                    </a:lnTo>
                    <a:lnTo>
                      <a:pt x="56" y="61"/>
                    </a:lnTo>
                    <a:lnTo>
                      <a:pt x="62" y="55"/>
                    </a:lnTo>
                    <a:lnTo>
                      <a:pt x="64" y="57"/>
                    </a:lnTo>
                    <a:lnTo>
                      <a:pt x="64" y="60"/>
                    </a:lnTo>
                    <a:lnTo>
                      <a:pt x="69" y="60"/>
                    </a:lnTo>
                    <a:lnTo>
                      <a:pt x="65" y="53"/>
                    </a:lnTo>
                    <a:lnTo>
                      <a:pt x="70" y="47"/>
                    </a:lnTo>
                    <a:lnTo>
                      <a:pt x="72" y="45"/>
                    </a:lnTo>
                    <a:lnTo>
                      <a:pt x="72" y="50"/>
                    </a:lnTo>
                    <a:lnTo>
                      <a:pt x="77" y="45"/>
                    </a:lnTo>
                    <a:lnTo>
                      <a:pt x="80" y="44"/>
                    </a:lnTo>
                    <a:lnTo>
                      <a:pt x="75" y="41"/>
                    </a:lnTo>
                    <a:lnTo>
                      <a:pt x="80" y="34"/>
                    </a:lnTo>
                    <a:lnTo>
                      <a:pt x="80" y="36"/>
                    </a:lnTo>
                    <a:lnTo>
                      <a:pt x="80" y="26"/>
                    </a:lnTo>
                    <a:lnTo>
                      <a:pt x="80" y="24"/>
                    </a:lnTo>
                    <a:lnTo>
                      <a:pt x="83" y="26"/>
                    </a:lnTo>
                    <a:lnTo>
                      <a:pt x="84" y="29"/>
                    </a:lnTo>
                    <a:lnTo>
                      <a:pt x="89" y="20"/>
                    </a:lnTo>
                    <a:lnTo>
                      <a:pt x="91" y="23"/>
                    </a:lnTo>
                    <a:lnTo>
                      <a:pt x="92" y="20"/>
                    </a:lnTo>
                    <a:lnTo>
                      <a:pt x="96" y="8"/>
                    </a:lnTo>
                    <a:lnTo>
                      <a:pt x="94" y="5"/>
                    </a:lnTo>
                    <a:lnTo>
                      <a:pt x="96" y="7"/>
                    </a:lnTo>
                    <a:lnTo>
                      <a:pt x="100" y="0"/>
                    </a:lnTo>
                    <a:lnTo>
                      <a:pt x="110" y="15"/>
                    </a:lnTo>
                    <a:lnTo>
                      <a:pt x="116" y="58"/>
                    </a:lnTo>
                    <a:lnTo>
                      <a:pt x="113" y="66"/>
                    </a:lnTo>
                    <a:lnTo>
                      <a:pt x="111" y="66"/>
                    </a:lnTo>
                    <a:lnTo>
                      <a:pt x="108" y="58"/>
                    </a:lnTo>
                    <a:lnTo>
                      <a:pt x="107" y="58"/>
                    </a:lnTo>
                    <a:lnTo>
                      <a:pt x="105" y="69"/>
                    </a:lnTo>
                    <a:lnTo>
                      <a:pt x="107" y="79"/>
                    </a:lnTo>
                    <a:lnTo>
                      <a:pt x="100" y="89"/>
                    </a:lnTo>
                    <a:lnTo>
                      <a:pt x="96" y="115"/>
                    </a:lnTo>
                    <a:lnTo>
                      <a:pt x="81" y="152"/>
                    </a:lnTo>
                    <a:lnTo>
                      <a:pt x="62" y="209"/>
                    </a:lnTo>
                    <a:lnTo>
                      <a:pt x="57" y="219"/>
                    </a:lnTo>
                    <a:lnTo>
                      <a:pt x="54" y="225"/>
                    </a:lnTo>
                    <a:lnTo>
                      <a:pt x="50" y="229"/>
                    </a:lnTo>
                    <a:lnTo>
                      <a:pt x="38" y="230"/>
                    </a:lnTo>
                    <a:lnTo>
                      <a:pt x="24" y="237"/>
                    </a:lnTo>
                    <a:lnTo>
                      <a:pt x="10" y="225"/>
                    </a:lnTo>
                    <a:lnTo>
                      <a:pt x="7" y="219"/>
                    </a:lnTo>
                    <a:lnTo>
                      <a:pt x="5" y="208"/>
                    </a:lnTo>
                    <a:lnTo>
                      <a:pt x="7" y="201"/>
                    </a:lnTo>
                    <a:lnTo>
                      <a:pt x="3" y="192"/>
                    </a:lnTo>
                    <a:lnTo>
                      <a:pt x="0" y="185"/>
                    </a:lnTo>
                    <a:lnTo>
                      <a:pt x="0" y="172"/>
                    </a:lnTo>
                    <a:lnTo>
                      <a:pt x="5" y="163"/>
                    </a:lnTo>
                    <a:lnTo>
                      <a:pt x="8" y="161"/>
                    </a:lnTo>
                    <a:lnTo>
                      <a:pt x="10" y="160"/>
                    </a:lnTo>
                    <a:lnTo>
                      <a:pt x="13" y="152"/>
                    </a:lnTo>
                    <a:lnTo>
                      <a:pt x="23" y="135"/>
                    </a:lnTo>
                    <a:lnTo>
                      <a:pt x="23" y="131"/>
                    </a:lnTo>
                    <a:lnTo>
                      <a:pt x="19" y="118"/>
                    </a:lnTo>
                    <a:lnTo>
                      <a:pt x="18" y="100"/>
                    </a:lnTo>
                    <a:lnTo>
                      <a:pt x="16" y="95"/>
                    </a:lnTo>
                    <a:lnTo>
                      <a:pt x="24" y="78"/>
                    </a:lnTo>
                    <a:lnTo>
                      <a:pt x="24" y="7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7" name="Freeform 426"/>
              <p:cNvSpPr>
                <a:spLocks/>
              </p:cNvSpPr>
              <p:nvPr/>
            </p:nvSpPr>
            <p:spPr bwMode="auto">
              <a:xfrm>
                <a:off x="2486" y="898"/>
                <a:ext cx="100" cy="143"/>
              </a:xfrm>
              <a:custGeom>
                <a:avLst/>
                <a:gdLst>
                  <a:gd name="T0" fmla="*/ 52 w 100"/>
                  <a:gd name="T1" fmla="*/ 133 h 143"/>
                  <a:gd name="T2" fmla="*/ 57 w 100"/>
                  <a:gd name="T3" fmla="*/ 132 h 143"/>
                  <a:gd name="T4" fmla="*/ 60 w 100"/>
                  <a:gd name="T5" fmla="*/ 129 h 143"/>
                  <a:gd name="T6" fmla="*/ 91 w 100"/>
                  <a:gd name="T7" fmla="*/ 129 h 143"/>
                  <a:gd name="T8" fmla="*/ 97 w 100"/>
                  <a:gd name="T9" fmla="*/ 122 h 143"/>
                  <a:gd name="T10" fmla="*/ 86 w 100"/>
                  <a:gd name="T11" fmla="*/ 119 h 143"/>
                  <a:gd name="T12" fmla="*/ 89 w 100"/>
                  <a:gd name="T13" fmla="*/ 114 h 143"/>
                  <a:gd name="T14" fmla="*/ 94 w 100"/>
                  <a:gd name="T15" fmla="*/ 111 h 143"/>
                  <a:gd name="T16" fmla="*/ 100 w 100"/>
                  <a:gd name="T17" fmla="*/ 101 h 143"/>
                  <a:gd name="T18" fmla="*/ 94 w 100"/>
                  <a:gd name="T19" fmla="*/ 93 h 143"/>
                  <a:gd name="T20" fmla="*/ 83 w 100"/>
                  <a:gd name="T21" fmla="*/ 96 h 143"/>
                  <a:gd name="T22" fmla="*/ 78 w 100"/>
                  <a:gd name="T23" fmla="*/ 96 h 143"/>
                  <a:gd name="T24" fmla="*/ 73 w 100"/>
                  <a:gd name="T25" fmla="*/ 82 h 143"/>
                  <a:gd name="T26" fmla="*/ 79 w 100"/>
                  <a:gd name="T27" fmla="*/ 80 h 143"/>
                  <a:gd name="T28" fmla="*/ 64 w 100"/>
                  <a:gd name="T29" fmla="*/ 66 h 143"/>
                  <a:gd name="T30" fmla="*/ 57 w 100"/>
                  <a:gd name="T31" fmla="*/ 51 h 143"/>
                  <a:gd name="T32" fmla="*/ 45 w 100"/>
                  <a:gd name="T33" fmla="*/ 43 h 143"/>
                  <a:gd name="T34" fmla="*/ 38 w 100"/>
                  <a:gd name="T35" fmla="*/ 40 h 143"/>
                  <a:gd name="T36" fmla="*/ 41 w 100"/>
                  <a:gd name="T37" fmla="*/ 35 h 143"/>
                  <a:gd name="T38" fmla="*/ 49 w 100"/>
                  <a:gd name="T39" fmla="*/ 29 h 143"/>
                  <a:gd name="T40" fmla="*/ 54 w 100"/>
                  <a:gd name="T41" fmla="*/ 21 h 143"/>
                  <a:gd name="T42" fmla="*/ 37 w 100"/>
                  <a:gd name="T43" fmla="*/ 14 h 143"/>
                  <a:gd name="T44" fmla="*/ 25 w 100"/>
                  <a:gd name="T45" fmla="*/ 16 h 143"/>
                  <a:gd name="T46" fmla="*/ 30 w 100"/>
                  <a:gd name="T47" fmla="*/ 13 h 143"/>
                  <a:gd name="T48" fmla="*/ 27 w 100"/>
                  <a:gd name="T49" fmla="*/ 11 h 143"/>
                  <a:gd name="T50" fmla="*/ 40 w 100"/>
                  <a:gd name="T51" fmla="*/ 0 h 143"/>
                  <a:gd name="T52" fmla="*/ 16 w 100"/>
                  <a:gd name="T53" fmla="*/ 2 h 143"/>
                  <a:gd name="T54" fmla="*/ 11 w 100"/>
                  <a:gd name="T55" fmla="*/ 6 h 143"/>
                  <a:gd name="T56" fmla="*/ 10 w 100"/>
                  <a:gd name="T57" fmla="*/ 10 h 143"/>
                  <a:gd name="T58" fmla="*/ 6 w 100"/>
                  <a:gd name="T59" fmla="*/ 14 h 143"/>
                  <a:gd name="T60" fmla="*/ 8 w 100"/>
                  <a:gd name="T61" fmla="*/ 18 h 143"/>
                  <a:gd name="T62" fmla="*/ 5 w 100"/>
                  <a:gd name="T63" fmla="*/ 21 h 143"/>
                  <a:gd name="T64" fmla="*/ 8 w 100"/>
                  <a:gd name="T65" fmla="*/ 21 h 143"/>
                  <a:gd name="T66" fmla="*/ 5 w 100"/>
                  <a:gd name="T67" fmla="*/ 30 h 143"/>
                  <a:gd name="T68" fmla="*/ 6 w 100"/>
                  <a:gd name="T69" fmla="*/ 35 h 143"/>
                  <a:gd name="T70" fmla="*/ 6 w 100"/>
                  <a:gd name="T71" fmla="*/ 45 h 143"/>
                  <a:gd name="T72" fmla="*/ 5 w 100"/>
                  <a:gd name="T73" fmla="*/ 55 h 143"/>
                  <a:gd name="T74" fmla="*/ 10 w 100"/>
                  <a:gd name="T75" fmla="*/ 47 h 143"/>
                  <a:gd name="T76" fmla="*/ 13 w 100"/>
                  <a:gd name="T77" fmla="*/ 40 h 143"/>
                  <a:gd name="T78" fmla="*/ 14 w 100"/>
                  <a:gd name="T79" fmla="*/ 45 h 143"/>
                  <a:gd name="T80" fmla="*/ 19 w 100"/>
                  <a:gd name="T81" fmla="*/ 43 h 143"/>
                  <a:gd name="T82" fmla="*/ 16 w 100"/>
                  <a:gd name="T83" fmla="*/ 48 h 143"/>
                  <a:gd name="T84" fmla="*/ 14 w 100"/>
                  <a:gd name="T85" fmla="*/ 61 h 143"/>
                  <a:gd name="T86" fmla="*/ 13 w 100"/>
                  <a:gd name="T87" fmla="*/ 66 h 143"/>
                  <a:gd name="T88" fmla="*/ 16 w 100"/>
                  <a:gd name="T89" fmla="*/ 63 h 143"/>
                  <a:gd name="T90" fmla="*/ 22 w 100"/>
                  <a:gd name="T91" fmla="*/ 63 h 143"/>
                  <a:gd name="T92" fmla="*/ 35 w 100"/>
                  <a:gd name="T93" fmla="*/ 63 h 143"/>
                  <a:gd name="T94" fmla="*/ 37 w 100"/>
                  <a:gd name="T95" fmla="*/ 75 h 143"/>
                  <a:gd name="T96" fmla="*/ 40 w 100"/>
                  <a:gd name="T97" fmla="*/ 80 h 143"/>
                  <a:gd name="T98" fmla="*/ 38 w 100"/>
                  <a:gd name="T99" fmla="*/ 85 h 143"/>
                  <a:gd name="T100" fmla="*/ 38 w 100"/>
                  <a:gd name="T101" fmla="*/ 88 h 143"/>
                  <a:gd name="T102" fmla="*/ 18 w 100"/>
                  <a:gd name="T103" fmla="*/ 96 h 143"/>
                  <a:gd name="T104" fmla="*/ 25 w 100"/>
                  <a:gd name="T105" fmla="*/ 100 h 143"/>
                  <a:gd name="T106" fmla="*/ 24 w 100"/>
                  <a:gd name="T107" fmla="*/ 106 h 143"/>
                  <a:gd name="T108" fmla="*/ 11 w 100"/>
                  <a:gd name="T109" fmla="*/ 116 h 143"/>
                  <a:gd name="T110" fmla="*/ 22 w 100"/>
                  <a:gd name="T111" fmla="*/ 117 h 143"/>
                  <a:gd name="T112" fmla="*/ 33 w 100"/>
                  <a:gd name="T113" fmla="*/ 121 h 143"/>
                  <a:gd name="T114" fmla="*/ 45 w 100"/>
                  <a:gd name="T115" fmla="*/ 116 h 143"/>
                  <a:gd name="T116" fmla="*/ 24 w 100"/>
                  <a:gd name="T117" fmla="*/ 124 h 143"/>
                  <a:gd name="T118" fmla="*/ 3 w 100"/>
                  <a:gd name="T119" fmla="*/ 143 h 143"/>
                  <a:gd name="T120" fmla="*/ 10 w 100"/>
                  <a:gd name="T121" fmla="*/ 143 h 143"/>
                  <a:gd name="T122" fmla="*/ 30 w 100"/>
                  <a:gd name="T123" fmla="*/ 140 h 143"/>
                  <a:gd name="T124" fmla="*/ 41 w 100"/>
                  <a:gd name="T125" fmla="*/ 1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0" h="143">
                    <a:moveTo>
                      <a:pt x="45" y="135"/>
                    </a:moveTo>
                    <a:lnTo>
                      <a:pt x="52" y="133"/>
                    </a:lnTo>
                    <a:lnTo>
                      <a:pt x="51" y="132"/>
                    </a:lnTo>
                    <a:lnTo>
                      <a:pt x="57" y="132"/>
                    </a:lnTo>
                    <a:lnTo>
                      <a:pt x="60" y="130"/>
                    </a:lnTo>
                    <a:lnTo>
                      <a:pt x="60" y="129"/>
                    </a:lnTo>
                    <a:lnTo>
                      <a:pt x="67" y="132"/>
                    </a:lnTo>
                    <a:lnTo>
                      <a:pt x="91" y="129"/>
                    </a:lnTo>
                    <a:lnTo>
                      <a:pt x="97" y="124"/>
                    </a:lnTo>
                    <a:lnTo>
                      <a:pt x="97" y="122"/>
                    </a:lnTo>
                    <a:lnTo>
                      <a:pt x="87" y="121"/>
                    </a:lnTo>
                    <a:lnTo>
                      <a:pt x="86" y="119"/>
                    </a:lnTo>
                    <a:lnTo>
                      <a:pt x="91" y="116"/>
                    </a:lnTo>
                    <a:lnTo>
                      <a:pt x="89" y="114"/>
                    </a:lnTo>
                    <a:lnTo>
                      <a:pt x="94" y="112"/>
                    </a:lnTo>
                    <a:lnTo>
                      <a:pt x="94" y="111"/>
                    </a:lnTo>
                    <a:lnTo>
                      <a:pt x="99" y="108"/>
                    </a:lnTo>
                    <a:lnTo>
                      <a:pt x="100" y="101"/>
                    </a:lnTo>
                    <a:lnTo>
                      <a:pt x="100" y="98"/>
                    </a:lnTo>
                    <a:lnTo>
                      <a:pt x="94" y="93"/>
                    </a:lnTo>
                    <a:lnTo>
                      <a:pt x="86" y="95"/>
                    </a:lnTo>
                    <a:lnTo>
                      <a:pt x="83" y="96"/>
                    </a:lnTo>
                    <a:lnTo>
                      <a:pt x="79" y="96"/>
                    </a:lnTo>
                    <a:lnTo>
                      <a:pt x="78" y="96"/>
                    </a:lnTo>
                    <a:lnTo>
                      <a:pt x="83" y="88"/>
                    </a:lnTo>
                    <a:lnTo>
                      <a:pt x="73" y="82"/>
                    </a:lnTo>
                    <a:lnTo>
                      <a:pt x="79" y="84"/>
                    </a:lnTo>
                    <a:lnTo>
                      <a:pt x="79" y="80"/>
                    </a:lnTo>
                    <a:lnTo>
                      <a:pt x="70" y="67"/>
                    </a:lnTo>
                    <a:lnTo>
                      <a:pt x="64" y="66"/>
                    </a:lnTo>
                    <a:lnTo>
                      <a:pt x="59" y="58"/>
                    </a:lnTo>
                    <a:lnTo>
                      <a:pt x="57" y="51"/>
                    </a:lnTo>
                    <a:lnTo>
                      <a:pt x="51" y="45"/>
                    </a:lnTo>
                    <a:lnTo>
                      <a:pt x="45" y="43"/>
                    </a:lnTo>
                    <a:lnTo>
                      <a:pt x="37" y="43"/>
                    </a:lnTo>
                    <a:lnTo>
                      <a:pt x="38" y="40"/>
                    </a:lnTo>
                    <a:lnTo>
                      <a:pt x="45" y="39"/>
                    </a:lnTo>
                    <a:lnTo>
                      <a:pt x="41" y="35"/>
                    </a:lnTo>
                    <a:lnTo>
                      <a:pt x="45" y="35"/>
                    </a:lnTo>
                    <a:lnTo>
                      <a:pt x="49" y="29"/>
                    </a:lnTo>
                    <a:lnTo>
                      <a:pt x="51" y="22"/>
                    </a:lnTo>
                    <a:lnTo>
                      <a:pt x="54" y="21"/>
                    </a:lnTo>
                    <a:lnTo>
                      <a:pt x="54" y="16"/>
                    </a:lnTo>
                    <a:lnTo>
                      <a:pt x="37" y="14"/>
                    </a:lnTo>
                    <a:lnTo>
                      <a:pt x="25" y="18"/>
                    </a:lnTo>
                    <a:lnTo>
                      <a:pt x="25" y="16"/>
                    </a:lnTo>
                    <a:lnTo>
                      <a:pt x="24" y="16"/>
                    </a:lnTo>
                    <a:lnTo>
                      <a:pt x="30" y="13"/>
                    </a:lnTo>
                    <a:lnTo>
                      <a:pt x="25" y="13"/>
                    </a:lnTo>
                    <a:lnTo>
                      <a:pt x="27" y="11"/>
                    </a:lnTo>
                    <a:lnTo>
                      <a:pt x="38" y="5"/>
                    </a:lnTo>
                    <a:lnTo>
                      <a:pt x="40" y="0"/>
                    </a:lnTo>
                    <a:lnTo>
                      <a:pt x="37" y="0"/>
                    </a:lnTo>
                    <a:lnTo>
                      <a:pt x="16" y="2"/>
                    </a:lnTo>
                    <a:lnTo>
                      <a:pt x="14" y="6"/>
                    </a:lnTo>
                    <a:lnTo>
                      <a:pt x="11" y="6"/>
                    </a:lnTo>
                    <a:lnTo>
                      <a:pt x="11" y="8"/>
                    </a:lnTo>
                    <a:lnTo>
                      <a:pt x="10" y="10"/>
                    </a:lnTo>
                    <a:lnTo>
                      <a:pt x="13" y="11"/>
                    </a:lnTo>
                    <a:lnTo>
                      <a:pt x="6" y="14"/>
                    </a:lnTo>
                    <a:lnTo>
                      <a:pt x="6" y="18"/>
                    </a:lnTo>
                    <a:lnTo>
                      <a:pt x="8" y="18"/>
                    </a:lnTo>
                    <a:lnTo>
                      <a:pt x="5" y="18"/>
                    </a:lnTo>
                    <a:lnTo>
                      <a:pt x="5" y="21"/>
                    </a:lnTo>
                    <a:lnTo>
                      <a:pt x="10" y="21"/>
                    </a:lnTo>
                    <a:lnTo>
                      <a:pt x="8" y="21"/>
                    </a:lnTo>
                    <a:lnTo>
                      <a:pt x="10" y="22"/>
                    </a:lnTo>
                    <a:lnTo>
                      <a:pt x="5" y="30"/>
                    </a:lnTo>
                    <a:lnTo>
                      <a:pt x="0" y="32"/>
                    </a:lnTo>
                    <a:lnTo>
                      <a:pt x="6" y="35"/>
                    </a:lnTo>
                    <a:lnTo>
                      <a:pt x="11" y="34"/>
                    </a:lnTo>
                    <a:lnTo>
                      <a:pt x="6" y="45"/>
                    </a:lnTo>
                    <a:lnTo>
                      <a:pt x="8" y="47"/>
                    </a:lnTo>
                    <a:lnTo>
                      <a:pt x="5" y="55"/>
                    </a:lnTo>
                    <a:lnTo>
                      <a:pt x="6" y="53"/>
                    </a:lnTo>
                    <a:lnTo>
                      <a:pt x="10" y="47"/>
                    </a:lnTo>
                    <a:lnTo>
                      <a:pt x="10" y="43"/>
                    </a:lnTo>
                    <a:lnTo>
                      <a:pt x="13" y="40"/>
                    </a:lnTo>
                    <a:lnTo>
                      <a:pt x="11" y="45"/>
                    </a:lnTo>
                    <a:lnTo>
                      <a:pt x="14" y="45"/>
                    </a:lnTo>
                    <a:lnTo>
                      <a:pt x="16" y="42"/>
                    </a:lnTo>
                    <a:lnTo>
                      <a:pt x="19" y="43"/>
                    </a:lnTo>
                    <a:lnTo>
                      <a:pt x="18" y="45"/>
                    </a:lnTo>
                    <a:lnTo>
                      <a:pt x="16" y="48"/>
                    </a:lnTo>
                    <a:lnTo>
                      <a:pt x="19" y="51"/>
                    </a:lnTo>
                    <a:lnTo>
                      <a:pt x="14" y="61"/>
                    </a:lnTo>
                    <a:lnTo>
                      <a:pt x="11" y="61"/>
                    </a:lnTo>
                    <a:lnTo>
                      <a:pt x="13" y="66"/>
                    </a:lnTo>
                    <a:lnTo>
                      <a:pt x="14" y="66"/>
                    </a:lnTo>
                    <a:lnTo>
                      <a:pt x="16" y="63"/>
                    </a:lnTo>
                    <a:lnTo>
                      <a:pt x="21" y="64"/>
                    </a:lnTo>
                    <a:lnTo>
                      <a:pt x="22" y="63"/>
                    </a:lnTo>
                    <a:lnTo>
                      <a:pt x="38" y="61"/>
                    </a:lnTo>
                    <a:lnTo>
                      <a:pt x="35" y="63"/>
                    </a:lnTo>
                    <a:lnTo>
                      <a:pt x="32" y="69"/>
                    </a:lnTo>
                    <a:lnTo>
                      <a:pt x="37" y="75"/>
                    </a:lnTo>
                    <a:lnTo>
                      <a:pt x="43" y="72"/>
                    </a:lnTo>
                    <a:lnTo>
                      <a:pt x="40" y="80"/>
                    </a:lnTo>
                    <a:lnTo>
                      <a:pt x="41" y="80"/>
                    </a:lnTo>
                    <a:lnTo>
                      <a:pt x="38" y="85"/>
                    </a:lnTo>
                    <a:lnTo>
                      <a:pt x="40" y="87"/>
                    </a:lnTo>
                    <a:lnTo>
                      <a:pt x="38" y="88"/>
                    </a:lnTo>
                    <a:lnTo>
                      <a:pt x="29" y="88"/>
                    </a:lnTo>
                    <a:lnTo>
                      <a:pt x="18" y="96"/>
                    </a:lnTo>
                    <a:lnTo>
                      <a:pt x="24" y="95"/>
                    </a:lnTo>
                    <a:lnTo>
                      <a:pt x="25" y="100"/>
                    </a:lnTo>
                    <a:lnTo>
                      <a:pt x="27" y="101"/>
                    </a:lnTo>
                    <a:lnTo>
                      <a:pt x="24" y="106"/>
                    </a:lnTo>
                    <a:lnTo>
                      <a:pt x="10" y="112"/>
                    </a:lnTo>
                    <a:lnTo>
                      <a:pt x="11" y="116"/>
                    </a:lnTo>
                    <a:lnTo>
                      <a:pt x="19" y="114"/>
                    </a:lnTo>
                    <a:lnTo>
                      <a:pt x="22" y="117"/>
                    </a:lnTo>
                    <a:lnTo>
                      <a:pt x="27" y="116"/>
                    </a:lnTo>
                    <a:lnTo>
                      <a:pt x="33" y="121"/>
                    </a:lnTo>
                    <a:lnTo>
                      <a:pt x="45" y="114"/>
                    </a:lnTo>
                    <a:lnTo>
                      <a:pt x="45" y="116"/>
                    </a:lnTo>
                    <a:lnTo>
                      <a:pt x="38" y="124"/>
                    </a:lnTo>
                    <a:lnTo>
                      <a:pt x="24" y="124"/>
                    </a:lnTo>
                    <a:lnTo>
                      <a:pt x="5" y="141"/>
                    </a:lnTo>
                    <a:lnTo>
                      <a:pt x="3" y="143"/>
                    </a:lnTo>
                    <a:lnTo>
                      <a:pt x="5" y="141"/>
                    </a:lnTo>
                    <a:lnTo>
                      <a:pt x="10" y="143"/>
                    </a:lnTo>
                    <a:lnTo>
                      <a:pt x="16" y="138"/>
                    </a:lnTo>
                    <a:lnTo>
                      <a:pt x="30" y="140"/>
                    </a:lnTo>
                    <a:lnTo>
                      <a:pt x="33" y="133"/>
                    </a:lnTo>
                    <a:lnTo>
                      <a:pt x="41" y="132"/>
                    </a:lnTo>
                    <a:lnTo>
                      <a:pt x="45" y="1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8" name="Freeform 427"/>
              <p:cNvSpPr>
                <a:spLocks/>
              </p:cNvSpPr>
              <p:nvPr/>
            </p:nvSpPr>
            <p:spPr bwMode="auto">
              <a:xfrm>
                <a:off x="1875" y="618"/>
                <a:ext cx="30" cy="3"/>
              </a:xfrm>
              <a:custGeom>
                <a:avLst/>
                <a:gdLst>
                  <a:gd name="T0" fmla="*/ 0 w 30"/>
                  <a:gd name="T1" fmla="*/ 2 h 3"/>
                  <a:gd name="T2" fmla="*/ 6 w 30"/>
                  <a:gd name="T3" fmla="*/ 0 h 3"/>
                  <a:gd name="T4" fmla="*/ 19 w 30"/>
                  <a:gd name="T5" fmla="*/ 0 h 3"/>
                  <a:gd name="T6" fmla="*/ 30 w 30"/>
                  <a:gd name="T7" fmla="*/ 2 h 3"/>
                  <a:gd name="T8" fmla="*/ 22 w 30"/>
                  <a:gd name="T9" fmla="*/ 3 h 3"/>
                  <a:gd name="T10" fmla="*/ 0 w 30"/>
                  <a:gd name="T11" fmla="*/ 2 h 3"/>
                </a:gdLst>
                <a:ahLst/>
                <a:cxnLst>
                  <a:cxn ang="0">
                    <a:pos x="T0" y="T1"/>
                  </a:cxn>
                  <a:cxn ang="0">
                    <a:pos x="T2" y="T3"/>
                  </a:cxn>
                  <a:cxn ang="0">
                    <a:pos x="T4" y="T5"/>
                  </a:cxn>
                  <a:cxn ang="0">
                    <a:pos x="T6" y="T7"/>
                  </a:cxn>
                  <a:cxn ang="0">
                    <a:pos x="T8" y="T9"/>
                  </a:cxn>
                  <a:cxn ang="0">
                    <a:pos x="T10" y="T11"/>
                  </a:cxn>
                </a:cxnLst>
                <a:rect l="0" t="0" r="r" b="b"/>
                <a:pathLst>
                  <a:path w="30" h="3">
                    <a:moveTo>
                      <a:pt x="0" y="2"/>
                    </a:moveTo>
                    <a:lnTo>
                      <a:pt x="6" y="0"/>
                    </a:lnTo>
                    <a:lnTo>
                      <a:pt x="19" y="0"/>
                    </a:lnTo>
                    <a:lnTo>
                      <a:pt x="30" y="2"/>
                    </a:lnTo>
                    <a:lnTo>
                      <a:pt x="22"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49" name="Freeform 428"/>
              <p:cNvSpPr>
                <a:spLocks/>
              </p:cNvSpPr>
              <p:nvPr/>
            </p:nvSpPr>
            <p:spPr bwMode="auto">
              <a:xfrm>
                <a:off x="2067" y="559"/>
                <a:ext cx="17" cy="4"/>
              </a:xfrm>
              <a:custGeom>
                <a:avLst/>
                <a:gdLst>
                  <a:gd name="T0" fmla="*/ 3 w 17"/>
                  <a:gd name="T1" fmla="*/ 0 h 4"/>
                  <a:gd name="T2" fmla="*/ 17 w 17"/>
                  <a:gd name="T3" fmla="*/ 4 h 4"/>
                  <a:gd name="T4" fmla="*/ 3 w 17"/>
                  <a:gd name="T5" fmla="*/ 3 h 4"/>
                  <a:gd name="T6" fmla="*/ 0 w 17"/>
                  <a:gd name="T7" fmla="*/ 1 h 4"/>
                  <a:gd name="T8" fmla="*/ 3 w 17"/>
                  <a:gd name="T9" fmla="*/ 0 h 4"/>
                </a:gdLst>
                <a:ahLst/>
                <a:cxnLst>
                  <a:cxn ang="0">
                    <a:pos x="T0" y="T1"/>
                  </a:cxn>
                  <a:cxn ang="0">
                    <a:pos x="T2" y="T3"/>
                  </a:cxn>
                  <a:cxn ang="0">
                    <a:pos x="T4" y="T5"/>
                  </a:cxn>
                  <a:cxn ang="0">
                    <a:pos x="T6" y="T7"/>
                  </a:cxn>
                  <a:cxn ang="0">
                    <a:pos x="T8" y="T9"/>
                  </a:cxn>
                </a:cxnLst>
                <a:rect l="0" t="0" r="r" b="b"/>
                <a:pathLst>
                  <a:path w="17" h="4">
                    <a:moveTo>
                      <a:pt x="3" y="0"/>
                    </a:moveTo>
                    <a:lnTo>
                      <a:pt x="17" y="4"/>
                    </a:lnTo>
                    <a:lnTo>
                      <a:pt x="3" y="3"/>
                    </a:lnTo>
                    <a:lnTo>
                      <a:pt x="0" y="1"/>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0" name="Freeform 429"/>
              <p:cNvSpPr>
                <a:spLocks/>
              </p:cNvSpPr>
              <p:nvPr/>
            </p:nvSpPr>
            <p:spPr bwMode="auto">
              <a:xfrm>
                <a:off x="2121" y="555"/>
                <a:ext cx="27" cy="7"/>
              </a:xfrm>
              <a:custGeom>
                <a:avLst/>
                <a:gdLst>
                  <a:gd name="T0" fmla="*/ 0 w 27"/>
                  <a:gd name="T1" fmla="*/ 0 h 7"/>
                  <a:gd name="T2" fmla="*/ 14 w 27"/>
                  <a:gd name="T3" fmla="*/ 0 h 7"/>
                  <a:gd name="T4" fmla="*/ 27 w 27"/>
                  <a:gd name="T5" fmla="*/ 4 h 7"/>
                  <a:gd name="T6" fmla="*/ 19 w 27"/>
                  <a:gd name="T7" fmla="*/ 5 h 7"/>
                  <a:gd name="T8" fmla="*/ 19 w 27"/>
                  <a:gd name="T9" fmla="*/ 7 h 7"/>
                  <a:gd name="T10" fmla="*/ 5 w 27"/>
                  <a:gd name="T11" fmla="*/ 4 h 7"/>
                  <a:gd name="T12" fmla="*/ 0 w 2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7" h="7">
                    <a:moveTo>
                      <a:pt x="0" y="0"/>
                    </a:moveTo>
                    <a:lnTo>
                      <a:pt x="14" y="0"/>
                    </a:lnTo>
                    <a:lnTo>
                      <a:pt x="27" y="4"/>
                    </a:lnTo>
                    <a:lnTo>
                      <a:pt x="19" y="5"/>
                    </a:lnTo>
                    <a:lnTo>
                      <a:pt x="19" y="7"/>
                    </a:lnTo>
                    <a:lnTo>
                      <a:pt x="5"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1" name="Freeform 430"/>
              <p:cNvSpPr>
                <a:spLocks/>
              </p:cNvSpPr>
              <p:nvPr/>
            </p:nvSpPr>
            <p:spPr bwMode="auto">
              <a:xfrm>
                <a:off x="2132" y="552"/>
                <a:ext cx="13" cy="2"/>
              </a:xfrm>
              <a:custGeom>
                <a:avLst/>
                <a:gdLst>
                  <a:gd name="T0" fmla="*/ 5 w 13"/>
                  <a:gd name="T1" fmla="*/ 2 h 2"/>
                  <a:gd name="T2" fmla="*/ 0 w 13"/>
                  <a:gd name="T3" fmla="*/ 0 h 2"/>
                  <a:gd name="T4" fmla="*/ 6 w 13"/>
                  <a:gd name="T5" fmla="*/ 0 h 2"/>
                  <a:gd name="T6" fmla="*/ 13 w 13"/>
                  <a:gd name="T7" fmla="*/ 2 h 2"/>
                  <a:gd name="T8" fmla="*/ 5 w 13"/>
                  <a:gd name="T9" fmla="*/ 2 h 2"/>
                </a:gdLst>
                <a:ahLst/>
                <a:cxnLst>
                  <a:cxn ang="0">
                    <a:pos x="T0" y="T1"/>
                  </a:cxn>
                  <a:cxn ang="0">
                    <a:pos x="T2" y="T3"/>
                  </a:cxn>
                  <a:cxn ang="0">
                    <a:pos x="T4" y="T5"/>
                  </a:cxn>
                  <a:cxn ang="0">
                    <a:pos x="T6" y="T7"/>
                  </a:cxn>
                  <a:cxn ang="0">
                    <a:pos x="T8" y="T9"/>
                  </a:cxn>
                </a:cxnLst>
                <a:rect l="0" t="0" r="r" b="b"/>
                <a:pathLst>
                  <a:path w="13" h="2">
                    <a:moveTo>
                      <a:pt x="5" y="2"/>
                    </a:moveTo>
                    <a:lnTo>
                      <a:pt x="0" y="0"/>
                    </a:lnTo>
                    <a:lnTo>
                      <a:pt x="6" y="0"/>
                    </a:lnTo>
                    <a:lnTo>
                      <a:pt x="13" y="2"/>
                    </a:lnTo>
                    <a:lnTo>
                      <a:pt x="5"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2" name="Freeform 431"/>
              <p:cNvSpPr>
                <a:spLocks/>
              </p:cNvSpPr>
              <p:nvPr/>
            </p:nvSpPr>
            <p:spPr bwMode="auto">
              <a:xfrm>
                <a:off x="2186" y="551"/>
                <a:ext cx="11" cy="1"/>
              </a:xfrm>
              <a:custGeom>
                <a:avLst/>
                <a:gdLst>
                  <a:gd name="T0" fmla="*/ 0 w 11"/>
                  <a:gd name="T1" fmla="*/ 0 h 1"/>
                  <a:gd name="T2" fmla="*/ 11 w 11"/>
                  <a:gd name="T3" fmla="*/ 1 h 1"/>
                  <a:gd name="T4" fmla="*/ 8 w 11"/>
                  <a:gd name="T5" fmla="*/ 1 h 1"/>
                  <a:gd name="T6" fmla="*/ 0 w 11"/>
                  <a:gd name="T7" fmla="*/ 0 h 1"/>
                </a:gdLst>
                <a:ahLst/>
                <a:cxnLst>
                  <a:cxn ang="0">
                    <a:pos x="T0" y="T1"/>
                  </a:cxn>
                  <a:cxn ang="0">
                    <a:pos x="T2" y="T3"/>
                  </a:cxn>
                  <a:cxn ang="0">
                    <a:pos x="T4" y="T5"/>
                  </a:cxn>
                  <a:cxn ang="0">
                    <a:pos x="T6" y="T7"/>
                  </a:cxn>
                </a:cxnLst>
                <a:rect l="0" t="0" r="r" b="b"/>
                <a:pathLst>
                  <a:path w="11" h="1">
                    <a:moveTo>
                      <a:pt x="0" y="0"/>
                    </a:moveTo>
                    <a:lnTo>
                      <a:pt x="11" y="1"/>
                    </a:lnTo>
                    <a:lnTo>
                      <a:pt x="8"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3" name="Freeform 432"/>
              <p:cNvSpPr>
                <a:spLocks/>
              </p:cNvSpPr>
              <p:nvPr/>
            </p:nvSpPr>
            <p:spPr bwMode="auto">
              <a:xfrm>
                <a:off x="2186" y="549"/>
                <a:ext cx="16" cy="2"/>
              </a:xfrm>
              <a:custGeom>
                <a:avLst/>
                <a:gdLst>
                  <a:gd name="T0" fmla="*/ 1 w 16"/>
                  <a:gd name="T1" fmla="*/ 0 h 2"/>
                  <a:gd name="T2" fmla="*/ 16 w 16"/>
                  <a:gd name="T3" fmla="*/ 2 h 2"/>
                  <a:gd name="T4" fmla="*/ 0 w 16"/>
                  <a:gd name="T5" fmla="*/ 0 h 2"/>
                  <a:gd name="T6" fmla="*/ 0 w 16"/>
                  <a:gd name="T7" fmla="*/ 0 h 2"/>
                  <a:gd name="T8" fmla="*/ 1 w 16"/>
                  <a:gd name="T9" fmla="*/ 0 h 2"/>
                </a:gdLst>
                <a:ahLst/>
                <a:cxnLst>
                  <a:cxn ang="0">
                    <a:pos x="T0" y="T1"/>
                  </a:cxn>
                  <a:cxn ang="0">
                    <a:pos x="T2" y="T3"/>
                  </a:cxn>
                  <a:cxn ang="0">
                    <a:pos x="T4" y="T5"/>
                  </a:cxn>
                  <a:cxn ang="0">
                    <a:pos x="T6" y="T7"/>
                  </a:cxn>
                  <a:cxn ang="0">
                    <a:pos x="T8" y="T9"/>
                  </a:cxn>
                </a:cxnLst>
                <a:rect l="0" t="0" r="r" b="b"/>
                <a:pathLst>
                  <a:path w="16" h="2">
                    <a:moveTo>
                      <a:pt x="1" y="0"/>
                    </a:moveTo>
                    <a:lnTo>
                      <a:pt x="16" y="2"/>
                    </a:lnTo>
                    <a:lnTo>
                      <a:pt x="0" y="0"/>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4" name="Freeform 433"/>
              <p:cNvSpPr>
                <a:spLocks/>
              </p:cNvSpPr>
              <p:nvPr/>
            </p:nvSpPr>
            <p:spPr bwMode="auto">
              <a:xfrm>
                <a:off x="2365" y="562"/>
                <a:ext cx="13" cy="3"/>
              </a:xfrm>
              <a:custGeom>
                <a:avLst/>
                <a:gdLst>
                  <a:gd name="T0" fmla="*/ 4 w 13"/>
                  <a:gd name="T1" fmla="*/ 0 h 3"/>
                  <a:gd name="T2" fmla="*/ 13 w 13"/>
                  <a:gd name="T3" fmla="*/ 3 h 3"/>
                  <a:gd name="T4" fmla="*/ 2 w 13"/>
                  <a:gd name="T5" fmla="*/ 0 h 3"/>
                  <a:gd name="T6" fmla="*/ 0 w 13"/>
                  <a:gd name="T7" fmla="*/ 0 h 3"/>
                  <a:gd name="T8" fmla="*/ 4 w 13"/>
                  <a:gd name="T9" fmla="*/ 0 h 3"/>
                </a:gdLst>
                <a:ahLst/>
                <a:cxnLst>
                  <a:cxn ang="0">
                    <a:pos x="T0" y="T1"/>
                  </a:cxn>
                  <a:cxn ang="0">
                    <a:pos x="T2" y="T3"/>
                  </a:cxn>
                  <a:cxn ang="0">
                    <a:pos x="T4" y="T5"/>
                  </a:cxn>
                  <a:cxn ang="0">
                    <a:pos x="T6" y="T7"/>
                  </a:cxn>
                  <a:cxn ang="0">
                    <a:pos x="T8" y="T9"/>
                  </a:cxn>
                </a:cxnLst>
                <a:rect l="0" t="0" r="r" b="b"/>
                <a:pathLst>
                  <a:path w="13" h="3">
                    <a:moveTo>
                      <a:pt x="4" y="0"/>
                    </a:moveTo>
                    <a:lnTo>
                      <a:pt x="13" y="3"/>
                    </a:lnTo>
                    <a:lnTo>
                      <a:pt x="2" y="0"/>
                    </a:lnTo>
                    <a:lnTo>
                      <a:pt x="0"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5" name="Freeform 434"/>
              <p:cNvSpPr>
                <a:spLocks/>
              </p:cNvSpPr>
              <p:nvPr/>
            </p:nvSpPr>
            <p:spPr bwMode="auto">
              <a:xfrm>
                <a:off x="2373" y="583"/>
                <a:ext cx="8" cy="1"/>
              </a:xfrm>
              <a:custGeom>
                <a:avLst/>
                <a:gdLst>
                  <a:gd name="T0" fmla="*/ 3 w 8"/>
                  <a:gd name="T1" fmla="*/ 0 h 1"/>
                  <a:gd name="T2" fmla="*/ 8 w 8"/>
                  <a:gd name="T3" fmla="*/ 0 h 1"/>
                  <a:gd name="T4" fmla="*/ 0 w 8"/>
                  <a:gd name="T5" fmla="*/ 1 h 1"/>
                  <a:gd name="T6" fmla="*/ 0 w 8"/>
                  <a:gd name="T7" fmla="*/ 0 h 1"/>
                  <a:gd name="T8" fmla="*/ 3 w 8"/>
                  <a:gd name="T9" fmla="*/ 0 h 1"/>
                </a:gdLst>
                <a:ahLst/>
                <a:cxnLst>
                  <a:cxn ang="0">
                    <a:pos x="T0" y="T1"/>
                  </a:cxn>
                  <a:cxn ang="0">
                    <a:pos x="T2" y="T3"/>
                  </a:cxn>
                  <a:cxn ang="0">
                    <a:pos x="T4" y="T5"/>
                  </a:cxn>
                  <a:cxn ang="0">
                    <a:pos x="T6" y="T7"/>
                  </a:cxn>
                  <a:cxn ang="0">
                    <a:pos x="T8" y="T9"/>
                  </a:cxn>
                </a:cxnLst>
                <a:rect l="0" t="0" r="r" b="b"/>
                <a:pathLst>
                  <a:path w="8" h="1">
                    <a:moveTo>
                      <a:pt x="3" y="0"/>
                    </a:moveTo>
                    <a:lnTo>
                      <a:pt x="8" y="0"/>
                    </a:lnTo>
                    <a:lnTo>
                      <a:pt x="0" y="1"/>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6" name="Freeform 435"/>
              <p:cNvSpPr>
                <a:spLocks/>
              </p:cNvSpPr>
              <p:nvPr/>
            </p:nvSpPr>
            <p:spPr bwMode="auto">
              <a:xfrm>
                <a:off x="2389" y="596"/>
                <a:ext cx="3" cy="1"/>
              </a:xfrm>
              <a:custGeom>
                <a:avLst/>
                <a:gdLst>
                  <a:gd name="T0" fmla="*/ 2 w 3"/>
                  <a:gd name="T1" fmla="*/ 0 h 1"/>
                  <a:gd name="T2" fmla="*/ 3 w 3"/>
                  <a:gd name="T3" fmla="*/ 0 h 1"/>
                  <a:gd name="T4" fmla="*/ 0 w 3"/>
                  <a:gd name="T5" fmla="*/ 1 h 1"/>
                  <a:gd name="T6" fmla="*/ 0 w 3"/>
                  <a:gd name="T7" fmla="*/ 0 h 1"/>
                  <a:gd name="T8" fmla="*/ 2 w 3"/>
                  <a:gd name="T9" fmla="*/ 0 h 1"/>
                </a:gdLst>
                <a:ahLst/>
                <a:cxnLst>
                  <a:cxn ang="0">
                    <a:pos x="T0" y="T1"/>
                  </a:cxn>
                  <a:cxn ang="0">
                    <a:pos x="T2" y="T3"/>
                  </a:cxn>
                  <a:cxn ang="0">
                    <a:pos x="T4" y="T5"/>
                  </a:cxn>
                  <a:cxn ang="0">
                    <a:pos x="T6" y="T7"/>
                  </a:cxn>
                  <a:cxn ang="0">
                    <a:pos x="T8" y="T9"/>
                  </a:cxn>
                </a:cxnLst>
                <a:rect l="0" t="0" r="r" b="b"/>
                <a:pathLst>
                  <a:path w="3" h="1">
                    <a:moveTo>
                      <a:pt x="2" y="0"/>
                    </a:moveTo>
                    <a:lnTo>
                      <a:pt x="3" y="0"/>
                    </a:lnTo>
                    <a:lnTo>
                      <a:pt x="0" y="1"/>
                    </a:lnTo>
                    <a:lnTo>
                      <a:pt x="0"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7" name="Freeform 436"/>
              <p:cNvSpPr>
                <a:spLocks/>
              </p:cNvSpPr>
              <p:nvPr/>
            </p:nvSpPr>
            <p:spPr bwMode="auto">
              <a:xfrm>
                <a:off x="2383" y="612"/>
                <a:ext cx="6" cy="3"/>
              </a:xfrm>
              <a:custGeom>
                <a:avLst/>
                <a:gdLst>
                  <a:gd name="T0" fmla="*/ 5 w 6"/>
                  <a:gd name="T1" fmla="*/ 0 h 3"/>
                  <a:gd name="T2" fmla="*/ 6 w 6"/>
                  <a:gd name="T3" fmla="*/ 0 h 3"/>
                  <a:gd name="T4" fmla="*/ 5 w 6"/>
                  <a:gd name="T5" fmla="*/ 3 h 3"/>
                  <a:gd name="T6" fmla="*/ 0 w 6"/>
                  <a:gd name="T7" fmla="*/ 3 h 3"/>
                  <a:gd name="T8" fmla="*/ 5 w 6"/>
                  <a:gd name="T9" fmla="*/ 0 h 3"/>
                </a:gdLst>
                <a:ahLst/>
                <a:cxnLst>
                  <a:cxn ang="0">
                    <a:pos x="T0" y="T1"/>
                  </a:cxn>
                  <a:cxn ang="0">
                    <a:pos x="T2" y="T3"/>
                  </a:cxn>
                  <a:cxn ang="0">
                    <a:pos x="T4" y="T5"/>
                  </a:cxn>
                  <a:cxn ang="0">
                    <a:pos x="T6" y="T7"/>
                  </a:cxn>
                  <a:cxn ang="0">
                    <a:pos x="T8" y="T9"/>
                  </a:cxn>
                </a:cxnLst>
                <a:rect l="0" t="0" r="r" b="b"/>
                <a:pathLst>
                  <a:path w="6" h="3">
                    <a:moveTo>
                      <a:pt x="5" y="0"/>
                    </a:moveTo>
                    <a:lnTo>
                      <a:pt x="6" y="0"/>
                    </a:lnTo>
                    <a:lnTo>
                      <a:pt x="5" y="3"/>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8" name="Freeform 437"/>
              <p:cNvSpPr>
                <a:spLocks/>
              </p:cNvSpPr>
              <p:nvPr/>
            </p:nvSpPr>
            <p:spPr bwMode="auto">
              <a:xfrm>
                <a:off x="1956" y="716"/>
                <a:ext cx="33" cy="15"/>
              </a:xfrm>
              <a:custGeom>
                <a:avLst/>
                <a:gdLst>
                  <a:gd name="T0" fmla="*/ 9 w 33"/>
                  <a:gd name="T1" fmla="*/ 0 h 15"/>
                  <a:gd name="T2" fmla="*/ 22 w 33"/>
                  <a:gd name="T3" fmla="*/ 2 h 15"/>
                  <a:gd name="T4" fmla="*/ 27 w 33"/>
                  <a:gd name="T5" fmla="*/ 8 h 15"/>
                  <a:gd name="T6" fmla="*/ 33 w 33"/>
                  <a:gd name="T7" fmla="*/ 10 h 15"/>
                  <a:gd name="T8" fmla="*/ 31 w 33"/>
                  <a:gd name="T9" fmla="*/ 11 h 15"/>
                  <a:gd name="T10" fmla="*/ 27 w 33"/>
                  <a:gd name="T11" fmla="*/ 13 h 15"/>
                  <a:gd name="T12" fmla="*/ 14 w 33"/>
                  <a:gd name="T13" fmla="*/ 15 h 15"/>
                  <a:gd name="T14" fmla="*/ 6 w 33"/>
                  <a:gd name="T15" fmla="*/ 15 h 15"/>
                  <a:gd name="T16" fmla="*/ 14 w 33"/>
                  <a:gd name="T17" fmla="*/ 13 h 15"/>
                  <a:gd name="T18" fmla="*/ 0 w 33"/>
                  <a:gd name="T19" fmla="*/ 11 h 15"/>
                  <a:gd name="T20" fmla="*/ 0 w 33"/>
                  <a:gd name="T21" fmla="*/ 10 h 15"/>
                  <a:gd name="T22" fmla="*/ 4 w 33"/>
                  <a:gd name="T23" fmla="*/ 10 h 15"/>
                  <a:gd name="T24" fmla="*/ 1 w 33"/>
                  <a:gd name="T25" fmla="*/ 8 h 15"/>
                  <a:gd name="T26" fmla="*/ 8 w 33"/>
                  <a:gd name="T27" fmla="*/ 7 h 15"/>
                  <a:gd name="T28" fmla="*/ 4 w 33"/>
                  <a:gd name="T29" fmla="*/ 3 h 15"/>
                  <a:gd name="T30" fmla="*/ 4 w 33"/>
                  <a:gd name="T31" fmla="*/ 2 h 15"/>
                  <a:gd name="T32" fmla="*/ 9 w 33"/>
                  <a:gd name="T3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 h="15">
                    <a:moveTo>
                      <a:pt x="9" y="0"/>
                    </a:moveTo>
                    <a:lnTo>
                      <a:pt x="22" y="2"/>
                    </a:lnTo>
                    <a:lnTo>
                      <a:pt x="27" y="8"/>
                    </a:lnTo>
                    <a:lnTo>
                      <a:pt x="33" y="10"/>
                    </a:lnTo>
                    <a:lnTo>
                      <a:pt x="31" y="11"/>
                    </a:lnTo>
                    <a:lnTo>
                      <a:pt x="27" y="13"/>
                    </a:lnTo>
                    <a:lnTo>
                      <a:pt x="14" y="15"/>
                    </a:lnTo>
                    <a:lnTo>
                      <a:pt x="6" y="15"/>
                    </a:lnTo>
                    <a:lnTo>
                      <a:pt x="14" y="13"/>
                    </a:lnTo>
                    <a:lnTo>
                      <a:pt x="0" y="11"/>
                    </a:lnTo>
                    <a:lnTo>
                      <a:pt x="0" y="10"/>
                    </a:lnTo>
                    <a:lnTo>
                      <a:pt x="4" y="10"/>
                    </a:lnTo>
                    <a:lnTo>
                      <a:pt x="1" y="8"/>
                    </a:lnTo>
                    <a:lnTo>
                      <a:pt x="8" y="7"/>
                    </a:lnTo>
                    <a:lnTo>
                      <a:pt x="4" y="3"/>
                    </a:lnTo>
                    <a:lnTo>
                      <a:pt x="4" y="2"/>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59" name="Freeform 438"/>
              <p:cNvSpPr>
                <a:spLocks/>
              </p:cNvSpPr>
              <p:nvPr/>
            </p:nvSpPr>
            <p:spPr bwMode="auto">
              <a:xfrm>
                <a:off x="2370" y="628"/>
                <a:ext cx="3" cy="9"/>
              </a:xfrm>
              <a:custGeom>
                <a:avLst/>
                <a:gdLst>
                  <a:gd name="T0" fmla="*/ 3 w 3"/>
                  <a:gd name="T1" fmla="*/ 1 h 9"/>
                  <a:gd name="T2" fmla="*/ 3 w 3"/>
                  <a:gd name="T3" fmla="*/ 9 h 9"/>
                  <a:gd name="T4" fmla="*/ 2 w 3"/>
                  <a:gd name="T5" fmla="*/ 5 h 9"/>
                  <a:gd name="T6" fmla="*/ 0 w 3"/>
                  <a:gd name="T7" fmla="*/ 1 h 9"/>
                  <a:gd name="T8" fmla="*/ 2 w 3"/>
                  <a:gd name="T9" fmla="*/ 1 h 9"/>
                  <a:gd name="T10" fmla="*/ 2 w 3"/>
                  <a:gd name="T11" fmla="*/ 0 h 9"/>
                  <a:gd name="T12" fmla="*/ 3 w 3"/>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3" h="9">
                    <a:moveTo>
                      <a:pt x="3" y="1"/>
                    </a:moveTo>
                    <a:lnTo>
                      <a:pt x="3" y="9"/>
                    </a:lnTo>
                    <a:lnTo>
                      <a:pt x="2" y="5"/>
                    </a:lnTo>
                    <a:lnTo>
                      <a:pt x="0" y="1"/>
                    </a:lnTo>
                    <a:lnTo>
                      <a:pt x="2" y="1"/>
                    </a:lnTo>
                    <a:lnTo>
                      <a:pt x="2" y="0"/>
                    </a:lnTo>
                    <a:lnTo>
                      <a:pt x="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0" name="Freeform 439"/>
              <p:cNvSpPr>
                <a:spLocks/>
              </p:cNvSpPr>
              <p:nvPr/>
            </p:nvSpPr>
            <p:spPr bwMode="auto">
              <a:xfrm>
                <a:off x="2367" y="645"/>
                <a:ext cx="16" cy="7"/>
              </a:xfrm>
              <a:custGeom>
                <a:avLst/>
                <a:gdLst>
                  <a:gd name="T0" fmla="*/ 11 w 16"/>
                  <a:gd name="T1" fmla="*/ 0 h 7"/>
                  <a:gd name="T2" fmla="*/ 8 w 16"/>
                  <a:gd name="T3" fmla="*/ 2 h 7"/>
                  <a:gd name="T4" fmla="*/ 11 w 16"/>
                  <a:gd name="T5" fmla="*/ 4 h 7"/>
                  <a:gd name="T6" fmla="*/ 16 w 16"/>
                  <a:gd name="T7" fmla="*/ 4 h 7"/>
                  <a:gd name="T8" fmla="*/ 13 w 16"/>
                  <a:gd name="T9" fmla="*/ 7 h 7"/>
                  <a:gd name="T10" fmla="*/ 2 w 16"/>
                  <a:gd name="T11" fmla="*/ 5 h 7"/>
                  <a:gd name="T12" fmla="*/ 0 w 16"/>
                  <a:gd name="T13" fmla="*/ 4 h 7"/>
                  <a:gd name="T14" fmla="*/ 2 w 16"/>
                  <a:gd name="T15" fmla="*/ 0 h 7"/>
                  <a:gd name="T16" fmla="*/ 11 w 16"/>
                  <a:gd name="T17" fmla="*/ 0 h 7"/>
                  <a:gd name="T18" fmla="*/ 11 w 16"/>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1" y="0"/>
                    </a:moveTo>
                    <a:lnTo>
                      <a:pt x="8" y="2"/>
                    </a:lnTo>
                    <a:lnTo>
                      <a:pt x="11" y="4"/>
                    </a:lnTo>
                    <a:lnTo>
                      <a:pt x="16" y="4"/>
                    </a:lnTo>
                    <a:lnTo>
                      <a:pt x="13" y="7"/>
                    </a:lnTo>
                    <a:lnTo>
                      <a:pt x="2" y="5"/>
                    </a:lnTo>
                    <a:lnTo>
                      <a:pt x="0" y="4"/>
                    </a:lnTo>
                    <a:lnTo>
                      <a:pt x="2" y="0"/>
                    </a:lnTo>
                    <a:lnTo>
                      <a:pt x="11" y="0"/>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1" name="Freeform 440"/>
              <p:cNvSpPr>
                <a:spLocks/>
              </p:cNvSpPr>
              <p:nvPr/>
            </p:nvSpPr>
            <p:spPr bwMode="auto">
              <a:xfrm>
                <a:off x="2334" y="658"/>
                <a:ext cx="17" cy="5"/>
              </a:xfrm>
              <a:custGeom>
                <a:avLst/>
                <a:gdLst>
                  <a:gd name="T0" fmla="*/ 3 w 17"/>
                  <a:gd name="T1" fmla="*/ 0 h 5"/>
                  <a:gd name="T2" fmla="*/ 0 w 17"/>
                  <a:gd name="T3" fmla="*/ 4 h 5"/>
                  <a:gd name="T4" fmla="*/ 8 w 17"/>
                  <a:gd name="T5" fmla="*/ 5 h 5"/>
                  <a:gd name="T6" fmla="*/ 17 w 17"/>
                  <a:gd name="T7" fmla="*/ 4 h 5"/>
                  <a:gd name="T8" fmla="*/ 15 w 17"/>
                  <a:gd name="T9" fmla="*/ 2 h 5"/>
                  <a:gd name="T10" fmla="*/ 14 w 17"/>
                  <a:gd name="T11" fmla="*/ 0 h 5"/>
                  <a:gd name="T12" fmla="*/ 3 w 1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7" h="5">
                    <a:moveTo>
                      <a:pt x="3" y="0"/>
                    </a:moveTo>
                    <a:lnTo>
                      <a:pt x="0" y="4"/>
                    </a:lnTo>
                    <a:lnTo>
                      <a:pt x="8" y="5"/>
                    </a:lnTo>
                    <a:lnTo>
                      <a:pt x="17" y="4"/>
                    </a:lnTo>
                    <a:lnTo>
                      <a:pt x="15" y="2"/>
                    </a:lnTo>
                    <a:lnTo>
                      <a:pt x="14"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2" name="Freeform 441"/>
              <p:cNvSpPr>
                <a:spLocks/>
              </p:cNvSpPr>
              <p:nvPr/>
            </p:nvSpPr>
            <p:spPr bwMode="auto">
              <a:xfrm>
                <a:off x="2291" y="673"/>
                <a:ext cx="28" cy="5"/>
              </a:xfrm>
              <a:custGeom>
                <a:avLst/>
                <a:gdLst>
                  <a:gd name="T0" fmla="*/ 0 w 28"/>
                  <a:gd name="T1" fmla="*/ 1 h 5"/>
                  <a:gd name="T2" fmla="*/ 0 w 28"/>
                  <a:gd name="T3" fmla="*/ 3 h 5"/>
                  <a:gd name="T4" fmla="*/ 14 w 28"/>
                  <a:gd name="T5" fmla="*/ 5 h 5"/>
                  <a:gd name="T6" fmla="*/ 28 w 28"/>
                  <a:gd name="T7" fmla="*/ 3 h 5"/>
                  <a:gd name="T8" fmla="*/ 25 w 28"/>
                  <a:gd name="T9" fmla="*/ 1 h 5"/>
                  <a:gd name="T10" fmla="*/ 8 w 28"/>
                  <a:gd name="T11" fmla="*/ 0 h 5"/>
                  <a:gd name="T12" fmla="*/ 0 w 28"/>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28" h="5">
                    <a:moveTo>
                      <a:pt x="0" y="1"/>
                    </a:moveTo>
                    <a:lnTo>
                      <a:pt x="0" y="3"/>
                    </a:lnTo>
                    <a:lnTo>
                      <a:pt x="14" y="5"/>
                    </a:lnTo>
                    <a:lnTo>
                      <a:pt x="28" y="3"/>
                    </a:lnTo>
                    <a:lnTo>
                      <a:pt x="25" y="1"/>
                    </a:lnTo>
                    <a:lnTo>
                      <a:pt x="8"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3" name="Freeform 442"/>
              <p:cNvSpPr>
                <a:spLocks/>
              </p:cNvSpPr>
              <p:nvPr/>
            </p:nvSpPr>
            <p:spPr bwMode="auto">
              <a:xfrm>
                <a:off x="2302" y="678"/>
                <a:ext cx="27" cy="4"/>
              </a:xfrm>
              <a:custGeom>
                <a:avLst/>
                <a:gdLst>
                  <a:gd name="T0" fmla="*/ 27 w 27"/>
                  <a:gd name="T1" fmla="*/ 1 h 4"/>
                  <a:gd name="T2" fmla="*/ 24 w 27"/>
                  <a:gd name="T3" fmla="*/ 3 h 4"/>
                  <a:gd name="T4" fmla="*/ 27 w 27"/>
                  <a:gd name="T5" fmla="*/ 4 h 4"/>
                  <a:gd name="T6" fmla="*/ 24 w 27"/>
                  <a:gd name="T7" fmla="*/ 4 h 4"/>
                  <a:gd name="T8" fmla="*/ 13 w 27"/>
                  <a:gd name="T9" fmla="*/ 1 h 4"/>
                  <a:gd name="T10" fmla="*/ 3 w 27"/>
                  <a:gd name="T11" fmla="*/ 1 h 4"/>
                  <a:gd name="T12" fmla="*/ 0 w 27"/>
                  <a:gd name="T13" fmla="*/ 1 h 4"/>
                  <a:gd name="T14" fmla="*/ 14 w 27"/>
                  <a:gd name="T15" fmla="*/ 0 h 4"/>
                  <a:gd name="T16" fmla="*/ 27 w 27"/>
                  <a:gd name="T17" fmla="*/ 1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4">
                    <a:moveTo>
                      <a:pt x="27" y="1"/>
                    </a:moveTo>
                    <a:lnTo>
                      <a:pt x="24" y="3"/>
                    </a:lnTo>
                    <a:lnTo>
                      <a:pt x="27" y="4"/>
                    </a:lnTo>
                    <a:lnTo>
                      <a:pt x="24" y="4"/>
                    </a:lnTo>
                    <a:lnTo>
                      <a:pt x="13" y="1"/>
                    </a:lnTo>
                    <a:lnTo>
                      <a:pt x="3" y="1"/>
                    </a:lnTo>
                    <a:lnTo>
                      <a:pt x="0" y="1"/>
                    </a:lnTo>
                    <a:lnTo>
                      <a:pt x="14" y="0"/>
                    </a:lnTo>
                    <a:lnTo>
                      <a:pt x="27"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4" name="Freeform 443"/>
              <p:cNvSpPr>
                <a:spLocks/>
              </p:cNvSpPr>
              <p:nvPr/>
            </p:nvSpPr>
            <p:spPr bwMode="auto">
              <a:xfrm>
                <a:off x="2302" y="681"/>
                <a:ext cx="25" cy="9"/>
              </a:xfrm>
              <a:custGeom>
                <a:avLst/>
                <a:gdLst>
                  <a:gd name="T0" fmla="*/ 16 w 25"/>
                  <a:gd name="T1" fmla="*/ 1 h 9"/>
                  <a:gd name="T2" fmla="*/ 25 w 25"/>
                  <a:gd name="T3" fmla="*/ 5 h 9"/>
                  <a:gd name="T4" fmla="*/ 25 w 25"/>
                  <a:gd name="T5" fmla="*/ 6 h 9"/>
                  <a:gd name="T6" fmla="*/ 17 w 25"/>
                  <a:gd name="T7" fmla="*/ 6 h 9"/>
                  <a:gd name="T8" fmla="*/ 22 w 25"/>
                  <a:gd name="T9" fmla="*/ 8 h 9"/>
                  <a:gd name="T10" fmla="*/ 22 w 25"/>
                  <a:gd name="T11" fmla="*/ 9 h 9"/>
                  <a:gd name="T12" fmla="*/ 20 w 25"/>
                  <a:gd name="T13" fmla="*/ 9 h 9"/>
                  <a:gd name="T14" fmla="*/ 5 w 25"/>
                  <a:gd name="T15" fmla="*/ 5 h 9"/>
                  <a:gd name="T16" fmla="*/ 0 w 25"/>
                  <a:gd name="T17" fmla="*/ 3 h 9"/>
                  <a:gd name="T18" fmla="*/ 0 w 25"/>
                  <a:gd name="T19" fmla="*/ 0 h 9"/>
                  <a:gd name="T20" fmla="*/ 11 w 25"/>
                  <a:gd name="T21" fmla="*/ 0 h 9"/>
                  <a:gd name="T22" fmla="*/ 16 w 25"/>
                  <a:gd name="T23" fmla="*/ 1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9">
                    <a:moveTo>
                      <a:pt x="16" y="1"/>
                    </a:moveTo>
                    <a:lnTo>
                      <a:pt x="25" y="5"/>
                    </a:lnTo>
                    <a:lnTo>
                      <a:pt x="25" y="6"/>
                    </a:lnTo>
                    <a:lnTo>
                      <a:pt x="17" y="6"/>
                    </a:lnTo>
                    <a:lnTo>
                      <a:pt x="22" y="8"/>
                    </a:lnTo>
                    <a:lnTo>
                      <a:pt x="22" y="9"/>
                    </a:lnTo>
                    <a:lnTo>
                      <a:pt x="20" y="9"/>
                    </a:lnTo>
                    <a:lnTo>
                      <a:pt x="5" y="5"/>
                    </a:lnTo>
                    <a:lnTo>
                      <a:pt x="0" y="3"/>
                    </a:lnTo>
                    <a:lnTo>
                      <a:pt x="0" y="0"/>
                    </a:lnTo>
                    <a:lnTo>
                      <a:pt x="11" y="0"/>
                    </a:lnTo>
                    <a:lnTo>
                      <a:pt x="16"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5" name="Freeform 444"/>
              <p:cNvSpPr>
                <a:spLocks/>
              </p:cNvSpPr>
              <p:nvPr/>
            </p:nvSpPr>
            <p:spPr bwMode="auto">
              <a:xfrm>
                <a:off x="2256" y="707"/>
                <a:ext cx="28" cy="8"/>
              </a:xfrm>
              <a:custGeom>
                <a:avLst/>
                <a:gdLst>
                  <a:gd name="T0" fmla="*/ 28 w 28"/>
                  <a:gd name="T1" fmla="*/ 1 h 8"/>
                  <a:gd name="T2" fmla="*/ 28 w 28"/>
                  <a:gd name="T3" fmla="*/ 4 h 8"/>
                  <a:gd name="T4" fmla="*/ 27 w 28"/>
                  <a:gd name="T5" fmla="*/ 6 h 8"/>
                  <a:gd name="T6" fmla="*/ 0 w 28"/>
                  <a:gd name="T7" fmla="*/ 8 h 8"/>
                  <a:gd name="T8" fmla="*/ 0 w 28"/>
                  <a:gd name="T9" fmla="*/ 4 h 8"/>
                  <a:gd name="T10" fmla="*/ 11 w 28"/>
                  <a:gd name="T11" fmla="*/ 1 h 8"/>
                  <a:gd name="T12" fmla="*/ 25 w 28"/>
                  <a:gd name="T13" fmla="*/ 0 h 8"/>
                  <a:gd name="T14" fmla="*/ 28 w 28"/>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8">
                    <a:moveTo>
                      <a:pt x="28" y="1"/>
                    </a:moveTo>
                    <a:lnTo>
                      <a:pt x="28" y="4"/>
                    </a:lnTo>
                    <a:lnTo>
                      <a:pt x="27" y="6"/>
                    </a:lnTo>
                    <a:lnTo>
                      <a:pt x="0" y="8"/>
                    </a:lnTo>
                    <a:lnTo>
                      <a:pt x="0" y="4"/>
                    </a:lnTo>
                    <a:lnTo>
                      <a:pt x="11" y="1"/>
                    </a:lnTo>
                    <a:lnTo>
                      <a:pt x="25" y="0"/>
                    </a:lnTo>
                    <a:lnTo>
                      <a:pt x="2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6" name="Freeform 445"/>
              <p:cNvSpPr>
                <a:spLocks/>
              </p:cNvSpPr>
              <p:nvPr/>
            </p:nvSpPr>
            <p:spPr bwMode="auto">
              <a:xfrm>
                <a:off x="2278" y="772"/>
                <a:ext cx="127" cy="50"/>
              </a:xfrm>
              <a:custGeom>
                <a:avLst/>
                <a:gdLst>
                  <a:gd name="T0" fmla="*/ 35 w 127"/>
                  <a:gd name="T1" fmla="*/ 42 h 50"/>
                  <a:gd name="T2" fmla="*/ 17 w 127"/>
                  <a:gd name="T3" fmla="*/ 39 h 50"/>
                  <a:gd name="T4" fmla="*/ 29 w 127"/>
                  <a:gd name="T5" fmla="*/ 37 h 50"/>
                  <a:gd name="T6" fmla="*/ 25 w 127"/>
                  <a:gd name="T7" fmla="*/ 36 h 50"/>
                  <a:gd name="T8" fmla="*/ 25 w 127"/>
                  <a:gd name="T9" fmla="*/ 33 h 50"/>
                  <a:gd name="T10" fmla="*/ 5 w 127"/>
                  <a:gd name="T11" fmla="*/ 28 h 50"/>
                  <a:gd name="T12" fmla="*/ 19 w 127"/>
                  <a:gd name="T13" fmla="*/ 23 h 50"/>
                  <a:gd name="T14" fmla="*/ 32 w 127"/>
                  <a:gd name="T15" fmla="*/ 21 h 50"/>
                  <a:gd name="T16" fmla="*/ 22 w 127"/>
                  <a:gd name="T17" fmla="*/ 21 h 50"/>
                  <a:gd name="T18" fmla="*/ 27 w 127"/>
                  <a:gd name="T19" fmla="*/ 17 h 50"/>
                  <a:gd name="T20" fmla="*/ 19 w 127"/>
                  <a:gd name="T21" fmla="*/ 15 h 50"/>
                  <a:gd name="T22" fmla="*/ 0 w 127"/>
                  <a:gd name="T23" fmla="*/ 18 h 50"/>
                  <a:gd name="T24" fmla="*/ 8 w 127"/>
                  <a:gd name="T25" fmla="*/ 15 h 50"/>
                  <a:gd name="T26" fmla="*/ 5 w 127"/>
                  <a:gd name="T27" fmla="*/ 12 h 50"/>
                  <a:gd name="T28" fmla="*/ 16 w 127"/>
                  <a:gd name="T29" fmla="*/ 15 h 50"/>
                  <a:gd name="T30" fmla="*/ 16 w 127"/>
                  <a:gd name="T31" fmla="*/ 12 h 50"/>
                  <a:gd name="T32" fmla="*/ 13 w 127"/>
                  <a:gd name="T33" fmla="*/ 10 h 50"/>
                  <a:gd name="T34" fmla="*/ 13 w 127"/>
                  <a:gd name="T35" fmla="*/ 9 h 50"/>
                  <a:gd name="T36" fmla="*/ 14 w 127"/>
                  <a:gd name="T37" fmla="*/ 9 h 50"/>
                  <a:gd name="T38" fmla="*/ 19 w 127"/>
                  <a:gd name="T39" fmla="*/ 7 h 50"/>
                  <a:gd name="T40" fmla="*/ 22 w 127"/>
                  <a:gd name="T41" fmla="*/ 9 h 50"/>
                  <a:gd name="T42" fmla="*/ 24 w 127"/>
                  <a:gd name="T43" fmla="*/ 10 h 50"/>
                  <a:gd name="T44" fmla="*/ 27 w 127"/>
                  <a:gd name="T45" fmla="*/ 10 h 50"/>
                  <a:gd name="T46" fmla="*/ 21 w 127"/>
                  <a:gd name="T47" fmla="*/ 5 h 50"/>
                  <a:gd name="T48" fmla="*/ 25 w 127"/>
                  <a:gd name="T49" fmla="*/ 5 h 50"/>
                  <a:gd name="T50" fmla="*/ 19 w 127"/>
                  <a:gd name="T51" fmla="*/ 4 h 50"/>
                  <a:gd name="T52" fmla="*/ 27 w 127"/>
                  <a:gd name="T53" fmla="*/ 2 h 50"/>
                  <a:gd name="T54" fmla="*/ 37 w 127"/>
                  <a:gd name="T55" fmla="*/ 10 h 50"/>
                  <a:gd name="T56" fmla="*/ 38 w 127"/>
                  <a:gd name="T57" fmla="*/ 12 h 50"/>
                  <a:gd name="T58" fmla="*/ 37 w 127"/>
                  <a:gd name="T59" fmla="*/ 15 h 50"/>
                  <a:gd name="T60" fmla="*/ 38 w 127"/>
                  <a:gd name="T61" fmla="*/ 15 h 50"/>
                  <a:gd name="T62" fmla="*/ 37 w 127"/>
                  <a:gd name="T63" fmla="*/ 18 h 50"/>
                  <a:gd name="T64" fmla="*/ 38 w 127"/>
                  <a:gd name="T65" fmla="*/ 21 h 50"/>
                  <a:gd name="T66" fmla="*/ 43 w 127"/>
                  <a:gd name="T67" fmla="*/ 18 h 50"/>
                  <a:gd name="T68" fmla="*/ 48 w 127"/>
                  <a:gd name="T69" fmla="*/ 17 h 50"/>
                  <a:gd name="T70" fmla="*/ 51 w 127"/>
                  <a:gd name="T71" fmla="*/ 12 h 50"/>
                  <a:gd name="T72" fmla="*/ 51 w 127"/>
                  <a:gd name="T73" fmla="*/ 7 h 50"/>
                  <a:gd name="T74" fmla="*/ 60 w 127"/>
                  <a:gd name="T75" fmla="*/ 10 h 50"/>
                  <a:gd name="T76" fmla="*/ 70 w 127"/>
                  <a:gd name="T77" fmla="*/ 7 h 50"/>
                  <a:gd name="T78" fmla="*/ 76 w 127"/>
                  <a:gd name="T79" fmla="*/ 12 h 50"/>
                  <a:gd name="T80" fmla="*/ 78 w 127"/>
                  <a:gd name="T81" fmla="*/ 7 h 50"/>
                  <a:gd name="T82" fmla="*/ 84 w 127"/>
                  <a:gd name="T83" fmla="*/ 9 h 50"/>
                  <a:gd name="T84" fmla="*/ 95 w 127"/>
                  <a:gd name="T85" fmla="*/ 7 h 50"/>
                  <a:gd name="T86" fmla="*/ 98 w 127"/>
                  <a:gd name="T87" fmla="*/ 0 h 50"/>
                  <a:gd name="T88" fmla="*/ 103 w 127"/>
                  <a:gd name="T89" fmla="*/ 5 h 50"/>
                  <a:gd name="T90" fmla="*/ 116 w 127"/>
                  <a:gd name="T91" fmla="*/ 4 h 50"/>
                  <a:gd name="T92" fmla="*/ 110 w 127"/>
                  <a:gd name="T93" fmla="*/ 7 h 50"/>
                  <a:gd name="T94" fmla="*/ 114 w 127"/>
                  <a:gd name="T95" fmla="*/ 9 h 50"/>
                  <a:gd name="T96" fmla="*/ 114 w 127"/>
                  <a:gd name="T97" fmla="*/ 13 h 50"/>
                  <a:gd name="T98" fmla="*/ 119 w 127"/>
                  <a:gd name="T99" fmla="*/ 15 h 50"/>
                  <a:gd name="T100" fmla="*/ 122 w 127"/>
                  <a:gd name="T101" fmla="*/ 13 h 50"/>
                  <a:gd name="T102" fmla="*/ 124 w 127"/>
                  <a:gd name="T103" fmla="*/ 20 h 50"/>
                  <a:gd name="T104" fmla="*/ 127 w 127"/>
                  <a:gd name="T105" fmla="*/ 21 h 50"/>
                  <a:gd name="T106" fmla="*/ 124 w 127"/>
                  <a:gd name="T107" fmla="*/ 26 h 50"/>
                  <a:gd name="T108" fmla="*/ 114 w 127"/>
                  <a:gd name="T109" fmla="*/ 31 h 50"/>
                  <a:gd name="T110" fmla="*/ 110 w 127"/>
                  <a:gd name="T111" fmla="*/ 36 h 50"/>
                  <a:gd name="T112" fmla="*/ 105 w 127"/>
                  <a:gd name="T113" fmla="*/ 36 h 50"/>
                  <a:gd name="T114" fmla="*/ 84 w 127"/>
                  <a:gd name="T115" fmla="*/ 41 h 50"/>
                  <a:gd name="T116" fmla="*/ 64 w 127"/>
                  <a:gd name="T117" fmla="*/ 5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7" h="50">
                    <a:moveTo>
                      <a:pt x="48" y="47"/>
                    </a:moveTo>
                    <a:lnTo>
                      <a:pt x="35" y="42"/>
                    </a:lnTo>
                    <a:lnTo>
                      <a:pt x="17" y="42"/>
                    </a:lnTo>
                    <a:lnTo>
                      <a:pt x="17" y="39"/>
                    </a:lnTo>
                    <a:lnTo>
                      <a:pt x="21" y="41"/>
                    </a:lnTo>
                    <a:lnTo>
                      <a:pt x="29" y="37"/>
                    </a:lnTo>
                    <a:lnTo>
                      <a:pt x="29" y="34"/>
                    </a:lnTo>
                    <a:lnTo>
                      <a:pt x="25" y="36"/>
                    </a:lnTo>
                    <a:lnTo>
                      <a:pt x="30" y="31"/>
                    </a:lnTo>
                    <a:lnTo>
                      <a:pt x="25" y="33"/>
                    </a:lnTo>
                    <a:lnTo>
                      <a:pt x="21" y="28"/>
                    </a:lnTo>
                    <a:lnTo>
                      <a:pt x="5" y="28"/>
                    </a:lnTo>
                    <a:lnTo>
                      <a:pt x="5" y="26"/>
                    </a:lnTo>
                    <a:lnTo>
                      <a:pt x="19" y="23"/>
                    </a:lnTo>
                    <a:lnTo>
                      <a:pt x="29" y="25"/>
                    </a:lnTo>
                    <a:lnTo>
                      <a:pt x="32" y="21"/>
                    </a:lnTo>
                    <a:lnTo>
                      <a:pt x="29" y="23"/>
                    </a:lnTo>
                    <a:lnTo>
                      <a:pt x="22" y="21"/>
                    </a:lnTo>
                    <a:lnTo>
                      <a:pt x="32" y="18"/>
                    </a:lnTo>
                    <a:lnTo>
                      <a:pt x="27" y="17"/>
                    </a:lnTo>
                    <a:lnTo>
                      <a:pt x="24" y="15"/>
                    </a:lnTo>
                    <a:lnTo>
                      <a:pt x="19" y="15"/>
                    </a:lnTo>
                    <a:lnTo>
                      <a:pt x="10" y="18"/>
                    </a:lnTo>
                    <a:lnTo>
                      <a:pt x="0" y="18"/>
                    </a:lnTo>
                    <a:lnTo>
                      <a:pt x="2" y="15"/>
                    </a:lnTo>
                    <a:lnTo>
                      <a:pt x="8" y="15"/>
                    </a:lnTo>
                    <a:lnTo>
                      <a:pt x="8" y="15"/>
                    </a:lnTo>
                    <a:lnTo>
                      <a:pt x="5" y="12"/>
                    </a:lnTo>
                    <a:lnTo>
                      <a:pt x="11" y="15"/>
                    </a:lnTo>
                    <a:lnTo>
                      <a:pt x="16" y="15"/>
                    </a:lnTo>
                    <a:lnTo>
                      <a:pt x="14" y="13"/>
                    </a:lnTo>
                    <a:lnTo>
                      <a:pt x="16" y="12"/>
                    </a:lnTo>
                    <a:lnTo>
                      <a:pt x="10" y="12"/>
                    </a:lnTo>
                    <a:lnTo>
                      <a:pt x="13" y="10"/>
                    </a:lnTo>
                    <a:lnTo>
                      <a:pt x="10" y="9"/>
                    </a:lnTo>
                    <a:lnTo>
                      <a:pt x="13" y="9"/>
                    </a:lnTo>
                    <a:lnTo>
                      <a:pt x="11" y="7"/>
                    </a:lnTo>
                    <a:lnTo>
                      <a:pt x="14" y="9"/>
                    </a:lnTo>
                    <a:lnTo>
                      <a:pt x="13" y="7"/>
                    </a:lnTo>
                    <a:lnTo>
                      <a:pt x="19" y="7"/>
                    </a:lnTo>
                    <a:lnTo>
                      <a:pt x="19" y="10"/>
                    </a:lnTo>
                    <a:lnTo>
                      <a:pt x="22" y="9"/>
                    </a:lnTo>
                    <a:lnTo>
                      <a:pt x="24" y="12"/>
                    </a:lnTo>
                    <a:lnTo>
                      <a:pt x="24" y="10"/>
                    </a:lnTo>
                    <a:lnTo>
                      <a:pt x="25" y="12"/>
                    </a:lnTo>
                    <a:lnTo>
                      <a:pt x="27" y="10"/>
                    </a:lnTo>
                    <a:lnTo>
                      <a:pt x="25" y="9"/>
                    </a:lnTo>
                    <a:lnTo>
                      <a:pt x="21" y="5"/>
                    </a:lnTo>
                    <a:lnTo>
                      <a:pt x="22" y="5"/>
                    </a:lnTo>
                    <a:lnTo>
                      <a:pt x="25" y="5"/>
                    </a:lnTo>
                    <a:lnTo>
                      <a:pt x="24" y="4"/>
                    </a:lnTo>
                    <a:lnTo>
                      <a:pt x="19" y="4"/>
                    </a:lnTo>
                    <a:lnTo>
                      <a:pt x="19" y="2"/>
                    </a:lnTo>
                    <a:lnTo>
                      <a:pt x="27" y="2"/>
                    </a:lnTo>
                    <a:lnTo>
                      <a:pt x="38" y="9"/>
                    </a:lnTo>
                    <a:lnTo>
                      <a:pt x="37" y="10"/>
                    </a:lnTo>
                    <a:lnTo>
                      <a:pt x="38" y="10"/>
                    </a:lnTo>
                    <a:lnTo>
                      <a:pt x="38" y="12"/>
                    </a:lnTo>
                    <a:lnTo>
                      <a:pt x="35" y="13"/>
                    </a:lnTo>
                    <a:lnTo>
                      <a:pt x="37" y="15"/>
                    </a:lnTo>
                    <a:lnTo>
                      <a:pt x="37" y="17"/>
                    </a:lnTo>
                    <a:lnTo>
                      <a:pt x="38" y="15"/>
                    </a:lnTo>
                    <a:lnTo>
                      <a:pt x="38" y="17"/>
                    </a:lnTo>
                    <a:lnTo>
                      <a:pt x="37" y="18"/>
                    </a:lnTo>
                    <a:lnTo>
                      <a:pt x="38" y="18"/>
                    </a:lnTo>
                    <a:lnTo>
                      <a:pt x="38" y="21"/>
                    </a:lnTo>
                    <a:lnTo>
                      <a:pt x="40" y="18"/>
                    </a:lnTo>
                    <a:lnTo>
                      <a:pt x="43" y="18"/>
                    </a:lnTo>
                    <a:lnTo>
                      <a:pt x="44" y="15"/>
                    </a:lnTo>
                    <a:lnTo>
                      <a:pt x="48" y="17"/>
                    </a:lnTo>
                    <a:lnTo>
                      <a:pt x="49" y="15"/>
                    </a:lnTo>
                    <a:lnTo>
                      <a:pt x="51" y="12"/>
                    </a:lnTo>
                    <a:lnTo>
                      <a:pt x="49" y="7"/>
                    </a:lnTo>
                    <a:lnTo>
                      <a:pt x="51" y="7"/>
                    </a:lnTo>
                    <a:lnTo>
                      <a:pt x="59" y="13"/>
                    </a:lnTo>
                    <a:lnTo>
                      <a:pt x="60" y="10"/>
                    </a:lnTo>
                    <a:lnTo>
                      <a:pt x="60" y="9"/>
                    </a:lnTo>
                    <a:lnTo>
                      <a:pt x="70" y="7"/>
                    </a:lnTo>
                    <a:lnTo>
                      <a:pt x="75" y="15"/>
                    </a:lnTo>
                    <a:lnTo>
                      <a:pt x="76" y="12"/>
                    </a:lnTo>
                    <a:lnTo>
                      <a:pt x="75" y="7"/>
                    </a:lnTo>
                    <a:lnTo>
                      <a:pt x="78" y="7"/>
                    </a:lnTo>
                    <a:lnTo>
                      <a:pt x="81" y="9"/>
                    </a:lnTo>
                    <a:lnTo>
                      <a:pt x="84" y="9"/>
                    </a:lnTo>
                    <a:lnTo>
                      <a:pt x="86" y="7"/>
                    </a:lnTo>
                    <a:lnTo>
                      <a:pt x="95" y="7"/>
                    </a:lnTo>
                    <a:lnTo>
                      <a:pt x="95" y="2"/>
                    </a:lnTo>
                    <a:lnTo>
                      <a:pt x="98" y="0"/>
                    </a:lnTo>
                    <a:lnTo>
                      <a:pt x="103" y="4"/>
                    </a:lnTo>
                    <a:lnTo>
                      <a:pt x="103" y="5"/>
                    </a:lnTo>
                    <a:lnTo>
                      <a:pt x="106" y="7"/>
                    </a:lnTo>
                    <a:lnTo>
                      <a:pt x="116" y="4"/>
                    </a:lnTo>
                    <a:lnTo>
                      <a:pt x="118" y="4"/>
                    </a:lnTo>
                    <a:lnTo>
                      <a:pt x="110" y="7"/>
                    </a:lnTo>
                    <a:lnTo>
                      <a:pt x="111" y="9"/>
                    </a:lnTo>
                    <a:lnTo>
                      <a:pt x="114" y="9"/>
                    </a:lnTo>
                    <a:lnTo>
                      <a:pt x="116" y="10"/>
                    </a:lnTo>
                    <a:lnTo>
                      <a:pt x="114" y="13"/>
                    </a:lnTo>
                    <a:lnTo>
                      <a:pt x="119" y="13"/>
                    </a:lnTo>
                    <a:lnTo>
                      <a:pt x="119" y="15"/>
                    </a:lnTo>
                    <a:lnTo>
                      <a:pt x="122" y="15"/>
                    </a:lnTo>
                    <a:lnTo>
                      <a:pt x="122" y="13"/>
                    </a:lnTo>
                    <a:lnTo>
                      <a:pt x="125" y="18"/>
                    </a:lnTo>
                    <a:lnTo>
                      <a:pt x="124" y="20"/>
                    </a:lnTo>
                    <a:lnTo>
                      <a:pt x="125" y="21"/>
                    </a:lnTo>
                    <a:lnTo>
                      <a:pt x="127" y="21"/>
                    </a:lnTo>
                    <a:lnTo>
                      <a:pt x="127" y="23"/>
                    </a:lnTo>
                    <a:lnTo>
                      <a:pt x="124" y="26"/>
                    </a:lnTo>
                    <a:lnTo>
                      <a:pt x="116" y="29"/>
                    </a:lnTo>
                    <a:lnTo>
                      <a:pt x="114" y="31"/>
                    </a:lnTo>
                    <a:lnTo>
                      <a:pt x="119" y="29"/>
                    </a:lnTo>
                    <a:lnTo>
                      <a:pt x="110" y="36"/>
                    </a:lnTo>
                    <a:lnTo>
                      <a:pt x="105" y="33"/>
                    </a:lnTo>
                    <a:lnTo>
                      <a:pt x="105" y="36"/>
                    </a:lnTo>
                    <a:lnTo>
                      <a:pt x="92" y="41"/>
                    </a:lnTo>
                    <a:lnTo>
                      <a:pt x="84" y="41"/>
                    </a:lnTo>
                    <a:lnTo>
                      <a:pt x="71" y="49"/>
                    </a:lnTo>
                    <a:lnTo>
                      <a:pt x="64" y="50"/>
                    </a:lnTo>
                    <a:lnTo>
                      <a:pt x="48"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7" name="Freeform 446"/>
              <p:cNvSpPr>
                <a:spLocks/>
              </p:cNvSpPr>
              <p:nvPr/>
            </p:nvSpPr>
            <p:spPr bwMode="auto">
              <a:xfrm>
                <a:off x="1846" y="546"/>
                <a:ext cx="602" cy="329"/>
              </a:xfrm>
              <a:custGeom>
                <a:avLst/>
                <a:gdLst>
                  <a:gd name="T0" fmla="*/ 189 w 602"/>
                  <a:gd name="T1" fmla="*/ 328 h 329"/>
                  <a:gd name="T2" fmla="*/ 156 w 602"/>
                  <a:gd name="T3" fmla="*/ 318 h 329"/>
                  <a:gd name="T4" fmla="*/ 135 w 602"/>
                  <a:gd name="T5" fmla="*/ 305 h 329"/>
                  <a:gd name="T6" fmla="*/ 121 w 602"/>
                  <a:gd name="T7" fmla="*/ 284 h 329"/>
                  <a:gd name="T8" fmla="*/ 129 w 602"/>
                  <a:gd name="T9" fmla="*/ 259 h 329"/>
                  <a:gd name="T10" fmla="*/ 110 w 602"/>
                  <a:gd name="T11" fmla="*/ 251 h 329"/>
                  <a:gd name="T12" fmla="*/ 108 w 602"/>
                  <a:gd name="T13" fmla="*/ 233 h 329"/>
                  <a:gd name="T14" fmla="*/ 106 w 602"/>
                  <a:gd name="T15" fmla="*/ 215 h 329"/>
                  <a:gd name="T16" fmla="*/ 140 w 602"/>
                  <a:gd name="T17" fmla="*/ 201 h 329"/>
                  <a:gd name="T18" fmla="*/ 157 w 602"/>
                  <a:gd name="T19" fmla="*/ 186 h 329"/>
                  <a:gd name="T20" fmla="*/ 137 w 602"/>
                  <a:gd name="T21" fmla="*/ 172 h 329"/>
                  <a:gd name="T22" fmla="*/ 162 w 602"/>
                  <a:gd name="T23" fmla="*/ 165 h 329"/>
                  <a:gd name="T24" fmla="*/ 157 w 602"/>
                  <a:gd name="T25" fmla="*/ 151 h 329"/>
                  <a:gd name="T26" fmla="*/ 114 w 602"/>
                  <a:gd name="T27" fmla="*/ 151 h 329"/>
                  <a:gd name="T28" fmla="*/ 129 w 602"/>
                  <a:gd name="T29" fmla="*/ 127 h 329"/>
                  <a:gd name="T30" fmla="*/ 125 w 602"/>
                  <a:gd name="T31" fmla="*/ 109 h 329"/>
                  <a:gd name="T32" fmla="*/ 98 w 602"/>
                  <a:gd name="T33" fmla="*/ 91 h 329"/>
                  <a:gd name="T34" fmla="*/ 24 w 602"/>
                  <a:gd name="T35" fmla="*/ 90 h 329"/>
                  <a:gd name="T36" fmla="*/ 60 w 602"/>
                  <a:gd name="T37" fmla="*/ 74 h 329"/>
                  <a:gd name="T38" fmla="*/ 21 w 602"/>
                  <a:gd name="T39" fmla="*/ 69 h 329"/>
                  <a:gd name="T40" fmla="*/ 16 w 602"/>
                  <a:gd name="T41" fmla="*/ 56 h 329"/>
                  <a:gd name="T42" fmla="*/ 95 w 602"/>
                  <a:gd name="T43" fmla="*/ 40 h 329"/>
                  <a:gd name="T44" fmla="*/ 98 w 602"/>
                  <a:gd name="T45" fmla="*/ 30 h 329"/>
                  <a:gd name="T46" fmla="*/ 179 w 602"/>
                  <a:gd name="T47" fmla="*/ 22 h 329"/>
                  <a:gd name="T48" fmla="*/ 253 w 602"/>
                  <a:gd name="T49" fmla="*/ 17 h 329"/>
                  <a:gd name="T50" fmla="*/ 308 w 602"/>
                  <a:gd name="T51" fmla="*/ 13 h 329"/>
                  <a:gd name="T52" fmla="*/ 300 w 602"/>
                  <a:gd name="T53" fmla="*/ 8 h 329"/>
                  <a:gd name="T54" fmla="*/ 356 w 602"/>
                  <a:gd name="T55" fmla="*/ 6 h 329"/>
                  <a:gd name="T56" fmla="*/ 394 w 602"/>
                  <a:gd name="T57" fmla="*/ 0 h 329"/>
                  <a:gd name="T58" fmla="*/ 410 w 602"/>
                  <a:gd name="T59" fmla="*/ 6 h 329"/>
                  <a:gd name="T60" fmla="*/ 481 w 602"/>
                  <a:gd name="T61" fmla="*/ 6 h 329"/>
                  <a:gd name="T62" fmla="*/ 400 w 602"/>
                  <a:gd name="T63" fmla="*/ 19 h 329"/>
                  <a:gd name="T64" fmla="*/ 507 w 602"/>
                  <a:gd name="T65" fmla="*/ 16 h 329"/>
                  <a:gd name="T66" fmla="*/ 532 w 602"/>
                  <a:gd name="T67" fmla="*/ 22 h 329"/>
                  <a:gd name="T68" fmla="*/ 577 w 602"/>
                  <a:gd name="T69" fmla="*/ 29 h 329"/>
                  <a:gd name="T70" fmla="*/ 523 w 602"/>
                  <a:gd name="T71" fmla="*/ 42 h 329"/>
                  <a:gd name="T72" fmla="*/ 529 w 602"/>
                  <a:gd name="T73" fmla="*/ 48 h 329"/>
                  <a:gd name="T74" fmla="*/ 503 w 602"/>
                  <a:gd name="T75" fmla="*/ 69 h 329"/>
                  <a:gd name="T76" fmla="*/ 534 w 602"/>
                  <a:gd name="T77" fmla="*/ 74 h 329"/>
                  <a:gd name="T78" fmla="*/ 507 w 602"/>
                  <a:gd name="T79" fmla="*/ 88 h 329"/>
                  <a:gd name="T80" fmla="*/ 503 w 602"/>
                  <a:gd name="T81" fmla="*/ 101 h 329"/>
                  <a:gd name="T82" fmla="*/ 489 w 602"/>
                  <a:gd name="T83" fmla="*/ 117 h 329"/>
                  <a:gd name="T84" fmla="*/ 443 w 602"/>
                  <a:gd name="T85" fmla="*/ 128 h 329"/>
                  <a:gd name="T86" fmla="*/ 451 w 602"/>
                  <a:gd name="T87" fmla="*/ 136 h 329"/>
                  <a:gd name="T88" fmla="*/ 475 w 602"/>
                  <a:gd name="T89" fmla="*/ 154 h 329"/>
                  <a:gd name="T90" fmla="*/ 469 w 602"/>
                  <a:gd name="T91" fmla="*/ 169 h 329"/>
                  <a:gd name="T92" fmla="*/ 437 w 602"/>
                  <a:gd name="T93" fmla="*/ 154 h 329"/>
                  <a:gd name="T94" fmla="*/ 399 w 602"/>
                  <a:gd name="T95" fmla="*/ 169 h 329"/>
                  <a:gd name="T96" fmla="*/ 462 w 602"/>
                  <a:gd name="T97" fmla="*/ 177 h 329"/>
                  <a:gd name="T98" fmla="*/ 432 w 602"/>
                  <a:gd name="T99" fmla="*/ 191 h 329"/>
                  <a:gd name="T100" fmla="*/ 376 w 602"/>
                  <a:gd name="T101" fmla="*/ 204 h 329"/>
                  <a:gd name="T102" fmla="*/ 354 w 602"/>
                  <a:gd name="T103" fmla="*/ 196 h 329"/>
                  <a:gd name="T104" fmla="*/ 338 w 602"/>
                  <a:gd name="T105" fmla="*/ 212 h 329"/>
                  <a:gd name="T106" fmla="*/ 311 w 602"/>
                  <a:gd name="T107" fmla="*/ 230 h 329"/>
                  <a:gd name="T108" fmla="*/ 286 w 602"/>
                  <a:gd name="T109" fmla="*/ 236 h 329"/>
                  <a:gd name="T110" fmla="*/ 272 w 602"/>
                  <a:gd name="T111" fmla="*/ 238 h 329"/>
                  <a:gd name="T112" fmla="*/ 248 w 602"/>
                  <a:gd name="T113" fmla="*/ 251 h 329"/>
                  <a:gd name="T114" fmla="*/ 229 w 602"/>
                  <a:gd name="T115" fmla="*/ 270 h 329"/>
                  <a:gd name="T116" fmla="*/ 216 w 602"/>
                  <a:gd name="T117" fmla="*/ 28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2" h="329">
                    <a:moveTo>
                      <a:pt x="221" y="281"/>
                    </a:moveTo>
                    <a:lnTo>
                      <a:pt x="224" y="281"/>
                    </a:lnTo>
                    <a:lnTo>
                      <a:pt x="222" y="283"/>
                    </a:lnTo>
                    <a:lnTo>
                      <a:pt x="219" y="284"/>
                    </a:lnTo>
                    <a:lnTo>
                      <a:pt x="211" y="284"/>
                    </a:lnTo>
                    <a:lnTo>
                      <a:pt x="206" y="288"/>
                    </a:lnTo>
                    <a:lnTo>
                      <a:pt x="210" y="288"/>
                    </a:lnTo>
                    <a:lnTo>
                      <a:pt x="211" y="291"/>
                    </a:lnTo>
                    <a:lnTo>
                      <a:pt x="210" y="300"/>
                    </a:lnTo>
                    <a:lnTo>
                      <a:pt x="200" y="308"/>
                    </a:lnTo>
                    <a:lnTo>
                      <a:pt x="195" y="320"/>
                    </a:lnTo>
                    <a:lnTo>
                      <a:pt x="189" y="323"/>
                    </a:lnTo>
                    <a:lnTo>
                      <a:pt x="189" y="328"/>
                    </a:lnTo>
                    <a:lnTo>
                      <a:pt x="178" y="328"/>
                    </a:lnTo>
                    <a:lnTo>
                      <a:pt x="178" y="325"/>
                    </a:lnTo>
                    <a:lnTo>
                      <a:pt x="170" y="329"/>
                    </a:lnTo>
                    <a:lnTo>
                      <a:pt x="165" y="326"/>
                    </a:lnTo>
                    <a:lnTo>
                      <a:pt x="170" y="320"/>
                    </a:lnTo>
                    <a:lnTo>
                      <a:pt x="165" y="323"/>
                    </a:lnTo>
                    <a:lnTo>
                      <a:pt x="167" y="318"/>
                    </a:lnTo>
                    <a:lnTo>
                      <a:pt x="165" y="318"/>
                    </a:lnTo>
                    <a:lnTo>
                      <a:pt x="162" y="321"/>
                    </a:lnTo>
                    <a:lnTo>
                      <a:pt x="160" y="318"/>
                    </a:lnTo>
                    <a:lnTo>
                      <a:pt x="165" y="317"/>
                    </a:lnTo>
                    <a:lnTo>
                      <a:pt x="165" y="313"/>
                    </a:lnTo>
                    <a:lnTo>
                      <a:pt x="156" y="318"/>
                    </a:lnTo>
                    <a:lnTo>
                      <a:pt x="156" y="318"/>
                    </a:lnTo>
                    <a:lnTo>
                      <a:pt x="156" y="317"/>
                    </a:lnTo>
                    <a:lnTo>
                      <a:pt x="164" y="313"/>
                    </a:lnTo>
                    <a:lnTo>
                      <a:pt x="159" y="313"/>
                    </a:lnTo>
                    <a:lnTo>
                      <a:pt x="160" y="312"/>
                    </a:lnTo>
                    <a:lnTo>
                      <a:pt x="132" y="317"/>
                    </a:lnTo>
                    <a:lnTo>
                      <a:pt x="140" y="313"/>
                    </a:lnTo>
                    <a:lnTo>
                      <a:pt x="133" y="310"/>
                    </a:lnTo>
                    <a:lnTo>
                      <a:pt x="130" y="310"/>
                    </a:lnTo>
                    <a:lnTo>
                      <a:pt x="129" y="308"/>
                    </a:lnTo>
                    <a:lnTo>
                      <a:pt x="129" y="307"/>
                    </a:lnTo>
                    <a:lnTo>
                      <a:pt x="124" y="307"/>
                    </a:lnTo>
                    <a:lnTo>
                      <a:pt x="135" y="305"/>
                    </a:lnTo>
                    <a:lnTo>
                      <a:pt x="122" y="305"/>
                    </a:lnTo>
                    <a:lnTo>
                      <a:pt x="127" y="302"/>
                    </a:lnTo>
                    <a:lnTo>
                      <a:pt x="122" y="299"/>
                    </a:lnTo>
                    <a:lnTo>
                      <a:pt x="129" y="296"/>
                    </a:lnTo>
                    <a:lnTo>
                      <a:pt x="121" y="297"/>
                    </a:lnTo>
                    <a:lnTo>
                      <a:pt x="121" y="296"/>
                    </a:lnTo>
                    <a:lnTo>
                      <a:pt x="122" y="296"/>
                    </a:lnTo>
                    <a:lnTo>
                      <a:pt x="121" y="294"/>
                    </a:lnTo>
                    <a:lnTo>
                      <a:pt x="124" y="294"/>
                    </a:lnTo>
                    <a:lnTo>
                      <a:pt x="119" y="292"/>
                    </a:lnTo>
                    <a:lnTo>
                      <a:pt x="121" y="291"/>
                    </a:lnTo>
                    <a:lnTo>
                      <a:pt x="118" y="289"/>
                    </a:lnTo>
                    <a:lnTo>
                      <a:pt x="121" y="284"/>
                    </a:lnTo>
                    <a:lnTo>
                      <a:pt x="118" y="286"/>
                    </a:lnTo>
                    <a:lnTo>
                      <a:pt x="118" y="283"/>
                    </a:lnTo>
                    <a:lnTo>
                      <a:pt x="114" y="281"/>
                    </a:lnTo>
                    <a:lnTo>
                      <a:pt x="111" y="278"/>
                    </a:lnTo>
                    <a:lnTo>
                      <a:pt x="111" y="275"/>
                    </a:lnTo>
                    <a:lnTo>
                      <a:pt x="108" y="272"/>
                    </a:lnTo>
                    <a:lnTo>
                      <a:pt x="111" y="270"/>
                    </a:lnTo>
                    <a:lnTo>
                      <a:pt x="110" y="270"/>
                    </a:lnTo>
                    <a:lnTo>
                      <a:pt x="111" y="267"/>
                    </a:lnTo>
                    <a:lnTo>
                      <a:pt x="111" y="265"/>
                    </a:lnTo>
                    <a:lnTo>
                      <a:pt x="118" y="262"/>
                    </a:lnTo>
                    <a:lnTo>
                      <a:pt x="119" y="260"/>
                    </a:lnTo>
                    <a:lnTo>
                      <a:pt x="129" y="259"/>
                    </a:lnTo>
                    <a:lnTo>
                      <a:pt x="122" y="257"/>
                    </a:lnTo>
                    <a:lnTo>
                      <a:pt x="125" y="255"/>
                    </a:lnTo>
                    <a:lnTo>
                      <a:pt x="132" y="257"/>
                    </a:lnTo>
                    <a:lnTo>
                      <a:pt x="130" y="254"/>
                    </a:lnTo>
                    <a:lnTo>
                      <a:pt x="125" y="254"/>
                    </a:lnTo>
                    <a:lnTo>
                      <a:pt x="122" y="255"/>
                    </a:lnTo>
                    <a:lnTo>
                      <a:pt x="118" y="255"/>
                    </a:lnTo>
                    <a:lnTo>
                      <a:pt x="110" y="262"/>
                    </a:lnTo>
                    <a:lnTo>
                      <a:pt x="105" y="262"/>
                    </a:lnTo>
                    <a:lnTo>
                      <a:pt x="108" y="255"/>
                    </a:lnTo>
                    <a:lnTo>
                      <a:pt x="111" y="254"/>
                    </a:lnTo>
                    <a:lnTo>
                      <a:pt x="108" y="254"/>
                    </a:lnTo>
                    <a:lnTo>
                      <a:pt x="110" y="251"/>
                    </a:lnTo>
                    <a:lnTo>
                      <a:pt x="108" y="251"/>
                    </a:lnTo>
                    <a:lnTo>
                      <a:pt x="110" y="247"/>
                    </a:lnTo>
                    <a:lnTo>
                      <a:pt x="110" y="246"/>
                    </a:lnTo>
                    <a:lnTo>
                      <a:pt x="106" y="247"/>
                    </a:lnTo>
                    <a:lnTo>
                      <a:pt x="106" y="246"/>
                    </a:lnTo>
                    <a:lnTo>
                      <a:pt x="111" y="244"/>
                    </a:lnTo>
                    <a:lnTo>
                      <a:pt x="106" y="243"/>
                    </a:lnTo>
                    <a:lnTo>
                      <a:pt x="106" y="239"/>
                    </a:lnTo>
                    <a:lnTo>
                      <a:pt x="102" y="241"/>
                    </a:lnTo>
                    <a:lnTo>
                      <a:pt x="106" y="236"/>
                    </a:lnTo>
                    <a:lnTo>
                      <a:pt x="103" y="238"/>
                    </a:lnTo>
                    <a:lnTo>
                      <a:pt x="102" y="235"/>
                    </a:lnTo>
                    <a:lnTo>
                      <a:pt x="108" y="233"/>
                    </a:lnTo>
                    <a:lnTo>
                      <a:pt x="102" y="233"/>
                    </a:lnTo>
                    <a:lnTo>
                      <a:pt x="103" y="231"/>
                    </a:lnTo>
                    <a:lnTo>
                      <a:pt x="102" y="230"/>
                    </a:lnTo>
                    <a:lnTo>
                      <a:pt x="103" y="226"/>
                    </a:lnTo>
                    <a:lnTo>
                      <a:pt x="108" y="228"/>
                    </a:lnTo>
                    <a:lnTo>
                      <a:pt x="105" y="226"/>
                    </a:lnTo>
                    <a:lnTo>
                      <a:pt x="110" y="223"/>
                    </a:lnTo>
                    <a:lnTo>
                      <a:pt x="111" y="222"/>
                    </a:lnTo>
                    <a:lnTo>
                      <a:pt x="105" y="222"/>
                    </a:lnTo>
                    <a:lnTo>
                      <a:pt x="106" y="220"/>
                    </a:lnTo>
                    <a:lnTo>
                      <a:pt x="103" y="218"/>
                    </a:lnTo>
                    <a:lnTo>
                      <a:pt x="103" y="217"/>
                    </a:lnTo>
                    <a:lnTo>
                      <a:pt x="106" y="215"/>
                    </a:lnTo>
                    <a:lnTo>
                      <a:pt x="106" y="214"/>
                    </a:lnTo>
                    <a:lnTo>
                      <a:pt x="111" y="212"/>
                    </a:lnTo>
                    <a:lnTo>
                      <a:pt x="108" y="212"/>
                    </a:lnTo>
                    <a:lnTo>
                      <a:pt x="111" y="210"/>
                    </a:lnTo>
                    <a:lnTo>
                      <a:pt x="113" y="207"/>
                    </a:lnTo>
                    <a:lnTo>
                      <a:pt x="119" y="206"/>
                    </a:lnTo>
                    <a:lnTo>
                      <a:pt x="116" y="204"/>
                    </a:lnTo>
                    <a:lnTo>
                      <a:pt x="143" y="204"/>
                    </a:lnTo>
                    <a:lnTo>
                      <a:pt x="138" y="201"/>
                    </a:lnTo>
                    <a:lnTo>
                      <a:pt x="141" y="199"/>
                    </a:lnTo>
                    <a:lnTo>
                      <a:pt x="141" y="199"/>
                    </a:lnTo>
                    <a:lnTo>
                      <a:pt x="138" y="198"/>
                    </a:lnTo>
                    <a:lnTo>
                      <a:pt x="140" y="201"/>
                    </a:lnTo>
                    <a:lnTo>
                      <a:pt x="127" y="202"/>
                    </a:lnTo>
                    <a:lnTo>
                      <a:pt x="122" y="201"/>
                    </a:lnTo>
                    <a:lnTo>
                      <a:pt x="122" y="199"/>
                    </a:lnTo>
                    <a:lnTo>
                      <a:pt x="127" y="196"/>
                    </a:lnTo>
                    <a:lnTo>
                      <a:pt x="143" y="196"/>
                    </a:lnTo>
                    <a:lnTo>
                      <a:pt x="146" y="194"/>
                    </a:lnTo>
                    <a:lnTo>
                      <a:pt x="143" y="193"/>
                    </a:lnTo>
                    <a:lnTo>
                      <a:pt x="146" y="193"/>
                    </a:lnTo>
                    <a:lnTo>
                      <a:pt x="146" y="191"/>
                    </a:lnTo>
                    <a:lnTo>
                      <a:pt x="148" y="188"/>
                    </a:lnTo>
                    <a:lnTo>
                      <a:pt x="156" y="189"/>
                    </a:lnTo>
                    <a:lnTo>
                      <a:pt x="154" y="188"/>
                    </a:lnTo>
                    <a:lnTo>
                      <a:pt x="157" y="186"/>
                    </a:lnTo>
                    <a:lnTo>
                      <a:pt x="157" y="185"/>
                    </a:lnTo>
                    <a:lnTo>
                      <a:pt x="152" y="186"/>
                    </a:lnTo>
                    <a:lnTo>
                      <a:pt x="149" y="186"/>
                    </a:lnTo>
                    <a:lnTo>
                      <a:pt x="151" y="183"/>
                    </a:lnTo>
                    <a:lnTo>
                      <a:pt x="154" y="183"/>
                    </a:lnTo>
                    <a:lnTo>
                      <a:pt x="154" y="181"/>
                    </a:lnTo>
                    <a:lnTo>
                      <a:pt x="157" y="180"/>
                    </a:lnTo>
                    <a:lnTo>
                      <a:pt x="157" y="178"/>
                    </a:lnTo>
                    <a:lnTo>
                      <a:pt x="160" y="178"/>
                    </a:lnTo>
                    <a:lnTo>
                      <a:pt x="160" y="177"/>
                    </a:lnTo>
                    <a:lnTo>
                      <a:pt x="162" y="175"/>
                    </a:lnTo>
                    <a:lnTo>
                      <a:pt x="140" y="173"/>
                    </a:lnTo>
                    <a:lnTo>
                      <a:pt x="137" y="172"/>
                    </a:lnTo>
                    <a:lnTo>
                      <a:pt x="125" y="170"/>
                    </a:lnTo>
                    <a:lnTo>
                      <a:pt x="121" y="165"/>
                    </a:lnTo>
                    <a:lnTo>
                      <a:pt x="127" y="164"/>
                    </a:lnTo>
                    <a:lnTo>
                      <a:pt x="140" y="164"/>
                    </a:lnTo>
                    <a:lnTo>
                      <a:pt x="149" y="169"/>
                    </a:lnTo>
                    <a:lnTo>
                      <a:pt x="160" y="170"/>
                    </a:lnTo>
                    <a:lnTo>
                      <a:pt x="160" y="169"/>
                    </a:lnTo>
                    <a:lnTo>
                      <a:pt x="157" y="169"/>
                    </a:lnTo>
                    <a:lnTo>
                      <a:pt x="156" y="167"/>
                    </a:lnTo>
                    <a:lnTo>
                      <a:pt x="159" y="167"/>
                    </a:lnTo>
                    <a:lnTo>
                      <a:pt x="159" y="167"/>
                    </a:lnTo>
                    <a:lnTo>
                      <a:pt x="160" y="165"/>
                    </a:lnTo>
                    <a:lnTo>
                      <a:pt x="162" y="165"/>
                    </a:lnTo>
                    <a:lnTo>
                      <a:pt x="162" y="164"/>
                    </a:lnTo>
                    <a:lnTo>
                      <a:pt x="152" y="161"/>
                    </a:lnTo>
                    <a:lnTo>
                      <a:pt x="157" y="161"/>
                    </a:lnTo>
                    <a:lnTo>
                      <a:pt x="157" y="161"/>
                    </a:lnTo>
                    <a:lnTo>
                      <a:pt x="157" y="159"/>
                    </a:lnTo>
                    <a:lnTo>
                      <a:pt x="157" y="159"/>
                    </a:lnTo>
                    <a:lnTo>
                      <a:pt x="149" y="159"/>
                    </a:lnTo>
                    <a:lnTo>
                      <a:pt x="156" y="156"/>
                    </a:lnTo>
                    <a:lnTo>
                      <a:pt x="146" y="159"/>
                    </a:lnTo>
                    <a:lnTo>
                      <a:pt x="151" y="156"/>
                    </a:lnTo>
                    <a:lnTo>
                      <a:pt x="154" y="154"/>
                    </a:lnTo>
                    <a:lnTo>
                      <a:pt x="143" y="154"/>
                    </a:lnTo>
                    <a:lnTo>
                      <a:pt x="157" y="151"/>
                    </a:lnTo>
                    <a:lnTo>
                      <a:pt x="143" y="151"/>
                    </a:lnTo>
                    <a:lnTo>
                      <a:pt x="146" y="148"/>
                    </a:lnTo>
                    <a:lnTo>
                      <a:pt x="143" y="149"/>
                    </a:lnTo>
                    <a:lnTo>
                      <a:pt x="141" y="146"/>
                    </a:lnTo>
                    <a:lnTo>
                      <a:pt x="140" y="149"/>
                    </a:lnTo>
                    <a:lnTo>
                      <a:pt x="132" y="151"/>
                    </a:lnTo>
                    <a:lnTo>
                      <a:pt x="133" y="153"/>
                    </a:lnTo>
                    <a:lnTo>
                      <a:pt x="132" y="154"/>
                    </a:lnTo>
                    <a:lnTo>
                      <a:pt x="125" y="156"/>
                    </a:lnTo>
                    <a:lnTo>
                      <a:pt x="119" y="154"/>
                    </a:lnTo>
                    <a:lnTo>
                      <a:pt x="118" y="154"/>
                    </a:lnTo>
                    <a:lnTo>
                      <a:pt x="114" y="153"/>
                    </a:lnTo>
                    <a:lnTo>
                      <a:pt x="114" y="151"/>
                    </a:lnTo>
                    <a:lnTo>
                      <a:pt x="118" y="149"/>
                    </a:lnTo>
                    <a:lnTo>
                      <a:pt x="122" y="148"/>
                    </a:lnTo>
                    <a:lnTo>
                      <a:pt x="119" y="146"/>
                    </a:lnTo>
                    <a:lnTo>
                      <a:pt x="130" y="141"/>
                    </a:lnTo>
                    <a:lnTo>
                      <a:pt x="130" y="140"/>
                    </a:lnTo>
                    <a:lnTo>
                      <a:pt x="132" y="140"/>
                    </a:lnTo>
                    <a:lnTo>
                      <a:pt x="133" y="136"/>
                    </a:lnTo>
                    <a:lnTo>
                      <a:pt x="137" y="135"/>
                    </a:lnTo>
                    <a:lnTo>
                      <a:pt x="127" y="132"/>
                    </a:lnTo>
                    <a:lnTo>
                      <a:pt x="132" y="130"/>
                    </a:lnTo>
                    <a:lnTo>
                      <a:pt x="130" y="128"/>
                    </a:lnTo>
                    <a:lnTo>
                      <a:pt x="135" y="127"/>
                    </a:lnTo>
                    <a:lnTo>
                      <a:pt x="129" y="127"/>
                    </a:lnTo>
                    <a:lnTo>
                      <a:pt x="132" y="125"/>
                    </a:lnTo>
                    <a:lnTo>
                      <a:pt x="127" y="124"/>
                    </a:lnTo>
                    <a:lnTo>
                      <a:pt x="129" y="122"/>
                    </a:lnTo>
                    <a:lnTo>
                      <a:pt x="130" y="122"/>
                    </a:lnTo>
                    <a:lnTo>
                      <a:pt x="132" y="120"/>
                    </a:lnTo>
                    <a:lnTo>
                      <a:pt x="129" y="119"/>
                    </a:lnTo>
                    <a:lnTo>
                      <a:pt x="130" y="117"/>
                    </a:lnTo>
                    <a:lnTo>
                      <a:pt x="127" y="117"/>
                    </a:lnTo>
                    <a:lnTo>
                      <a:pt x="130" y="114"/>
                    </a:lnTo>
                    <a:lnTo>
                      <a:pt x="125" y="114"/>
                    </a:lnTo>
                    <a:lnTo>
                      <a:pt x="125" y="112"/>
                    </a:lnTo>
                    <a:lnTo>
                      <a:pt x="132" y="111"/>
                    </a:lnTo>
                    <a:lnTo>
                      <a:pt x="125" y="109"/>
                    </a:lnTo>
                    <a:lnTo>
                      <a:pt x="125" y="107"/>
                    </a:lnTo>
                    <a:lnTo>
                      <a:pt x="127" y="106"/>
                    </a:lnTo>
                    <a:lnTo>
                      <a:pt x="118" y="103"/>
                    </a:lnTo>
                    <a:lnTo>
                      <a:pt x="118" y="99"/>
                    </a:lnTo>
                    <a:lnTo>
                      <a:pt x="114" y="99"/>
                    </a:lnTo>
                    <a:lnTo>
                      <a:pt x="119" y="96"/>
                    </a:lnTo>
                    <a:lnTo>
                      <a:pt x="118" y="95"/>
                    </a:lnTo>
                    <a:lnTo>
                      <a:pt x="114" y="95"/>
                    </a:lnTo>
                    <a:lnTo>
                      <a:pt x="113" y="93"/>
                    </a:lnTo>
                    <a:lnTo>
                      <a:pt x="106" y="93"/>
                    </a:lnTo>
                    <a:lnTo>
                      <a:pt x="108" y="91"/>
                    </a:lnTo>
                    <a:lnTo>
                      <a:pt x="100" y="90"/>
                    </a:lnTo>
                    <a:lnTo>
                      <a:pt x="98" y="91"/>
                    </a:lnTo>
                    <a:lnTo>
                      <a:pt x="97" y="90"/>
                    </a:lnTo>
                    <a:lnTo>
                      <a:pt x="76" y="87"/>
                    </a:lnTo>
                    <a:lnTo>
                      <a:pt x="70" y="90"/>
                    </a:lnTo>
                    <a:lnTo>
                      <a:pt x="68" y="87"/>
                    </a:lnTo>
                    <a:lnTo>
                      <a:pt x="52" y="91"/>
                    </a:lnTo>
                    <a:lnTo>
                      <a:pt x="49" y="90"/>
                    </a:lnTo>
                    <a:lnTo>
                      <a:pt x="52" y="88"/>
                    </a:lnTo>
                    <a:lnTo>
                      <a:pt x="48" y="87"/>
                    </a:lnTo>
                    <a:lnTo>
                      <a:pt x="44" y="90"/>
                    </a:lnTo>
                    <a:lnTo>
                      <a:pt x="38" y="88"/>
                    </a:lnTo>
                    <a:lnTo>
                      <a:pt x="33" y="90"/>
                    </a:lnTo>
                    <a:lnTo>
                      <a:pt x="40" y="93"/>
                    </a:lnTo>
                    <a:lnTo>
                      <a:pt x="24" y="90"/>
                    </a:lnTo>
                    <a:lnTo>
                      <a:pt x="13" y="85"/>
                    </a:lnTo>
                    <a:lnTo>
                      <a:pt x="30" y="82"/>
                    </a:lnTo>
                    <a:lnTo>
                      <a:pt x="13" y="80"/>
                    </a:lnTo>
                    <a:lnTo>
                      <a:pt x="13" y="80"/>
                    </a:lnTo>
                    <a:lnTo>
                      <a:pt x="19" y="77"/>
                    </a:lnTo>
                    <a:lnTo>
                      <a:pt x="17" y="77"/>
                    </a:lnTo>
                    <a:lnTo>
                      <a:pt x="11" y="80"/>
                    </a:lnTo>
                    <a:lnTo>
                      <a:pt x="6" y="80"/>
                    </a:lnTo>
                    <a:lnTo>
                      <a:pt x="0" y="79"/>
                    </a:lnTo>
                    <a:lnTo>
                      <a:pt x="2" y="77"/>
                    </a:lnTo>
                    <a:lnTo>
                      <a:pt x="14" y="74"/>
                    </a:lnTo>
                    <a:lnTo>
                      <a:pt x="52" y="75"/>
                    </a:lnTo>
                    <a:lnTo>
                      <a:pt x="60" y="74"/>
                    </a:lnTo>
                    <a:lnTo>
                      <a:pt x="56" y="72"/>
                    </a:lnTo>
                    <a:lnTo>
                      <a:pt x="62" y="70"/>
                    </a:lnTo>
                    <a:lnTo>
                      <a:pt x="64" y="70"/>
                    </a:lnTo>
                    <a:lnTo>
                      <a:pt x="62" y="69"/>
                    </a:lnTo>
                    <a:lnTo>
                      <a:pt x="56" y="69"/>
                    </a:lnTo>
                    <a:lnTo>
                      <a:pt x="56" y="69"/>
                    </a:lnTo>
                    <a:lnTo>
                      <a:pt x="57" y="67"/>
                    </a:lnTo>
                    <a:lnTo>
                      <a:pt x="44" y="70"/>
                    </a:lnTo>
                    <a:lnTo>
                      <a:pt x="35" y="69"/>
                    </a:lnTo>
                    <a:lnTo>
                      <a:pt x="35" y="70"/>
                    </a:lnTo>
                    <a:lnTo>
                      <a:pt x="30" y="70"/>
                    </a:lnTo>
                    <a:lnTo>
                      <a:pt x="21" y="70"/>
                    </a:lnTo>
                    <a:lnTo>
                      <a:pt x="21" y="69"/>
                    </a:lnTo>
                    <a:lnTo>
                      <a:pt x="27" y="67"/>
                    </a:lnTo>
                    <a:lnTo>
                      <a:pt x="17" y="69"/>
                    </a:lnTo>
                    <a:lnTo>
                      <a:pt x="24" y="66"/>
                    </a:lnTo>
                    <a:lnTo>
                      <a:pt x="11" y="67"/>
                    </a:lnTo>
                    <a:lnTo>
                      <a:pt x="11" y="67"/>
                    </a:lnTo>
                    <a:lnTo>
                      <a:pt x="13" y="66"/>
                    </a:lnTo>
                    <a:lnTo>
                      <a:pt x="3" y="66"/>
                    </a:lnTo>
                    <a:lnTo>
                      <a:pt x="5" y="64"/>
                    </a:lnTo>
                    <a:lnTo>
                      <a:pt x="0" y="62"/>
                    </a:lnTo>
                    <a:lnTo>
                      <a:pt x="5" y="61"/>
                    </a:lnTo>
                    <a:lnTo>
                      <a:pt x="3" y="59"/>
                    </a:lnTo>
                    <a:lnTo>
                      <a:pt x="6" y="58"/>
                    </a:lnTo>
                    <a:lnTo>
                      <a:pt x="16" y="56"/>
                    </a:lnTo>
                    <a:lnTo>
                      <a:pt x="24" y="56"/>
                    </a:lnTo>
                    <a:lnTo>
                      <a:pt x="27" y="54"/>
                    </a:lnTo>
                    <a:lnTo>
                      <a:pt x="46" y="53"/>
                    </a:lnTo>
                    <a:lnTo>
                      <a:pt x="43" y="53"/>
                    </a:lnTo>
                    <a:lnTo>
                      <a:pt x="51" y="51"/>
                    </a:lnTo>
                    <a:lnTo>
                      <a:pt x="67" y="50"/>
                    </a:lnTo>
                    <a:lnTo>
                      <a:pt x="78" y="51"/>
                    </a:lnTo>
                    <a:lnTo>
                      <a:pt x="94" y="45"/>
                    </a:lnTo>
                    <a:lnTo>
                      <a:pt x="94" y="43"/>
                    </a:lnTo>
                    <a:lnTo>
                      <a:pt x="92" y="43"/>
                    </a:lnTo>
                    <a:lnTo>
                      <a:pt x="94" y="42"/>
                    </a:lnTo>
                    <a:lnTo>
                      <a:pt x="102" y="42"/>
                    </a:lnTo>
                    <a:lnTo>
                      <a:pt x="95" y="40"/>
                    </a:lnTo>
                    <a:lnTo>
                      <a:pt x="110" y="38"/>
                    </a:lnTo>
                    <a:lnTo>
                      <a:pt x="106" y="37"/>
                    </a:lnTo>
                    <a:lnTo>
                      <a:pt x="102" y="38"/>
                    </a:lnTo>
                    <a:lnTo>
                      <a:pt x="94" y="38"/>
                    </a:lnTo>
                    <a:lnTo>
                      <a:pt x="87" y="40"/>
                    </a:lnTo>
                    <a:lnTo>
                      <a:pt x="84" y="38"/>
                    </a:lnTo>
                    <a:lnTo>
                      <a:pt x="76" y="38"/>
                    </a:lnTo>
                    <a:lnTo>
                      <a:pt x="73" y="37"/>
                    </a:lnTo>
                    <a:lnTo>
                      <a:pt x="75" y="35"/>
                    </a:lnTo>
                    <a:lnTo>
                      <a:pt x="83" y="34"/>
                    </a:lnTo>
                    <a:lnTo>
                      <a:pt x="87" y="32"/>
                    </a:lnTo>
                    <a:lnTo>
                      <a:pt x="98" y="32"/>
                    </a:lnTo>
                    <a:lnTo>
                      <a:pt x="98" y="30"/>
                    </a:lnTo>
                    <a:lnTo>
                      <a:pt x="116" y="25"/>
                    </a:lnTo>
                    <a:lnTo>
                      <a:pt x="124" y="25"/>
                    </a:lnTo>
                    <a:lnTo>
                      <a:pt x="135" y="27"/>
                    </a:lnTo>
                    <a:lnTo>
                      <a:pt x="141" y="25"/>
                    </a:lnTo>
                    <a:lnTo>
                      <a:pt x="141" y="24"/>
                    </a:lnTo>
                    <a:lnTo>
                      <a:pt x="146" y="22"/>
                    </a:lnTo>
                    <a:lnTo>
                      <a:pt x="143" y="19"/>
                    </a:lnTo>
                    <a:lnTo>
                      <a:pt x="156" y="17"/>
                    </a:lnTo>
                    <a:lnTo>
                      <a:pt x="165" y="19"/>
                    </a:lnTo>
                    <a:lnTo>
                      <a:pt x="167" y="21"/>
                    </a:lnTo>
                    <a:lnTo>
                      <a:pt x="179" y="24"/>
                    </a:lnTo>
                    <a:lnTo>
                      <a:pt x="181" y="22"/>
                    </a:lnTo>
                    <a:lnTo>
                      <a:pt x="179" y="22"/>
                    </a:lnTo>
                    <a:lnTo>
                      <a:pt x="162" y="17"/>
                    </a:lnTo>
                    <a:lnTo>
                      <a:pt x="211" y="13"/>
                    </a:lnTo>
                    <a:lnTo>
                      <a:pt x="216" y="16"/>
                    </a:lnTo>
                    <a:lnTo>
                      <a:pt x="218" y="17"/>
                    </a:lnTo>
                    <a:lnTo>
                      <a:pt x="213" y="21"/>
                    </a:lnTo>
                    <a:lnTo>
                      <a:pt x="213" y="22"/>
                    </a:lnTo>
                    <a:lnTo>
                      <a:pt x="216" y="21"/>
                    </a:lnTo>
                    <a:lnTo>
                      <a:pt x="216" y="21"/>
                    </a:lnTo>
                    <a:lnTo>
                      <a:pt x="222" y="19"/>
                    </a:lnTo>
                    <a:lnTo>
                      <a:pt x="222" y="17"/>
                    </a:lnTo>
                    <a:lnTo>
                      <a:pt x="248" y="21"/>
                    </a:lnTo>
                    <a:lnTo>
                      <a:pt x="240" y="17"/>
                    </a:lnTo>
                    <a:lnTo>
                      <a:pt x="253" y="17"/>
                    </a:lnTo>
                    <a:lnTo>
                      <a:pt x="243" y="14"/>
                    </a:lnTo>
                    <a:lnTo>
                      <a:pt x="245" y="13"/>
                    </a:lnTo>
                    <a:lnTo>
                      <a:pt x="241" y="11"/>
                    </a:lnTo>
                    <a:lnTo>
                      <a:pt x="243" y="11"/>
                    </a:lnTo>
                    <a:lnTo>
                      <a:pt x="260" y="11"/>
                    </a:lnTo>
                    <a:lnTo>
                      <a:pt x="272" y="14"/>
                    </a:lnTo>
                    <a:lnTo>
                      <a:pt x="281" y="16"/>
                    </a:lnTo>
                    <a:lnTo>
                      <a:pt x="295" y="19"/>
                    </a:lnTo>
                    <a:lnTo>
                      <a:pt x="300" y="19"/>
                    </a:lnTo>
                    <a:lnTo>
                      <a:pt x="294" y="17"/>
                    </a:lnTo>
                    <a:lnTo>
                      <a:pt x="300" y="14"/>
                    </a:lnTo>
                    <a:lnTo>
                      <a:pt x="307" y="13"/>
                    </a:lnTo>
                    <a:lnTo>
                      <a:pt x="308" y="13"/>
                    </a:lnTo>
                    <a:lnTo>
                      <a:pt x="294" y="9"/>
                    </a:lnTo>
                    <a:lnTo>
                      <a:pt x="326" y="9"/>
                    </a:lnTo>
                    <a:lnTo>
                      <a:pt x="324" y="13"/>
                    </a:lnTo>
                    <a:lnTo>
                      <a:pt x="326" y="11"/>
                    </a:lnTo>
                    <a:lnTo>
                      <a:pt x="326" y="9"/>
                    </a:lnTo>
                    <a:lnTo>
                      <a:pt x="327" y="9"/>
                    </a:lnTo>
                    <a:lnTo>
                      <a:pt x="341" y="13"/>
                    </a:lnTo>
                    <a:lnTo>
                      <a:pt x="343" y="11"/>
                    </a:lnTo>
                    <a:lnTo>
                      <a:pt x="341" y="11"/>
                    </a:lnTo>
                    <a:lnTo>
                      <a:pt x="343" y="9"/>
                    </a:lnTo>
                    <a:lnTo>
                      <a:pt x="334" y="9"/>
                    </a:lnTo>
                    <a:lnTo>
                      <a:pt x="303" y="8"/>
                    </a:lnTo>
                    <a:lnTo>
                      <a:pt x="300" y="8"/>
                    </a:lnTo>
                    <a:lnTo>
                      <a:pt x="302" y="6"/>
                    </a:lnTo>
                    <a:lnTo>
                      <a:pt x="299" y="6"/>
                    </a:lnTo>
                    <a:lnTo>
                      <a:pt x="295" y="5"/>
                    </a:lnTo>
                    <a:lnTo>
                      <a:pt x="297" y="5"/>
                    </a:lnTo>
                    <a:lnTo>
                      <a:pt x="310" y="5"/>
                    </a:lnTo>
                    <a:lnTo>
                      <a:pt x="321" y="3"/>
                    </a:lnTo>
                    <a:lnTo>
                      <a:pt x="329" y="5"/>
                    </a:lnTo>
                    <a:lnTo>
                      <a:pt x="327" y="6"/>
                    </a:lnTo>
                    <a:lnTo>
                      <a:pt x="349" y="8"/>
                    </a:lnTo>
                    <a:lnTo>
                      <a:pt x="354" y="9"/>
                    </a:lnTo>
                    <a:lnTo>
                      <a:pt x="356" y="8"/>
                    </a:lnTo>
                    <a:lnTo>
                      <a:pt x="351" y="6"/>
                    </a:lnTo>
                    <a:lnTo>
                      <a:pt x="356" y="6"/>
                    </a:lnTo>
                    <a:lnTo>
                      <a:pt x="370" y="5"/>
                    </a:lnTo>
                    <a:lnTo>
                      <a:pt x="356" y="5"/>
                    </a:lnTo>
                    <a:lnTo>
                      <a:pt x="354" y="5"/>
                    </a:lnTo>
                    <a:lnTo>
                      <a:pt x="356" y="3"/>
                    </a:lnTo>
                    <a:lnTo>
                      <a:pt x="356" y="3"/>
                    </a:lnTo>
                    <a:lnTo>
                      <a:pt x="357" y="3"/>
                    </a:lnTo>
                    <a:lnTo>
                      <a:pt x="357" y="1"/>
                    </a:lnTo>
                    <a:lnTo>
                      <a:pt x="364" y="1"/>
                    </a:lnTo>
                    <a:lnTo>
                      <a:pt x="367" y="1"/>
                    </a:lnTo>
                    <a:lnTo>
                      <a:pt x="378" y="3"/>
                    </a:lnTo>
                    <a:lnTo>
                      <a:pt x="373" y="1"/>
                    </a:lnTo>
                    <a:lnTo>
                      <a:pt x="380" y="1"/>
                    </a:lnTo>
                    <a:lnTo>
                      <a:pt x="394" y="0"/>
                    </a:lnTo>
                    <a:lnTo>
                      <a:pt x="400" y="1"/>
                    </a:lnTo>
                    <a:lnTo>
                      <a:pt x="399" y="1"/>
                    </a:lnTo>
                    <a:lnTo>
                      <a:pt x="403" y="0"/>
                    </a:lnTo>
                    <a:lnTo>
                      <a:pt x="430" y="0"/>
                    </a:lnTo>
                    <a:lnTo>
                      <a:pt x="446" y="1"/>
                    </a:lnTo>
                    <a:lnTo>
                      <a:pt x="445" y="1"/>
                    </a:lnTo>
                    <a:lnTo>
                      <a:pt x="446" y="3"/>
                    </a:lnTo>
                    <a:lnTo>
                      <a:pt x="467" y="1"/>
                    </a:lnTo>
                    <a:lnTo>
                      <a:pt x="475" y="3"/>
                    </a:lnTo>
                    <a:lnTo>
                      <a:pt x="470" y="5"/>
                    </a:lnTo>
                    <a:lnTo>
                      <a:pt x="429" y="5"/>
                    </a:lnTo>
                    <a:lnTo>
                      <a:pt x="415" y="6"/>
                    </a:lnTo>
                    <a:lnTo>
                      <a:pt x="410" y="6"/>
                    </a:lnTo>
                    <a:lnTo>
                      <a:pt x="384" y="8"/>
                    </a:lnTo>
                    <a:lnTo>
                      <a:pt x="384" y="8"/>
                    </a:lnTo>
                    <a:lnTo>
                      <a:pt x="391" y="8"/>
                    </a:lnTo>
                    <a:lnTo>
                      <a:pt x="395" y="8"/>
                    </a:lnTo>
                    <a:lnTo>
                      <a:pt x="395" y="8"/>
                    </a:lnTo>
                    <a:lnTo>
                      <a:pt x="402" y="8"/>
                    </a:lnTo>
                    <a:lnTo>
                      <a:pt x="416" y="8"/>
                    </a:lnTo>
                    <a:lnTo>
                      <a:pt x="434" y="5"/>
                    </a:lnTo>
                    <a:lnTo>
                      <a:pt x="448" y="6"/>
                    </a:lnTo>
                    <a:lnTo>
                      <a:pt x="448" y="6"/>
                    </a:lnTo>
                    <a:lnTo>
                      <a:pt x="480" y="5"/>
                    </a:lnTo>
                    <a:lnTo>
                      <a:pt x="483" y="6"/>
                    </a:lnTo>
                    <a:lnTo>
                      <a:pt x="481" y="6"/>
                    </a:lnTo>
                    <a:lnTo>
                      <a:pt x="484" y="6"/>
                    </a:lnTo>
                    <a:lnTo>
                      <a:pt x="483" y="6"/>
                    </a:lnTo>
                    <a:lnTo>
                      <a:pt x="469" y="9"/>
                    </a:lnTo>
                    <a:lnTo>
                      <a:pt x="491" y="8"/>
                    </a:lnTo>
                    <a:lnTo>
                      <a:pt x="491" y="9"/>
                    </a:lnTo>
                    <a:lnTo>
                      <a:pt x="497" y="8"/>
                    </a:lnTo>
                    <a:lnTo>
                      <a:pt x="505" y="8"/>
                    </a:lnTo>
                    <a:lnTo>
                      <a:pt x="516" y="11"/>
                    </a:lnTo>
                    <a:lnTo>
                      <a:pt x="502" y="14"/>
                    </a:lnTo>
                    <a:lnTo>
                      <a:pt x="476" y="16"/>
                    </a:lnTo>
                    <a:lnTo>
                      <a:pt x="427" y="16"/>
                    </a:lnTo>
                    <a:lnTo>
                      <a:pt x="402" y="19"/>
                    </a:lnTo>
                    <a:lnTo>
                      <a:pt x="400" y="19"/>
                    </a:lnTo>
                    <a:lnTo>
                      <a:pt x="400" y="21"/>
                    </a:lnTo>
                    <a:lnTo>
                      <a:pt x="442" y="17"/>
                    </a:lnTo>
                    <a:lnTo>
                      <a:pt x="470" y="17"/>
                    </a:lnTo>
                    <a:lnTo>
                      <a:pt x="475" y="17"/>
                    </a:lnTo>
                    <a:lnTo>
                      <a:pt x="475" y="19"/>
                    </a:lnTo>
                    <a:lnTo>
                      <a:pt x="456" y="22"/>
                    </a:lnTo>
                    <a:lnTo>
                      <a:pt x="454" y="22"/>
                    </a:lnTo>
                    <a:lnTo>
                      <a:pt x="459" y="24"/>
                    </a:lnTo>
                    <a:lnTo>
                      <a:pt x="488" y="21"/>
                    </a:lnTo>
                    <a:lnTo>
                      <a:pt x="489" y="19"/>
                    </a:lnTo>
                    <a:lnTo>
                      <a:pt x="488" y="17"/>
                    </a:lnTo>
                    <a:lnTo>
                      <a:pt x="491" y="17"/>
                    </a:lnTo>
                    <a:lnTo>
                      <a:pt x="507" y="16"/>
                    </a:lnTo>
                    <a:lnTo>
                      <a:pt x="508" y="19"/>
                    </a:lnTo>
                    <a:lnTo>
                      <a:pt x="507" y="22"/>
                    </a:lnTo>
                    <a:lnTo>
                      <a:pt x="502" y="24"/>
                    </a:lnTo>
                    <a:lnTo>
                      <a:pt x="500" y="25"/>
                    </a:lnTo>
                    <a:lnTo>
                      <a:pt x="481" y="34"/>
                    </a:lnTo>
                    <a:lnTo>
                      <a:pt x="491" y="32"/>
                    </a:lnTo>
                    <a:lnTo>
                      <a:pt x="494" y="30"/>
                    </a:lnTo>
                    <a:lnTo>
                      <a:pt x="492" y="29"/>
                    </a:lnTo>
                    <a:lnTo>
                      <a:pt x="499" y="29"/>
                    </a:lnTo>
                    <a:lnTo>
                      <a:pt x="519" y="22"/>
                    </a:lnTo>
                    <a:lnTo>
                      <a:pt x="529" y="21"/>
                    </a:lnTo>
                    <a:lnTo>
                      <a:pt x="526" y="22"/>
                    </a:lnTo>
                    <a:lnTo>
                      <a:pt x="532" y="22"/>
                    </a:lnTo>
                    <a:lnTo>
                      <a:pt x="546" y="22"/>
                    </a:lnTo>
                    <a:lnTo>
                      <a:pt x="546" y="22"/>
                    </a:lnTo>
                    <a:lnTo>
                      <a:pt x="551" y="21"/>
                    </a:lnTo>
                    <a:lnTo>
                      <a:pt x="550" y="19"/>
                    </a:lnTo>
                    <a:lnTo>
                      <a:pt x="553" y="19"/>
                    </a:lnTo>
                    <a:lnTo>
                      <a:pt x="554" y="19"/>
                    </a:lnTo>
                    <a:lnTo>
                      <a:pt x="577" y="17"/>
                    </a:lnTo>
                    <a:lnTo>
                      <a:pt x="597" y="19"/>
                    </a:lnTo>
                    <a:lnTo>
                      <a:pt x="602" y="21"/>
                    </a:lnTo>
                    <a:lnTo>
                      <a:pt x="584" y="27"/>
                    </a:lnTo>
                    <a:lnTo>
                      <a:pt x="575" y="27"/>
                    </a:lnTo>
                    <a:lnTo>
                      <a:pt x="578" y="29"/>
                    </a:lnTo>
                    <a:lnTo>
                      <a:pt x="577" y="29"/>
                    </a:lnTo>
                    <a:lnTo>
                      <a:pt x="562" y="30"/>
                    </a:lnTo>
                    <a:lnTo>
                      <a:pt x="548" y="30"/>
                    </a:lnTo>
                    <a:lnTo>
                      <a:pt x="542" y="32"/>
                    </a:lnTo>
                    <a:lnTo>
                      <a:pt x="527" y="32"/>
                    </a:lnTo>
                    <a:lnTo>
                      <a:pt x="513" y="34"/>
                    </a:lnTo>
                    <a:lnTo>
                      <a:pt x="519" y="34"/>
                    </a:lnTo>
                    <a:lnTo>
                      <a:pt x="527" y="32"/>
                    </a:lnTo>
                    <a:lnTo>
                      <a:pt x="564" y="34"/>
                    </a:lnTo>
                    <a:lnTo>
                      <a:pt x="554" y="37"/>
                    </a:lnTo>
                    <a:lnTo>
                      <a:pt x="527" y="35"/>
                    </a:lnTo>
                    <a:lnTo>
                      <a:pt x="523" y="38"/>
                    </a:lnTo>
                    <a:lnTo>
                      <a:pt x="519" y="42"/>
                    </a:lnTo>
                    <a:lnTo>
                      <a:pt x="523" y="42"/>
                    </a:lnTo>
                    <a:lnTo>
                      <a:pt x="524" y="42"/>
                    </a:lnTo>
                    <a:lnTo>
                      <a:pt x="526" y="40"/>
                    </a:lnTo>
                    <a:lnTo>
                      <a:pt x="532" y="38"/>
                    </a:lnTo>
                    <a:lnTo>
                      <a:pt x="545" y="38"/>
                    </a:lnTo>
                    <a:lnTo>
                      <a:pt x="550" y="38"/>
                    </a:lnTo>
                    <a:lnTo>
                      <a:pt x="543" y="42"/>
                    </a:lnTo>
                    <a:lnTo>
                      <a:pt x="534" y="42"/>
                    </a:lnTo>
                    <a:lnTo>
                      <a:pt x="529" y="43"/>
                    </a:lnTo>
                    <a:lnTo>
                      <a:pt x="524" y="50"/>
                    </a:lnTo>
                    <a:lnTo>
                      <a:pt x="527" y="48"/>
                    </a:lnTo>
                    <a:lnTo>
                      <a:pt x="532" y="48"/>
                    </a:lnTo>
                    <a:lnTo>
                      <a:pt x="530" y="50"/>
                    </a:lnTo>
                    <a:lnTo>
                      <a:pt x="529" y="48"/>
                    </a:lnTo>
                    <a:lnTo>
                      <a:pt x="527" y="50"/>
                    </a:lnTo>
                    <a:lnTo>
                      <a:pt x="524" y="50"/>
                    </a:lnTo>
                    <a:lnTo>
                      <a:pt x="524" y="53"/>
                    </a:lnTo>
                    <a:lnTo>
                      <a:pt x="511" y="54"/>
                    </a:lnTo>
                    <a:lnTo>
                      <a:pt x="511" y="56"/>
                    </a:lnTo>
                    <a:lnTo>
                      <a:pt x="513" y="56"/>
                    </a:lnTo>
                    <a:lnTo>
                      <a:pt x="508" y="59"/>
                    </a:lnTo>
                    <a:lnTo>
                      <a:pt x="507" y="62"/>
                    </a:lnTo>
                    <a:lnTo>
                      <a:pt x="507" y="62"/>
                    </a:lnTo>
                    <a:lnTo>
                      <a:pt x="503" y="66"/>
                    </a:lnTo>
                    <a:lnTo>
                      <a:pt x="502" y="66"/>
                    </a:lnTo>
                    <a:lnTo>
                      <a:pt x="500" y="67"/>
                    </a:lnTo>
                    <a:lnTo>
                      <a:pt x="503" y="69"/>
                    </a:lnTo>
                    <a:lnTo>
                      <a:pt x="511" y="64"/>
                    </a:lnTo>
                    <a:lnTo>
                      <a:pt x="526" y="67"/>
                    </a:lnTo>
                    <a:lnTo>
                      <a:pt x="527" y="69"/>
                    </a:lnTo>
                    <a:lnTo>
                      <a:pt x="526" y="70"/>
                    </a:lnTo>
                    <a:lnTo>
                      <a:pt x="513" y="67"/>
                    </a:lnTo>
                    <a:lnTo>
                      <a:pt x="511" y="69"/>
                    </a:lnTo>
                    <a:lnTo>
                      <a:pt x="516" y="70"/>
                    </a:lnTo>
                    <a:lnTo>
                      <a:pt x="511" y="70"/>
                    </a:lnTo>
                    <a:lnTo>
                      <a:pt x="516" y="72"/>
                    </a:lnTo>
                    <a:lnTo>
                      <a:pt x="519" y="72"/>
                    </a:lnTo>
                    <a:lnTo>
                      <a:pt x="526" y="74"/>
                    </a:lnTo>
                    <a:lnTo>
                      <a:pt x="529" y="72"/>
                    </a:lnTo>
                    <a:lnTo>
                      <a:pt x="534" y="74"/>
                    </a:lnTo>
                    <a:lnTo>
                      <a:pt x="534" y="77"/>
                    </a:lnTo>
                    <a:lnTo>
                      <a:pt x="530" y="80"/>
                    </a:lnTo>
                    <a:lnTo>
                      <a:pt x="508" y="79"/>
                    </a:lnTo>
                    <a:lnTo>
                      <a:pt x="507" y="80"/>
                    </a:lnTo>
                    <a:lnTo>
                      <a:pt x="497" y="82"/>
                    </a:lnTo>
                    <a:lnTo>
                      <a:pt x="494" y="80"/>
                    </a:lnTo>
                    <a:lnTo>
                      <a:pt x="488" y="82"/>
                    </a:lnTo>
                    <a:lnTo>
                      <a:pt x="489" y="83"/>
                    </a:lnTo>
                    <a:lnTo>
                      <a:pt x="492" y="83"/>
                    </a:lnTo>
                    <a:lnTo>
                      <a:pt x="496" y="85"/>
                    </a:lnTo>
                    <a:lnTo>
                      <a:pt x="497" y="85"/>
                    </a:lnTo>
                    <a:lnTo>
                      <a:pt x="497" y="88"/>
                    </a:lnTo>
                    <a:lnTo>
                      <a:pt x="507" y="88"/>
                    </a:lnTo>
                    <a:lnTo>
                      <a:pt x="503" y="87"/>
                    </a:lnTo>
                    <a:lnTo>
                      <a:pt x="515" y="88"/>
                    </a:lnTo>
                    <a:lnTo>
                      <a:pt x="516" y="90"/>
                    </a:lnTo>
                    <a:lnTo>
                      <a:pt x="502" y="91"/>
                    </a:lnTo>
                    <a:lnTo>
                      <a:pt x="511" y="91"/>
                    </a:lnTo>
                    <a:lnTo>
                      <a:pt x="516" y="95"/>
                    </a:lnTo>
                    <a:lnTo>
                      <a:pt x="516" y="101"/>
                    </a:lnTo>
                    <a:lnTo>
                      <a:pt x="515" y="103"/>
                    </a:lnTo>
                    <a:lnTo>
                      <a:pt x="510" y="103"/>
                    </a:lnTo>
                    <a:lnTo>
                      <a:pt x="508" y="99"/>
                    </a:lnTo>
                    <a:lnTo>
                      <a:pt x="496" y="98"/>
                    </a:lnTo>
                    <a:lnTo>
                      <a:pt x="489" y="98"/>
                    </a:lnTo>
                    <a:lnTo>
                      <a:pt x="503" y="101"/>
                    </a:lnTo>
                    <a:lnTo>
                      <a:pt x="503" y="103"/>
                    </a:lnTo>
                    <a:lnTo>
                      <a:pt x="502" y="104"/>
                    </a:lnTo>
                    <a:lnTo>
                      <a:pt x="500" y="109"/>
                    </a:lnTo>
                    <a:lnTo>
                      <a:pt x="515" y="109"/>
                    </a:lnTo>
                    <a:lnTo>
                      <a:pt x="518" y="112"/>
                    </a:lnTo>
                    <a:lnTo>
                      <a:pt x="511" y="116"/>
                    </a:lnTo>
                    <a:lnTo>
                      <a:pt x="507" y="114"/>
                    </a:lnTo>
                    <a:lnTo>
                      <a:pt x="502" y="112"/>
                    </a:lnTo>
                    <a:lnTo>
                      <a:pt x="488" y="111"/>
                    </a:lnTo>
                    <a:lnTo>
                      <a:pt x="488" y="114"/>
                    </a:lnTo>
                    <a:lnTo>
                      <a:pt x="486" y="114"/>
                    </a:lnTo>
                    <a:lnTo>
                      <a:pt x="481" y="117"/>
                    </a:lnTo>
                    <a:lnTo>
                      <a:pt x="489" y="117"/>
                    </a:lnTo>
                    <a:lnTo>
                      <a:pt x="502" y="120"/>
                    </a:lnTo>
                    <a:lnTo>
                      <a:pt x="500" y="122"/>
                    </a:lnTo>
                    <a:lnTo>
                      <a:pt x="500" y="125"/>
                    </a:lnTo>
                    <a:lnTo>
                      <a:pt x="491" y="125"/>
                    </a:lnTo>
                    <a:lnTo>
                      <a:pt x="480" y="128"/>
                    </a:lnTo>
                    <a:lnTo>
                      <a:pt x="467" y="125"/>
                    </a:lnTo>
                    <a:lnTo>
                      <a:pt x="462" y="122"/>
                    </a:lnTo>
                    <a:lnTo>
                      <a:pt x="461" y="122"/>
                    </a:lnTo>
                    <a:lnTo>
                      <a:pt x="459" y="124"/>
                    </a:lnTo>
                    <a:lnTo>
                      <a:pt x="453" y="124"/>
                    </a:lnTo>
                    <a:lnTo>
                      <a:pt x="454" y="125"/>
                    </a:lnTo>
                    <a:lnTo>
                      <a:pt x="451" y="125"/>
                    </a:lnTo>
                    <a:lnTo>
                      <a:pt x="443" y="128"/>
                    </a:lnTo>
                    <a:lnTo>
                      <a:pt x="437" y="128"/>
                    </a:lnTo>
                    <a:lnTo>
                      <a:pt x="430" y="130"/>
                    </a:lnTo>
                    <a:lnTo>
                      <a:pt x="432" y="130"/>
                    </a:lnTo>
                    <a:lnTo>
                      <a:pt x="440" y="130"/>
                    </a:lnTo>
                    <a:lnTo>
                      <a:pt x="443" y="132"/>
                    </a:lnTo>
                    <a:lnTo>
                      <a:pt x="451" y="132"/>
                    </a:lnTo>
                    <a:lnTo>
                      <a:pt x="442" y="135"/>
                    </a:lnTo>
                    <a:lnTo>
                      <a:pt x="432" y="135"/>
                    </a:lnTo>
                    <a:lnTo>
                      <a:pt x="430" y="136"/>
                    </a:lnTo>
                    <a:lnTo>
                      <a:pt x="435" y="136"/>
                    </a:lnTo>
                    <a:lnTo>
                      <a:pt x="435" y="138"/>
                    </a:lnTo>
                    <a:lnTo>
                      <a:pt x="445" y="135"/>
                    </a:lnTo>
                    <a:lnTo>
                      <a:pt x="451" y="136"/>
                    </a:lnTo>
                    <a:lnTo>
                      <a:pt x="451" y="140"/>
                    </a:lnTo>
                    <a:lnTo>
                      <a:pt x="443" y="140"/>
                    </a:lnTo>
                    <a:lnTo>
                      <a:pt x="445" y="141"/>
                    </a:lnTo>
                    <a:lnTo>
                      <a:pt x="442" y="144"/>
                    </a:lnTo>
                    <a:lnTo>
                      <a:pt x="446" y="141"/>
                    </a:lnTo>
                    <a:lnTo>
                      <a:pt x="453" y="140"/>
                    </a:lnTo>
                    <a:lnTo>
                      <a:pt x="461" y="144"/>
                    </a:lnTo>
                    <a:lnTo>
                      <a:pt x="473" y="148"/>
                    </a:lnTo>
                    <a:lnTo>
                      <a:pt x="473" y="149"/>
                    </a:lnTo>
                    <a:lnTo>
                      <a:pt x="478" y="151"/>
                    </a:lnTo>
                    <a:lnTo>
                      <a:pt x="472" y="154"/>
                    </a:lnTo>
                    <a:lnTo>
                      <a:pt x="472" y="157"/>
                    </a:lnTo>
                    <a:lnTo>
                      <a:pt x="475" y="154"/>
                    </a:lnTo>
                    <a:lnTo>
                      <a:pt x="481" y="154"/>
                    </a:lnTo>
                    <a:lnTo>
                      <a:pt x="478" y="159"/>
                    </a:lnTo>
                    <a:lnTo>
                      <a:pt x="476" y="161"/>
                    </a:lnTo>
                    <a:lnTo>
                      <a:pt x="480" y="161"/>
                    </a:lnTo>
                    <a:lnTo>
                      <a:pt x="478" y="162"/>
                    </a:lnTo>
                    <a:lnTo>
                      <a:pt x="478" y="164"/>
                    </a:lnTo>
                    <a:lnTo>
                      <a:pt x="478" y="167"/>
                    </a:lnTo>
                    <a:lnTo>
                      <a:pt x="480" y="167"/>
                    </a:lnTo>
                    <a:lnTo>
                      <a:pt x="480" y="169"/>
                    </a:lnTo>
                    <a:lnTo>
                      <a:pt x="472" y="169"/>
                    </a:lnTo>
                    <a:lnTo>
                      <a:pt x="472" y="164"/>
                    </a:lnTo>
                    <a:lnTo>
                      <a:pt x="470" y="164"/>
                    </a:lnTo>
                    <a:lnTo>
                      <a:pt x="469" y="169"/>
                    </a:lnTo>
                    <a:lnTo>
                      <a:pt x="459" y="169"/>
                    </a:lnTo>
                    <a:lnTo>
                      <a:pt x="453" y="164"/>
                    </a:lnTo>
                    <a:lnTo>
                      <a:pt x="453" y="159"/>
                    </a:lnTo>
                    <a:lnTo>
                      <a:pt x="448" y="156"/>
                    </a:lnTo>
                    <a:lnTo>
                      <a:pt x="445" y="156"/>
                    </a:lnTo>
                    <a:lnTo>
                      <a:pt x="432" y="153"/>
                    </a:lnTo>
                    <a:lnTo>
                      <a:pt x="426" y="153"/>
                    </a:lnTo>
                    <a:lnTo>
                      <a:pt x="418" y="149"/>
                    </a:lnTo>
                    <a:lnTo>
                      <a:pt x="419" y="151"/>
                    </a:lnTo>
                    <a:lnTo>
                      <a:pt x="416" y="151"/>
                    </a:lnTo>
                    <a:lnTo>
                      <a:pt x="421" y="153"/>
                    </a:lnTo>
                    <a:lnTo>
                      <a:pt x="421" y="154"/>
                    </a:lnTo>
                    <a:lnTo>
                      <a:pt x="437" y="154"/>
                    </a:lnTo>
                    <a:lnTo>
                      <a:pt x="438" y="156"/>
                    </a:lnTo>
                    <a:lnTo>
                      <a:pt x="438" y="157"/>
                    </a:lnTo>
                    <a:lnTo>
                      <a:pt x="435" y="157"/>
                    </a:lnTo>
                    <a:lnTo>
                      <a:pt x="437" y="157"/>
                    </a:lnTo>
                    <a:lnTo>
                      <a:pt x="426" y="161"/>
                    </a:lnTo>
                    <a:lnTo>
                      <a:pt x="418" y="162"/>
                    </a:lnTo>
                    <a:lnTo>
                      <a:pt x="415" y="161"/>
                    </a:lnTo>
                    <a:lnTo>
                      <a:pt x="415" y="162"/>
                    </a:lnTo>
                    <a:lnTo>
                      <a:pt x="408" y="162"/>
                    </a:lnTo>
                    <a:lnTo>
                      <a:pt x="408" y="162"/>
                    </a:lnTo>
                    <a:lnTo>
                      <a:pt x="410" y="164"/>
                    </a:lnTo>
                    <a:lnTo>
                      <a:pt x="408" y="165"/>
                    </a:lnTo>
                    <a:lnTo>
                      <a:pt x="399" y="169"/>
                    </a:lnTo>
                    <a:lnTo>
                      <a:pt x="408" y="170"/>
                    </a:lnTo>
                    <a:lnTo>
                      <a:pt x="424" y="169"/>
                    </a:lnTo>
                    <a:lnTo>
                      <a:pt x="426" y="170"/>
                    </a:lnTo>
                    <a:lnTo>
                      <a:pt x="400" y="175"/>
                    </a:lnTo>
                    <a:lnTo>
                      <a:pt x="408" y="175"/>
                    </a:lnTo>
                    <a:lnTo>
                      <a:pt x="415" y="175"/>
                    </a:lnTo>
                    <a:lnTo>
                      <a:pt x="418" y="173"/>
                    </a:lnTo>
                    <a:lnTo>
                      <a:pt x="426" y="172"/>
                    </a:lnTo>
                    <a:lnTo>
                      <a:pt x="437" y="170"/>
                    </a:lnTo>
                    <a:lnTo>
                      <a:pt x="454" y="173"/>
                    </a:lnTo>
                    <a:lnTo>
                      <a:pt x="473" y="173"/>
                    </a:lnTo>
                    <a:lnTo>
                      <a:pt x="470" y="177"/>
                    </a:lnTo>
                    <a:lnTo>
                      <a:pt x="462" y="177"/>
                    </a:lnTo>
                    <a:lnTo>
                      <a:pt x="461" y="177"/>
                    </a:lnTo>
                    <a:lnTo>
                      <a:pt x="459" y="178"/>
                    </a:lnTo>
                    <a:lnTo>
                      <a:pt x="453" y="180"/>
                    </a:lnTo>
                    <a:lnTo>
                      <a:pt x="454" y="180"/>
                    </a:lnTo>
                    <a:lnTo>
                      <a:pt x="453" y="181"/>
                    </a:lnTo>
                    <a:lnTo>
                      <a:pt x="446" y="181"/>
                    </a:lnTo>
                    <a:lnTo>
                      <a:pt x="448" y="185"/>
                    </a:lnTo>
                    <a:lnTo>
                      <a:pt x="446" y="183"/>
                    </a:lnTo>
                    <a:lnTo>
                      <a:pt x="440" y="186"/>
                    </a:lnTo>
                    <a:lnTo>
                      <a:pt x="437" y="188"/>
                    </a:lnTo>
                    <a:lnTo>
                      <a:pt x="437" y="188"/>
                    </a:lnTo>
                    <a:lnTo>
                      <a:pt x="430" y="188"/>
                    </a:lnTo>
                    <a:lnTo>
                      <a:pt x="432" y="191"/>
                    </a:lnTo>
                    <a:lnTo>
                      <a:pt x="422" y="193"/>
                    </a:lnTo>
                    <a:lnTo>
                      <a:pt x="422" y="194"/>
                    </a:lnTo>
                    <a:lnTo>
                      <a:pt x="415" y="194"/>
                    </a:lnTo>
                    <a:lnTo>
                      <a:pt x="413" y="196"/>
                    </a:lnTo>
                    <a:lnTo>
                      <a:pt x="405" y="198"/>
                    </a:lnTo>
                    <a:lnTo>
                      <a:pt x="402" y="196"/>
                    </a:lnTo>
                    <a:lnTo>
                      <a:pt x="384" y="201"/>
                    </a:lnTo>
                    <a:lnTo>
                      <a:pt x="381" y="199"/>
                    </a:lnTo>
                    <a:lnTo>
                      <a:pt x="378" y="201"/>
                    </a:lnTo>
                    <a:lnTo>
                      <a:pt x="380" y="201"/>
                    </a:lnTo>
                    <a:lnTo>
                      <a:pt x="376" y="201"/>
                    </a:lnTo>
                    <a:lnTo>
                      <a:pt x="378" y="202"/>
                    </a:lnTo>
                    <a:lnTo>
                      <a:pt x="376" y="204"/>
                    </a:lnTo>
                    <a:lnTo>
                      <a:pt x="375" y="201"/>
                    </a:lnTo>
                    <a:lnTo>
                      <a:pt x="370" y="201"/>
                    </a:lnTo>
                    <a:lnTo>
                      <a:pt x="373" y="204"/>
                    </a:lnTo>
                    <a:lnTo>
                      <a:pt x="367" y="202"/>
                    </a:lnTo>
                    <a:lnTo>
                      <a:pt x="365" y="202"/>
                    </a:lnTo>
                    <a:lnTo>
                      <a:pt x="367" y="204"/>
                    </a:lnTo>
                    <a:lnTo>
                      <a:pt x="359" y="204"/>
                    </a:lnTo>
                    <a:lnTo>
                      <a:pt x="357" y="202"/>
                    </a:lnTo>
                    <a:lnTo>
                      <a:pt x="361" y="201"/>
                    </a:lnTo>
                    <a:lnTo>
                      <a:pt x="356" y="201"/>
                    </a:lnTo>
                    <a:lnTo>
                      <a:pt x="354" y="198"/>
                    </a:lnTo>
                    <a:lnTo>
                      <a:pt x="353" y="199"/>
                    </a:lnTo>
                    <a:lnTo>
                      <a:pt x="354" y="196"/>
                    </a:lnTo>
                    <a:lnTo>
                      <a:pt x="351" y="196"/>
                    </a:lnTo>
                    <a:lnTo>
                      <a:pt x="353" y="196"/>
                    </a:lnTo>
                    <a:lnTo>
                      <a:pt x="349" y="198"/>
                    </a:lnTo>
                    <a:lnTo>
                      <a:pt x="353" y="201"/>
                    </a:lnTo>
                    <a:lnTo>
                      <a:pt x="351" y="202"/>
                    </a:lnTo>
                    <a:lnTo>
                      <a:pt x="356" y="204"/>
                    </a:lnTo>
                    <a:lnTo>
                      <a:pt x="354" y="204"/>
                    </a:lnTo>
                    <a:lnTo>
                      <a:pt x="353" y="207"/>
                    </a:lnTo>
                    <a:lnTo>
                      <a:pt x="349" y="206"/>
                    </a:lnTo>
                    <a:lnTo>
                      <a:pt x="345" y="209"/>
                    </a:lnTo>
                    <a:lnTo>
                      <a:pt x="340" y="209"/>
                    </a:lnTo>
                    <a:lnTo>
                      <a:pt x="340" y="212"/>
                    </a:lnTo>
                    <a:lnTo>
                      <a:pt x="338" y="212"/>
                    </a:lnTo>
                    <a:lnTo>
                      <a:pt x="337" y="215"/>
                    </a:lnTo>
                    <a:lnTo>
                      <a:pt x="335" y="214"/>
                    </a:lnTo>
                    <a:lnTo>
                      <a:pt x="335" y="217"/>
                    </a:lnTo>
                    <a:lnTo>
                      <a:pt x="334" y="218"/>
                    </a:lnTo>
                    <a:lnTo>
                      <a:pt x="329" y="222"/>
                    </a:lnTo>
                    <a:lnTo>
                      <a:pt x="329" y="223"/>
                    </a:lnTo>
                    <a:lnTo>
                      <a:pt x="327" y="222"/>
                    </a:lnTo>
                    <a:lnTo>
                      <a:pt x="324" y="225"/>
                    </a:lnTo>
                    <a:lnTo>
                      <a:pt x="322" y="223"/>
                    </a:lnTo>
                    <a:lnTo>
                      <a:pt x="318" y="230"/>
                    </a:lnTo>
                    <a:lnTo>
                      <a:pt x="314" y="230"/>
                    </a:lnTo>
                    <a:lnTo>
                      <a:pt x="314" y="228"/>
                    </a:lnTo>
                    <a:lnTo>
                      <a:pt x="311" y="230"/>
                    </a:lnTo>
                    <a:lnTo>
                      <a:pt x="313" y="231"/>
                    </a:lnTo>
                    <a:lnTo>
                      <a:pt x="311" y="231"/>
                    </a:lnTo>
                    <a:lnTo>
                      <a:pt x="305" y="228"/>
                    </a:lnTo>
                    <a:lnTo>
                      <a:pt x="305" y="230"/>
                    </a:lnTo>
                    <a:lnTo>
                      <a:pt x="307" y="231"/>
                    </a:lnTo>
                    <a:lnTo>
                      <a:pt x="300" y="236"/>
                    </a:lnTo>
                    <a:lnTo>
                      <a:pt x="297" y="236"/>
                    </a:lnTo>
                    <a:lnTo>
                      <a:pt x="297" y="235"/>
                    </a:lnTo>
                    <a:lnTo>
                      <a:pt x="295" y="235"/>
                    </a:lnTo>
                    <a:lnTo>
                      <a:pt x="294" y="238"/>
                    </a:lnTo>
                    <a:lnTo>
                      <a:pt x="287" y="235"/>
                    </a:lnTo>
                    <a:lnTo>
                      <a:pt x="287" y="236"/>
                    </a:lnTo>
                    <a:lnTo>
                      <a:pt x="286" y="236"/>
                    </a:lnTo>
                    <a:lnTo>
                      <a:pt x="286" y="238"/>
                    </a:lnTo>
                    <a:lnTo>
                      <a:pt x="281" y="235"/>
                    </a:lnTo>
                    <a:lnTo>
                      <a:pt x="289" y="230"/>
                    </a:lnTo>
                    <a:lnTo>
                      <a:pt x="284" y="231"/>
                    </a:lnTo>
                    <a:lnTo>
                      <a:pt x="283" y="228"/>
                    </a:lnTo>
                    <a:lnTo>
                      <a:pt x="281" y="230"/>
                    </a:lnTo>
                    <a:lnTo>
                      <a:pt x="280" y="230"/>
                    </a:lnTo>
                    <a:lnTo>
                      <a:pt x="281" y="231"/>
                    </a:lnTo>
                    <a:lnTo>
                      <a:pt x="276" y="233"/>
                    </a:lnTo>
                    <a:lnTo>
                      <a:pt x="278" y="235"/>
                    </a:lnTo>
                    <a:lnTo>
                      <a:pt x="278" y="236"/>
                    </a:lnTo>
                    <a:lnTo>
                      <a:pt x="273" y="235"/>
                    </a:lnTo>
                    <a:lnTo>
                      <a:pt x="272" y="238"/>
                    </a:lnTo>
                    <a:lnTo>
                      <a:pt x="275" y="238"/>
                    </a:lnTo>
                    <a:lnTo>
                      <a:pt x="273" y="241"/>
                    </a:lnTo>
                    <a:lnTo>
                      <a:pt x="268" y="241"/>
                    </a:lnTo>
                    <a:lnTo>
                      <a:pt x="268" y="241"/>
                    </a:lnTo>
                    <a:lnTo>
                      <a:pt x="264" y="243"/>
                    </a:lnTo>
                    <a:lnTo>
                      <a:pt x="262" y="239"/>
                    </a:lnTo>
                    <a:lnTo>
                      <a:pt x="260" y="243"/>
                    </a:lnTo>
                    <a:lnTo>
                      <a:pt x="257" y="241"/>
                    </a:lnTo>
                    <a:lnTo>
                      <a:pt x="254" y="243"/>
                    </a:lnTo>
                    <a:lnTo>
                      <a:pt x="251" y="243"/>
                    </a:lnTo>
                    <a:lnTo>
                      <a:pt x="253" y="244"/>
                    </a:lnTo>
                    <a:lnTo>
                      <a:pt x="254" y="246"/>
                    </a:lnTo>
                    <a:lnTo>
                      <a:pt x="248" y="251"/>
                    </a:lnTo>
                    <a:lnTo>
                      <a:pt x="238" y="249"/>
                    </a:lnTo>
                    <a:lnTo>
                      <a:pt x="235" y="252"/>
                    </a:lnTo>
                    <a:lnTo>
                      <a:pt x="237" y="252"/>
                    </a:lnTo>
                    <a:lnTo>
                      <a:pt x="241" y="255"/>
                    </a:lnTo>
                    <a:lnTo>
                      <a:pt x="240" y="259"/>
                    </a:lnTo>
                    <a:lnTo>
                      <a:pt x="243" y="260"/>
                    </a:lnTo>
                    <a:lnTo>
                      <a:pt x="229" y="262"/>
                    </a:lnTo>
                    <a:lnTo>
                      <a:pt x="230" y="263"/>
                    </a:lnTo>
                    <a:lnTo>
                      <a:pt x="238" y="263"/>
                    </a:lnTo>
                    <a:lnTo>
                      <a:pt x="238" y="265"/>
                    </a:lnTo>
                    <a:lnTo>
                      <a:pt x="237" y="267"/>
                    </a:lnTo>
                    <a:lnTo>
                      <a:pt x="238" y="270"/>
                    </a:lnTo>
                    <a:lnTo>
                      <a:pt x="229" y="270"/>
                    </a:lnTo>
                    <a:lnTo>
                      <a:pt x="235" y="272"/>
                    </a:lnTo>
                    <a:lnTo>
                      <a:pt x="235" y="273"/>
                    </a:lnTo>
                    <a:lnTo>
                      <a:pt x="232" y="275"/>
                    </a:lnTo>
                    <a:lnTo>
                      <a:pt x="229" y="275"/>
                    </a:lnTo>
                    <a:lnTo>
                      <a:pt x="230" y="276"/>
                    </a:lnTo>
                    <a:lnTo>
                      <a:pt x="227" y="276"/>
                    </a:lnTo>
                    <a:lnTo>
                      <a:pt x="227" y="278"/>
                    </a:lnTo>
                    <a:lnTo>
                      <a:pt x="224" y="276"/>
                    </a:lnTo>
                    <a:lnTo>
                      <a:pt x="224" y="278"/>
                    </a:lnTo>
                    <a:lnTo>
                      <a:pt x="222" y="278"/>
                    </a:lnTo>
                    <a:lnTo>
                      <a:pt x="222" y="280"/>
                    </a:lnTo>
                    <a:lnTo>
                      <a:pt x="224" y="281"/>
                    </a:lnTo>
                    <a:lnTo>
                      <a:pt x="216" y="280"/>
                    </a:lnTo>
                    <a:lnTo>
                      <a:pt x="221" y="28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8" name="Freeform 447"/>
              <p:cNvSpPr>
                <a:spLocks/>
              </p:cNvSpPr>
              <p:nvPr/>
            </p:nvSpPr>
            <p:spPr bwMode="auto">
              <a:xfrm>
                <a:off x="2022" y="877"/>
                <a:ext cx="5" cy="2"/>
              </a:xfrm>
              <a:custGeom>
                <a:avLst/>
                <a:gdLst>
                  <a:gd name="T0" fmla="*/ 2 w 5"/>
                  <a:gd name="T1" fmla="*/ 0 h 2"/>
                  <a:gd name="T2" fmla="*/ 2 w 5"/>
                  <a:gd name="T3" fmla="*/ 0 h 2"/>
                  <a:gd name="T4" fmla="*/ 0 w 5"/>
                  <a:gd name="T5" fmla="*/ 2 h 2"/>
                  <a:gd name="T6" fmla="*/ 5 w 5"/>
                  <a:gd name="T7" fmla="*/ 0 h 2"/>
                  <a:gd name="T8" fmla="*/ 2 w 5"/>
                  <a:gd name="T9" fmla="*/ 0 h 2"/>
                </a:gdLst>
                <a:ahLst/>
                <a:cxnLst>
                  <a:cxn ang="0">
                    <a:pos x="T0" y="T1"/>
                  </a:cxn>
                  <a:cxn ang="0">
                    <a:pos x="T2" y="T3"/>
                  </a:cxn>
                  <a:cxn ang="0">
                    <a:pos x="T4" y="T5"/>
                  </a:cxn>
                  <a:cxn ang="0">
                    <a:pos x="T6" y="T7"/>
                  </a:cxn>
                  <a:cxn ang="0">
                    <a:pos x="T8" y="T9"/>
                  </a:cxn>
                </a:cxnLst>
                <a:rect l="0" t="0" r="r" b="b"/>
                <a:pathLst>
                  <a:path w="5" h="2">
                    <a:moveTo>
                      <a:pt x="2" y="0"/>
                    </a:moveTo>
                    <a:lnTo>
                      <a:pt x="2" y="0"/>
                    </a:lnTo>
                    <a:lnTo>
                      <a:pt x="0" y="2"/>
                    </a:lnTo>
                    <a:lnTo>
                      <a:pt x="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69" name="Freeform 448"/>
              <p:cNvSpPr>
                <a:spLocks/>
              </p:cNvSpPr>
              <p:nvPr/>
            </p:nvSpPr>
            <p:spPr bwMode="auto">
              <a:xfrm>
                <a:off x="2024" y="874"/>
                <a:ext cx="11" cy="1"/>
              </a:xfrm>
              <a:custGeom>
                <a:avLst/>
                <a:gdLst>
                  <a:gd name="T0" fmla="*/ 11 w 11"/>
                  <a:gd name="T1" fmla="*/ 0 h 1"/>
                  <a:gd name="T2" fmla="*/ 0 w 11"/>
                  <a:gd name="T3" fmla="*/ 0 h 1"/>
                  <a:gd name="T4" fmla="*/ 3 w 11"/>
                  <a:gd name="T5" fmla="*/ 1 h 1"/>
                  <a:gd name="T6" fmla="*/ 11 w 11"/>
                  <a:gd name="T7" fmla="*/ 0 h 1"/>
                </a:gdLst>
                <a:ahLst/>
                <a:cxnLst>
                  <a:cxn ang="0">
                    <a:pos x="T0" y="T1"/>
                  </a:cxn>
                  <a:cxn ang="0">
                    <a:pos x="T2" y="T3"/>
                  </a:cxn>
                  <a:cxn ang="0">
                    <a:pos x="T4" y="T5"/>
                  </a:cxn>
                  <a:cxn ang="0">
                    <a:pos x="T6" y="T7"/>
                  </a:cxn>
                </a:cxnLst>
                <a:rect l="0" t="0" r="r" b="b"/>
                <a:pathLst>
                  <a:path w="11" h="1">
                    <a:moveTo>
                      <a:pt x="11" y="0"/>
                    </a:moveTo>
                    <a:lnTo>
                      <a:pt x="0" y="0"/>
                    </a:lnTo>
                    <a:lnTo>
                      <a:pt x="3" y="1"/>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0" name="Freeform 449"/>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1" name="Freeform 450"/>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2" name="Freeform 451"/>
              <p:cNvSpPr>
                <a:spLocks/>
              </p:cNvSpPr>
              <p:nvPr/>
            </p:nvSpPr>
            <p:spPr bwMode="auto">
              <a:xfrm>
                <a:off x="1207" y="655"/>
                <a:ext cx="140" cy="50"/>
              </a:xfrm>
              <a:custGeom>
                <a:avLst/>
                <a:gdLst>
                  <a:gd name="T0" fmla="*/ 54 w 140"/>
                  <a:gd name="T1" fmla="*/ 8 h 50"/>
                  <a:gd name="T2" fmla="*/ 56 w 140"/>
                  <a:gd name="T3" fmla="*/ 11 h 50"/>
                  <a:gd name="T4" fmla="*/ 48 w 140"/>
                  <a:gd name="T5" fmla="*/ 15 h 50"/>
                  <a:gd name="T6" fmla="*/ 31 w 140"/>
                  <a:gd name="T7" fmla="*/ 21 h 50"/>
                  <a:gd name="T8" fmla="*/ 32 w 140"/>
                  <a:gd name="T9" fmla="*/ 24 h 50"/>
                  <a:gd name="T10" fmla="*/ 26 w 140"/>
                  <a:gd name="T11" fmla="*/ 24 h 50"/>
                  <a:gd name="T12" fmla="*/ 23 w 140"/>
                  <a:gd name="T13" fmla="*/ 26 h 50"/>
                  <a:gd name="T14" fmla="*/ 20 w 140"/>
                  <a:gd name="T15" fmla="*/ 27 h 50"/>
                  <a:gd name="T16" fmla="*/ 21 w 140"/>
                  <a:gd name="T17" fmla="*/ 29 h 50"/>
                  <a:gd name="T18" fmla="*/ 18 w 140"/>
                  <a:gd name="T19" fmla="*/ 31 h 50"/>
                  <a:gd name="T20" fmla="*/ 13 w 140"/>
                  <a:gd name="T21" fmla="*/ 31 h 50"/>
                  <a:gd name="T22" fmla="*/ 10 w 140"/>
                  <a:gd name="T23" fmla="*/ 32 h 50"/>
                  <a:gd name="T24" fmla="*/ 12 w 140"/>
                  <a:gd name="T25" fmla="*/ 34 h 50"/>
                  <a:gd name="T26" fmla="*/ 7 w 140"/>
                  <a:gd name="T27" fmla="*/ 34 h 50"/>
                  <a:gd name="T28" fmla="*/ 7 w 140"/>
                  <a:gd name="T29" fmla="*/ 35 h 50"/>
                  <a:gd name="T30" fmla="*/ 5 w 140"/>
                  <a:gd name="T31" fmla="*/ 35 h 50"/>
                  <a:gd name="T32" fmla="*/ 5 w 140"/>
                  <a:gd name="T33" fmla="*/ 35 h 50"/>
                  <a:gd name="T34" fmla="*/ 0 w 140"/>
                  <a:gd name="T35" fmla="*/ 37 h 50"/>
                  <a:gd name="T36" fmla="*/ 7 w 140"/>
                  <a:gd name="T37" fmla="*/ 39 h 50"/>
                  <a:gd name="T38" fmla="*/ 10 w 140"/>
                  <a:gd name="T39" fmla="*/ 40 h 50"/>
                  <a:gd name="T40" fmla="*/ 13 w 140"/>
                  <a:gd name="T41" fmla="*/ 39 h 50"/>
                  <a:gd name="T42" fmla="*/ 16 w 140"/>
                  <a:gd name="T43" fmla="*/ 40 h 50"/>
                  <a:gd name="T44" fmla="*/ 15 w 140"/>
                  <a:gd name="T45" fmla="*/ 50 h 50"/>
                  <a:gd name="T46" fmla="*/ 37 w 140"/>
                  <a:gd name="T47" fmla="*/ 44 h 50"/>
                  <a:gd name="T48" fmla="*/ 40 w 140"/>
                  <a:gd name="T49" fmla="*/ 45 h 50"/>
                  <a:gd name="T50" fmla="*/ 50 w 140"/>
                  <a:gd name="T51" fmla="*/ 44 h 50"/>
                  <a:gd name="T52" fmla="*/ 56 w 140"/>
                  <a:gd name="T53" fmla="*/ 40 h 50"/>
                  <a:gd name="T54" fmla="*/ 58 w 140"/>
                  <a:gd name="T55" fmla="*/ 37 h 50"/>
                  <a:gd name="T56" fmla="*/ 67 w 140"/>
                  <a:gd name="T57" fmla="*/ 34 h 50"/>
                  <a:gd name="T58" fmla="*/ 78 w 140"/>
                  <a:gd name="T59" fmla="*/ 32 h 50"/>
                  <a:gd name="T60" fmla="*/ 85 w 140"/>
                  <a:gd name="T61" fmla="*/ 27 h 50"/>
                  <a:gd name="T62" fmla="*/ 86 w 140"/>
                  <a:gd name="T63" fmla="*/ 27 h 50"/>
                  <a:gd name="T64" fmla="*/ 139 w 140"/>
                  <a:gd name="T65" fmla="*/ 16 h 50"/>
                  <a:gd name="T66" fmla="*/ 140 w 140"/>
                  <a:gd name="T67" fmla="*/ 15 h 50"/>
                  <a:gd name="T68" fmla="*/ 129 w 140"/>
                  <a:gd name="T69" fmla="*/ 5 h 50"/>
                  <a:gd name="T70" fmla="*/ 115 w 140"/>
                  <a:gd name="T71" fmla="*/ 5 h 50"/>
                  <a:gd name="T72" fmla="*/ 112 w 140"/>
                  <a:gd name="T73" fmla="*/ 7 h 50"/>
                  <a:gd name="T74" fmla="*/ 113 w 140"/>
                  <a:gd name="T75" fmla="*/ 7 h 50"/>
                  <a:gd name="T76" fmla="*/ 110 w 140"/>
                  <a:gd name="T77" fmla="*/ 8 h 50"/>
                  <a:gd name="T78" fmla="*/ 107 w 140"/>
                  <a:gd name="T79" fmla="*/ 8 h 50"/>
                  <a:gd name="T80" fmla="*/ 112 w 140"/>
                  <a:gd name="T81" fmla="*/ 7 h 50"/>
                  <a:gd name="T82" fmla="*/ 109 w 140"/>
                  <a:gd name="T83" fmla="*/ 7 h 50"/>
                  <a:gd name="T84" fmla="*/ 102 w 140"/>
                  <a:gd name="T85" fmla="*/ 8 h 50"/>
                  <a:gd name="T86" fmla="*/ 104 w 140"/>
                  <a:gd name="T87" fmla="*/ 7 h 50"/>
                  <a:gd name="T88" fmla="*/ 105 w 140"/>
                  <a:gd name="T89" fmla="*/ 7 h 50"/>
                  <a:gd name="T90" fmla="*/ 93 w 140"/>
                  <a:gd name="T91" fmla="*/ 0 h 50"/>
                  <a:gd name="T92" fmla="*/ 75 w 140"/>
                  <a:gd name="T93" fmla="*/ 2 h 50"/>
                  <a:gd name="T94" fmla="*/ 74 w 140"/>
                  <a:gd name="T95" fmla="*/ 3 h 50"/>
                  <a:gd name="T96" fmla="*/ 74 w 140"/>
                  <a:gd name="T97" fmla="*/ 2 h 50"/>
                  <a:gd name="T98" fmla="*/ 56 w 140"/>
                  <a:gd name="T99" fmla="*/ 3 h 50"/>
                  <a:gd name="T100" fmla="*/ 58 w 140"/>
                  <a:gd name="T101" fmla="*/ 5 h 50"/>
                  <a:gd name="T102" fmla="*/ 54 w 140"/>
                  <a:gd name="T103" fmla="*/ 7 h 50"/>
                  <a:gd name="T104" fmla="*/ 54 w 140"/>
                  <a:gd name="T105" fmla="*/ 8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40" h="50">
                    <a:moveTo>
                      <a:pt x="54" y="8"/>
                    </a:moveTo>
                    <a:lnTo>
                      <a:pt x="56" y="11"/>
                    </a:lnTo>
                    <a:lnTo>
                      <a:pt x="48" y="15"/>
                    </a:lnTo>
                    <a:lnTo>
                      <a:pt x="31" y="21"/>
                    </a:lnTo>
                    <a:lnTo>
                      <a:pt x="32" y="24"/>
                    </a:lnTo>
                    <a:lnTo>
                      <a:pt x="26" y="24"/>
                    </a:lnTo>
                    <a:lnTo>
                      <a:pt x="23" y="26"/>
                    </a:lnTo>
                    <a:lnTo>
                      <a:pt x="20" y="27"/>
                    </a:lnTo>
                    <a:lnTo>
                      <a:pt x="21" y="29"/>
                    </a:lnTo>
                    <a:lnTo>
                      <a:pt x="18" y="31"/>
                    </a:lnTo>
                    <a:lnTo>
                      <a:pt x="13" y="31"/>
                    </a:lnTo>
                    <a:lnTo>
                      <a:pt x="10" y="32"/>
                    </a:lnTo>
                    <a:lnTo>
                      <a:pt x="12" y="34"/>
                    </a:lnTo>
                    <a:lnTo>
                      <a:pt x="7" y="34"/>
                    </a:lnTo>
                    <a:lnTo>
                      <a:pt x="7" y="35"/>
                    </a:lnTo>
                    <a:lnTo>
                      <a:pt x="5" y="35"/>
                    </a:lnTo>
                    <a:lnTo>
                      <a:pt x="5" y="35"/>
                    </a:lnTo>
                    <a:lnTo>
                      <a:pt x="0" y="37"/>
                    </a:lnTo>
                    <a:lnTo>
                      <a:pt x="7" y="39"/>
                    </a:lnTo>
                    <a:lnTo>
                      <a:pt x="10" y="40"/>
                    </a:lnTo>
                    <a:lnTo>
                      <a:pt x="13" y="39"/>
                    </a:lnTo>
                    <a:lnTo>
                      <a:pt x="16" y="40"/>
                    </a:lnTo>
                    <a:lnTo>
                      <a:pt x="15" y="50"/>
                    </a:lnTo>
                    <a:lnTo>
                      <a:pt x="37" y="44"/>
                    </a:lnTo>
                    <a:lnTo>
                      <a:pt x="40" y="45"/>
                    </a:lnTo>
                    <a:lnTo>
                      <a:pt x="50" y="44"/>
                    </a:lnTo>
                    <a:lnTo>
                      <a:pt x="56" y="40"/>
                    </a:lnTo>
                    <a:lnTo>
                      <a:pt x="58" y="37"/>
                    </a:lnTo>
                    <a:lnTo>
                      <a:pt x="67" y="34"/>
                    </a:lnTo>
                    <a:lnTo>
                      <a:pt x="78" y="32"/>
                    </a:lnTo>
                    <a:lnTo>
                      <a:pt x="85" y="27"/>
                    </a:lnTo>
                    <a:lnTo>
                      <a:pt x="86" y="27"/>
                    </a:lnTo>
                    <a:lnTo>
                      <a:pt x="139" y="16"/>
                    </a:lnTo>
                    <a:lnTo>
                      <a:pt x="140" y="15"/>
                    </a:lnTo>
                    <a:lnTo>
                      <a:pt x="129" y="5"/>
                    </a:lnTo>
                    <a:lnTo>
                      <a:pt x="115" y="5"/>
                    </a:lnTo>
                    <a:lnTo>
                      <a:pt x="112" y="7"/>
                    </a:lnTo>
                    <a:lnTo>
                      <a:pt x="113" y="7"/>
                    </a:lnTo>
                    <a:lnTo>
                      <a:pt x="110" y="8"/>
                    </a:lnTo>
                    <a:lnTo>
                      <a:pt x="107" y="8"/>
                    </a:lnTo>
                    <a:lnTo>
                      <a:pt x="112" y="7"/>
                    </a:lnTo>
                    <a:lnTo>
                      <a:pt x="109" y="7"/>
                    </a:lnTo>
                    <a:lnTo>
                      <a:pt x="102" y="8"/>
                    </a:lnTo>
                    <a:lnTo>
                      <a:pt x="104" y="7"/>
                    </a:lnTo>
                    <a:lnTo>
                      <a:pt x="105" y="7"/>
                    </a:lnTo>
                    <a:lnTo>
                      <a:pt x="93" y="0"/>
                    </a:lnTo>
                    <a:lnTo>
                      <a:pt x="75" y="2"/>
                    </a:lnTo>
                    <a:lnTo>
                      <a:pt x="74" y="3"/>
                    </a:lnTo>
                    <a:lnTo>
                      <a:pt x="74" y="2"/>
                    </a:lnTo>
                    <a:lnTo>
                      <a:pt x="56" y="3"/>
                    </a:lnTo>
                    <a:lnTo>
                      <a:pt x="58" y="5"/>
                    </a:lnTo>
                    <a:lnTo>
                      <a:pt x="54" y="7"/>
                    </a:lnTo>
                    <a:lnTo>
                      <a:pt x="5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3" name="Freeform 452"/>
              <p:cNvSpPr>
                <a:spLocks/>
              </p:cNvSpPr>
              <p:nvPr/>
            </p:nvSpPr>
            <p:spPr bwMode="auto">
              <a:xfrm>
                <a:off x="1268" y="673"/>
                <a:ext cx="184" cy="71"/>
              </a:xfrm>
              <a:custGeom>
                <a:avLst/>
                <a:gdLst>
                  <a:gd name="T0" fmla="*/ 1 w 184"/>
                  <a:gd name="T1" fmla="*/ 56 h 71"/>
                  <a:gd name="T2" fmla="*/ 38 w 184"/>
                  <a:gd name="T3" fmla="*/ 43 h 71"/>
                  <a:gd name="T4" fmla="*/ 62 w 184"/>
                  <a:gd name="T5" fmla="*/ 42 h 71"/>
                  <a:gd name="T6" fmla="*/ 24 w 184"/>
                  <a:gd name="T7" fmla="*/ 38 h 71"/>
                  <a:gd name="T8" fmla="*/ 17 w 184"/>
                  <a:gd name="T9" fmla="*/ 30 h 71"/>
                  <a:gd name="T10" fmla="*/ 36 w 184"/>
                  <a:gd name="T11" fmla="*/ 27 h 71"/>
                  <a:gd name="T12" fmla="*/ 21 w 184"/>
                  <a:gd name="T13" fmla="*/ 26 h 71"/>
                  <a:gd name="T14" fmla="*/ 13 w 184"/>
                  <a:gd name="T15" fmla="*/ 21 h 71"/>
                  <a:gd name="T16" fmla="*/ 28 w 184"/>
                  <a:gd name="T17" fmla="*/ 14 h 71"/>
                  <a:gd name="T18" fmla="*/ 33 w 184"/>
                  <a:gd name="T19" fmla="*/ 11 h 71"/>
                  <a:gd name="T20" fmla="*/ 86 w 184"/>
                  <a:gd name="T21" fmla="*/ 1 h 71"/>
                  <a:gd name="T22" fmla="*/ 71 w 184"/>
                  <a:gd name="T23" fmla="*/ 9 h 71"/>
                  <a:gd name="T24" fmla="*/ 84 w 184"/>
                  <a:gd name="T25" fmla="*/ 8 h 71"/>
                  <a:gd name="T26" fmla="*/ 95 w 184"/>
                  <a:gd name="T27" fmla="*/ 5 h 71"/>
                  <a:gd name="T28" fmla="*/ 95 w 184"/>
                  <a:gd name="T29" fmla="*/ 14 h 71"/>
                  <a:gd name="T30" fmla="*/ 103 w 184"/>
                  <a:gd name="T31" fmla="*/ 14 h 71"/>
                  <a:gd name="T32" fmla="*/ 117 w 184"/>
                  <a:gd name="T33" fmla="*/ 11 h 71"/>
                  <a:gd name="T34" fmla="*/ 124 w 184"/>
                  <a:gd name="T35" fmla="*/ 9 h 71"/>
                  <a:gd name="T36" fmla="*/ 133 w 184"/>
                  <a:gd name="T37" fmla="*/ 11 h 71"/>
                  <a:gd name="T38" fmla="*/ 129 w 184"/>
                  <a:gd name="T39" fmla="*/ 21 h 71"/>
                  <a:gd name="T40" fmla="*/ 127 w 184"/>
                  <a:gd name="T41" fmla="*/ 24 h 71"/>
                  <a:gd name="T42" fmla="*/ 136 w 184"/>
                  <a:gd name="T43" fmla="*/ 19 h 71"/>
                  <a:gd name="T44" fmla="*/ 146 w 184"/>
                  <a:gd name="T45" fmla="*/ 5 h 71"/>
                  <a:gd name="T46" fmla="*/ 152 w 184"/>
                  <a:gd name="T47" fmla="*/ 1 h 71"/>
                  <a:gd name="T48" fmla="*/ 162 w 184"/>
                  <a:gd name="T49" fmla="*/ 3 h 71"/>
                  <a:gd name="T50" fmla="*/ 165 w 184"/>
                  <a:gd name="T51" fmla="*/ 1 h 71"/>
                  <a:gd name="T52" fmla="*/ 171 w 184"/>
                  <a:gd name="T53" fmla="*/ 11 h 71"/>
                  <a:gd name="T54" fmla="*/ 163 w 184"/>
                  <a:gd name="T55" fmla="*/ 27 h 71"/>
                  <a:gd name="T56" fmla="*/ 157 w 184"/>
                  <a:gd name="T57" fmla="*/ 32 h 71"/>
                  <a:gd name="T58" fmla="*/ 175 w 184"/>
                  <a:gd name="T59" fmla="*/ 43 h 71"/>
                  <a:gd name="T60" fmla="*/ 184 w 184"/>
                  <a:gd name="T61" fmla="*/ 46 h 71"/>
                  <a:gd name="T62" fmla="*/ 175 w 184"/>
                  <a:gd name="T63" fmla="*/ 53 h 71"/>
                  <a:gd name="T64" fmla="*/ 170 w 184"/>
                  <a:gd name="T65" fmla="*/ 53 h 71"/>
                  <a:gd name="T66" fmla="*/ 160 w 184"/>
                  <a:gd name="T67" fmla="*/ 51 h 71"/>
                  <a:gd name="T68" fmla="*/ 149 w 184"/>
                  <a:gd name="T69" fmla="*/ 59 h 71"/>
                  <a:gd name="T70" fmla="*/ 163 w 184"/>
                  <a:gd name="T71" fmla="*/ 56 h 71"/>
                  <a:gd name="T72" fmla="*/ 160 w 184"/>
                  <a:gd name="T73" fmla="*/ 59 h 71"/>
                  <a:gd name="T74" fmla="*/ 148 w 184"/>
                  <a:gd name="T75" fmla="*/ 64 h 71"/>
                  <a:gd name="T76" fmla="*/ 125 w 184"/>
                  <a:gd name="T77" fmla="*/ 61 h 71"/>
                  <a:gd name="T78" fmla="*/ 113 w 184"/>
                  <a:gd name="T79" fmla="*/ 54 h 71"/>
                  <a:gd name="T80" fmla="*/ 97 w 184"/>
                  <a:gd name="T81" fmla="*/ 62 h 71"/>
                  <a:gd name="T82" fmla="*/ 68 w 184"/>
                  <a:gd name="T83" fmla="*/ 69 h 71"/>
                  <a:gd name="T84" fmla="*/ 25 w 184"/>
                  <a:gd name="T85" fmla="*/ 67 h 71"/>
                  <a:gd name="T86" fmla="*/ 27 w 184"/>
                  <a:gd name="T87" fmla="*/ 59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84" h="71">
                    <a:moveTo>
                      <a:pt x="17" y="59"/>
                    </a:moveTo>
                    <a:lnTo>
                      <a:pt x="6" y="59"/>
                    </a:lnTo>
                    <a:lnTo>
                      <a:pt x="1" y="56"/>
                    </a:lnTo>
                    <a:lnTo>
                      <a:pt x="0" y="54"/>
                    </a:lnTo>
                    <a:lnTo>
                      <a:pt x="0" y="48"/>
                    </a:lnTo>
                    <a:lnTo>
                      <a:pt x="38" y="43"/>
                    </a:lnTo>
                    <a:lnTo>
                      <a:pt x="57" y="45"/>
                    </a:lnTo>
                    <a:lnTo>
                      <a:pt x="60" y="43"/>
                    </a:lnTo>
                    <a:lnTo>
                      <a:pt x="62" y="42"/>
                    </a:lnTo>
                    <a:lnTo>
                      <a:pt x="49" y="38"/>
                    </a:lnTo>
                    <a:lnTo>
                      <a:pt x="30" y="40"/>
                    </a:lnTo>
                    <a:lnTo>
                      <a:pt x="24" y="38"/>
                    </a:lnTo>
                    <a:lnTo>
                      <a:pt x="8" y="38"/>
                    </a:lnTo>
                    <a:lnTo>
                      <a:pt x="6" y="34"/>
                    </a:lnTo>
                    <a:lnTo>
                      <a:pt x="17" y="30"/>
                    </a:lnTo>
                    <a:lnTo>
                      <a:pt x="28" y="30"/>
                    </a:lnTo>
                    <a:lnTo>
                      <a:pt x="38" y="29"/>
                    </a:lnTo>
                    <a:lnTo>
                      <a:pt x="36" y="27"/>
                    </a:lnTo>
                    <a:lnTo>
                      <a:pt x="14" y="29"/>
                    </a:lnTo>
                    <a:lnTo>
                      <a:pt x="14" y="27"/>
                    </a:lnTo>
                    <a:lnTo>
                      <a:pt x="21" y="26"/>
                    </a:lnTo>
                    <a:lnTo>
                      <a:pt x="22" y="24"/>
                    </a:lnTo>
                    <a:lnTo>
                      <a:pt x="9" y="24"/>
                    </a:lnTo>
                    <a:lnTo>
                      <a:pt x="13" y="21"/>
                    </a:lnTo>
                    <a:lnTo>
                      <a:pt x="24" y="16"/>
                    </a:lnTo>
                    <a:lnTo>
                      <a:pt x="28" y="16"/>
                    </a:lnTo>
                    <a:lnTo>
                      <a:pt x="28" y="14"/>
                    </a:lnTo>
                    <a:lnTo>
                      <a:pt x="27" y="14"/>
                    </a:lnTo>
                    <a:lnTo>
                      <a:pt x="30" y="11"/>
                    </a:lnTo>
                    <a:lnTo>
                      <a:pt x="33" y="11"/>
                    </a:lnTo>
                    <a:lnTo>
                      <a:pt x="62" y="3"/>
                    </a:lnTo>
                    <a:lnTo>
                      <a:pt x="82" y="0"/>
                    </a:lnTo>
                    <a:lnTo>
                      <a:pt x="86" y="1"/>
                    </a:lnTo>
                    <a:lnTo>
                      <a:pt x="82" y="5"/>
                    </a:lnTo>
                    <a:lnTo>
                      <a:pt x="81" y="8"/>
                    </a:lnTo>
                    <a:lnTo>
                      <a:pt x="71" y="9"/>
                    </a:lnTo>
                    <a:lnTo>
                      <a:pt x="71" y="11"/>
                    </a:lnTo>
                    <a:lnTo>
                      <a:pt x="82" y="9"/>
                    </a:lnTo>
                    <a:lnTo>
                      <a:pt x="84" y="8"/>
                    </a:lnTo>
                    <a:lnTo>
                      <a:pt x="86" y="8"/>
                    </a:lnTo>
                    <a:lnTo>
                      <a:pt x="87" y="6"/>
                    </a:lnTo>
                    <a:lnTo>
                      <a:pt x="95" y="5"/>
                    </a:lnTo>
                    <a:lnTo>
                      <a:pt x="108" y="9"/>
                    </a:lnTo>
                    <a:lnTo>
                      <a:pt x="106" y="11"/>
                    </a:lnTo>
                    <a:lnTo>
                      <a:pt x="95" y="14"/>
                    </a:lnTo>
                    <a:lnTo>
                      <a:pt x="105" y="13"/>
                    </a:lnTo>
                    <a:lnTo>
                      <a:pt x="102" y="14"/>
                    </a:lnTo>
                    <a:lnTo>
                      <a:pt x="103" y="14"/>
                    </a:lnTo>
                    <a:lnTo>
                      <a:pt x="111" y="11"/>
                    </a:lnTo>
                    <a:lnTo>
                      <a:pt x="116" y="13"/>
                    </a:lnTo>
                    <a:lnTo>
                      <a:pt x="117" y="11"/>
                    </a:lnTo>
                    <a:lnTo>
                      <a:pt x="121" y="11"/>
                    </a:lnTo>
                    <a:lnTo>
                      <a:pt x="119" y="9"/>
                    </a:lnTo>
                    <a:lnTo>
                      <a:pt x="124" y="9"/>
                    </a:lnTo>
                    <a:lnTo>
                      <a:pt x="121" y="5"/>
                    </a:lnTo>
                    <a:lnTo>
                      <a:pt x="130" y="6"/>
                    </a:lnTo>
                    <a:lnTo>
                      <a:pt x="133" y="11"/>
                    </a:lnTo>
                    <a:lnTo>
                      <a:pt x="130" y="14"/>
                    </a:lnTo>
                    <a:lnTo>
                      <a:pt x="129" y="19"/>
                    </a:lnTo>
                    <a:lnTo>
                      <a:pt x="129" y="21"/>
                    </a:lnTo>
                    <a:lnTo>
                      <a:pt x="127" y="21"/>
                    </a:lnTo>
                    <a:lnTo>
                      <a:pt x="125" y="22"/>
                    </a:lnTo>
                    <a:lnTo>
                      <a:pt x="127" y="24"/>
                    </a:lnTo>
                    <a:lnTo>
                      <a:pt x="132" y="22"/>
                    </a:lnTo>
                    <a:lnTo>
                      <a:pt x="138" y="21"/>
                    </a:lnTo>
                    <a:lnTo>
                      <a:pt x="136" y="19"/>
                    </a:lnTo>
                    <a:lnTo>
                      <a:pt x="138" y="16"/>
                    </a:lnTo>
                    <a:lnTo>
                      <a:pt x="141" y="13"/>
                    </a:lnTo>
                    <a:lnTo>
                      <a:pt x="146" y="5"/>
                    </a:lnTo>
                    <a:lnTo>
                      <a:pt x="148" y="3"/>
                    </a:lnTo>
                    <a:lnTo>
                      <a:pt x="148" y="3"/>
                    </a:lnTo>
                    <a:lnTo>
                      <a:pt x="152" y="1"/>
                    </a:lnTo>
                    <a:lnTo>
                      <a:pt x="151" y="0"/>
                    </a:lnTo>
                    <a:lnTo>
                      <a:pt x="157" y="1"/>
                    </a:lnTo>
                    <a:lnTo>
                      <a:pt x="162" y="3"/>
                    </a:lnTo>
                    <a:lnTo>
                      <a:pt x="163" y="3"/>
                    </a:lnTo>
                    <a:lnTo>
                      <a:pt x="162" y="1"/>
                    </a:lnTo>
                    <a:lnTo>
                      <a:pt x="165" y="1"/>
                    </a:lnTo>
                    <a:lnTo>
                      <a:pt x="173" y="8"/>
                    </a:lnTo>
                    <a:lnTo>
                      <a:pt x="170" y="9"/>
                    </a:lnTo>
                    <a:lnTo>
                      <a:pt x="171" y="11"/>
                    </a:lnTo>
                    <a:lnTo>
                      <a:pt x="165" y="19"/>
                    </a:lnTo>
                    <a:lnTo>
                      <a:pt x="165" y="26"/>
                    </a:lnTo>
                    <a:lnTo>
                      <a:pt x="163" y="27"/>
                    </a:lnTo>
                    <a:lnTo>
                      <a:pt x="162" y="29"/>
                    </a:lnTo>
                    <a:lnTo>
                      <a:pt x="157" y="32"/>
                    </a:lnTo>
                    <a:lnTo>
                      <a:pt x="157" y="32"/>
                    </a:lnTo>
                    <a:lnTo>
                      <a:pt x="163" y="38"/>
                    </a:lnTo>
                    <a:lnTo>
                      <a:pt x="171" y="38"/>
                    </a:lnTo>
                    <a:lnTo>
                      <a:pt x="175" y="43"/>
                    </a:lnTo>
                    <a:lnTo>
                      <a:pt x="179" y="43"/>
                    </a:lnTo>
                    <a:lnTo>
                      <a:pt x="178" y="46"/>
                    </a:lnTo>
                    <a:lnTo>
                      <a:pt x="184" y="46"/>
                    </a:lnTo>
                    <a:lnTo>
                      <a:pt x="183" y="48"/>
                    </a:lnTo>
                    <a:lnTo>
                      <a:pt x="178" y="53"/>
                    </a:lnTo>
                    <a:lnTo>
                      <a:pt x="175" y="53"/>
                    </a:lnTo>
                    <a:lnTo>
                      <a:pt x="173" y="51"/>
                    </a:lnTo>
                    <a:lnTo>
                      <a:pt x="176" y="50"/>
                    </a:lnTo>
                    <a:lnTo>
                      <a:pt x="170" y="53"/>
                    </a:lnTo>
                    <a:lnTo>
                      <a:pt x="168" y="53"/>
                    </a:lnTo>
                    <a:lnTo>
                      <a:pt x="168" y="50"/>
                    </a:lnTo>
                    <a:lnTo>
                      <a:pt x="160" y="51"/>
                    </a:lnTo>
                    <a:lnTo>
                      <a:pt x="159" y="54"/>
                    </a:lnTo>
                    <a:lnTo>
                      <a:pt x="152" y="54"/>
                    </a:lnTo>
                    <a:lnTo>
                      <a:pt x="149" y="59"/>
                    </a:lnTo>
                    <a:lnTo>
                      <a:pt x="157" y="56"/>
                    </a:lnTo>
                    <a:lnTo>
                      <a:pt x="162" y="56"/>
                    </a:lnTo>
                    <a:lnTo>
                      <a:pt x="163" y="56"/>
                    </a:lnTo>
                    <a:lnTo>
                      <a:pt x="159" y="58"/>
                    </a:lnTo>
                    <a:lnTo>
                      <a:pt x="157" y="59"/>
                    </a:lnTo>
                    <a:lnTo>
                      <a:pt x="160" y="59"/>
                    </a:lnTo>
                    <a:lnTo>
                      <a:pt x="163" y="61"/>
                    </a:lnTo>
                    <a:lnTo>
                      <a:pt x="159" y="62"/>
                    </a:lnTo>
                    <a:lnTo>
                      <a:pt x="148" y="64"/>
                    </a:lnTo>
                    <a:lnTo>
                      <a:pt x="143" y="66"/>
                    </a:lnTo>
                    <a:lnTo>
                      <a:pt x="121" y="64"/>
                    </a:lnTo>
                    <a:lnTo>
                      <a:pt x="125" y="61"/>
                    </a:lnTo>
                    <a:lnTo>
                      <a:pt x="111" y="59"/>
                    </a:lnTo>
                    <a:lnTo>
                      <a:pt x="114" y="56"/>
                    </a:lnTo>
                    <a:lnTo>
                      <a:pt x="113" y="54"/>
                    </a:lnTo>
                    <a:lnTo>
                      <a:pt x="106" y="58"/>
                    </a:lnTo>
                    <a:lnTo>
                      <a:pt x="105" y="59"/>
                    </a:lnTo>
                    <a:lnTo>
                      <a:pt x="97" y="62"/>
                    </a:lnTo>
                    <a:lnTo>
                      <a:pt x="82" y="64"/>
                    </a:lnTo>
                    <a:lnTo>
                      <a:pt x="79" y="66"/>
                    </a:lnTo>
                    <a:lnTo>
                      <a:pt x="68" y="69"/>
                    </a:lnTo>
                    <a:lnTo>
                      <a:pt x="24" y="71"/>
                    </a:lnTo>
                    <a:lnTo>
                      <a:pt x="27" y="69"/>
                    </a:lnTo>
                    <a:lnTo>
                      <a:pt x="25" y="67"/>
                    </a:lnTo>
                    <a:lnTo>
                      <a:pt x="25" y="64"/>
                    </a:lnTo>
                    <a:lnTo>
                      <a:pt x="28" y="61"/>
                    </a:lnTo>
                    <a:lnTo>
                      <a:pt x="27" y="59"/>
                    </a:lnTo>
                    <a:lnTo>
                      <a:pt x="17"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4" name="Freeform 453"/>
              <p:cNvSpPr>
                <a:spLocks/>
              </p:cNvSpPr>
              <p:nvPr/>
            </p:nvSpPr>
            <p:spPr bwMode="auto">
              <a:xfrm>
                <a:off x="1433" y="668"/>
                <a:ext cx="29" cy="11"/>
              </a:xfrm>
              <a:custGeom>
                <a:avLst/>
                <a:gdLst>
                  <a:gd name="T0" fmla="*/ 16 w 29"/>
                  <a:gd name="T1" fmla="*/ 10 h 11"/>
                  <a:gd name="T2" fmla="*/ 29 w 29"/>
                  <a:gd name="T3" fmla="*/ 2 h 11"/>
                  <a:gd name="T4" fmla="*/ 27 w 29"/>
                  <a:gd name="T5" fmla="*/ 0 h 11"/>
                  <a:gd name="T6" fmla="*/ 11 w 29"/>
                  <a:gd name="T7" fmla="*/ 0 h 11"/>
                  <a:gd name="T8" fmla="*/ 0 w 29"/>
                  <a:gd name="T9" fmla="*/ 3 h 11"/>
                  <a:gd name="T10" fmla="*/ 6 w 29"/>
                  <a:gd name="T11" fmla="*/ 6 h 11"/>
                  <a:gd name="T12" fmla="*/ 10 w 29"/>
                  <a:gd name="T13" fmla="*/ 11 h 11"/>
                  <a:gd name="T14" fmla="*/ 16 w 29"/>
                  <a:gd name="T15" fmla="*/ 10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11">
                    <a:moveTo>
                      <a:pt x="16" y="10"/>
                    </a:moveTo>
                    <a:lnTo>
                      <a:pt x="29" y="2"/>
                    </a:lnTo>
                    <a:lnTo>
                      <a:pt x="27" y="0"/>
                    </a:lnTo>
                    <a:lnTo>
                      <a:pt x="11" y="0"/>
                    </a:lnTo>
                    <a:lnTo>
                      <a:pt x="0" y="3"/>
                    </a:lnTo>
                    <a:lnTo>
                      <a:pt x="6" y="6"/>
                    </a:lnTo>
                    <a:lnTo>
                      <a:pt x="10" y="11"/>
                    </a:lnTo>
                    <a:lnTo>
                      <a:pt x="16"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5" name="Freeform 454"/>
              <p:cNvSpPr>
                <a:spLocks/>
              </p:cNvSpPr>
              <p:nvPr/>
            </p:nvSpPr>
            <p:spPr bwMode="auto">
              <a:xfrm>
                <a:off x="1470" y="666"/>
                <a:ext cx="73" cy="37"/>
              </a:xfrm>
              <a:custGeom>
                <a:avLst/>
                <a:gdLst>
                  <a:gd name="T0" fmla="*/ 15 w 73"/>
                  <a:gd name="T1" fmla="*/ 28 h 37"/>
                  <a:gd name="T2" fmla="*/ 15 w 73"/>
                  <a:gd name="T3" fmla="*/ 24 h 37"/>
                  <a:gd name="T4" fmla="*/ 11 w 73"/>
                  <a:gd name="T5" fmla="*/ 24 h 37"/>
                  <a:gd name="T6" fmla="*/ 11 w 73"/>
                  <a:gd name="T7" fmla="*/ 23 h 37"/>
                  <a:gd name="T8" fmla="*/ 4 w 73"/>
                  <a:gd name="T9" fmla="*/ 24 h 37"/>
                  <a:gd name="T10" fmla="*/ 0 w 73"/>
                  <a:gd name="T11" fmla="*/ 18 h 37"/>
                  <a:gd name="T12" fmla="*/ 1 w 73"/>
                  <a:gd name="T13" fmla="*/ 16 h 37"/>
                  <a:gd name="T14" fmla="*/ 4 w 73"/>
                  <a:gd name="T15" fmla="*/ 13 h 37"/>
                  <a:gd name="T16" fmla="*/ 9 w 73"/>
                  <a:gd name="T17" fmla="*/ 13 h 37"/>
                  <a:gd name="T18" fmla="*/ 14 w 73"/>
                  <a:gd name="T19" fmla="*/ 15 h 37"/>
                  <a:gd name="T20" fmla="*/ 14 w 73"/>
                  <a:gd name="T21" fmla="*/ 18 h 37"/>
                  <a:gd name="T22" fmla="*/ 25 w 73"/>
                  <a:gd name="T23" fmla="*/ 16 h 37"/>
                  <a:gd name="T24" fmla="*/ 27 w 73"/>
                  <a:gd name="T25" fmla="*/ 13 h 37"/>
                  <a:gd name="T26" fmla="*/ 27 w 73"/>
                  <a:gd name="T27" fmla="*/ 15 h 37"/>
                  <a:gd name="T28" fmla="*/ 30 w 73"/>
                  <a:gd name="T29" fmla="*/ 13 h 37"/>
                  <a:gd name="T30" fmla="*/ 27 w 73"/>
                  <a:gd name="T31" fmla="*/ 12 h 37"/>
                  <a:gd name="T32" fmla="*/ 28 w 73"/>
                  <a:gd name="T33" fmla="*/ 10 h 37"/>
                  <a:gd name="T34" fmla="*/ 35 w 73"/>
                  <a:gd name="T35" fmla="*/ 10 h 37"/>
                  <a:gd name="T36" fmla="*/ 33 w 73"/>
                  <a:gd name="T37" fmla="*/ 8 h 37"/>
                  <a:gd name="T38" fmla="*/ 28 w 73"/>
                  <a:gd name="T39" fmla="*/ 8 h 37"/>
                  <a:gd name="T40" fmla="*/ 23 w 73"/>
                  <a:gd name="T41" fmla="*/ 8 h 37"/>
                  <a:gd name="T42" fmla="*/ 23 w 73"/>
                  <a:gd name="T43" fmla="*/ 5 h 37"/>
                  <a:gd name="T44" fmla="*/ 28 w 73"/>
                  <a:gd name="T45" fmla="*/ 5 h 37"/>
                  <a:gd name="T46" fmla="*/ 30 w 73"/>
                  <a:gd name="T47" fmla="*/ 7 h 37"/>
                  <a:gd name="T48" fmla="*/ 31 w 73"/>
                  <a:gd name="T49" fmla="*/ 5 h 37"/>
                  <a:gd name="T50" fmla="*/ 28 w 73"/>
                  <a:gd name="T51" fmla="*/ 4 h 37"/>
                  <a:gd name="T52" fmla="*/ 35 w 73"/>
                  <a:gd name="T53" fmla="*/ 0 h 37"/>
                  <a:gd name="T54" fmla="*/ 39 w 73"/>
                  <a:gd name="T55" fmla="*/ 2 h 37"/>
                  <a:gd name="T56" fmla="*/ 41 w 73"/>
                  <a:gd name="T57" fmla="*/ 2 h 37"/>
                  <a:gd name="T58" fmla="*/ 38 w 73"/>
                  <a:gd name="T59" fmla="*/ 0 h 37"/>
                  <a:gd name="T60" fmla="*/ 41 w 73"/>
                  <a:gd name="T61" fmla="*/ 0 h 37"/>
                  <a:gd name="T62" fmla="*/ 52 w 73"/>
                  <a:gd name="T63" fmla="*/ 2 h 37"/>
                  <a:gd name="T64" fmla="*/ 71 w 73"/>
                  <a:gd name="T65" fmla="*/ 0 h 37"/>
                  <a:gd name="T66" fmla="*/ 73 w 73"/>
                  <a:gd name="T67" fmla="*/ 2 h 37"/>
                  <a:gd name="T68" fmla="*/ 71 w 73"/>
                  <a:gd name="T69" fmla="*/ 4 h 37"/>
                  <a:gd name="T70" fmla="*/ 63 w 73"/>
                  <a:gd name="T71" fmla="*/ 5 h 37"/>
                  <a:gd name="T72" fmla="*/ 66 w 73"/>
                  <a:gd name="T73" fmla="*/ 5 h 37"/>
                  <a:gd name="T74" fmla="*/ 65 w 73"/>
                  <a:gd name="T75" fmla="*/ 7 h 37"/>
                  <a:gd name="T76" fmla="*/ 57 w 73"/>
                  <a:gd name="T77" fmla="*/ 8 h 37"/>
                  <a:gd name="T78" fmla="*/ 47 w 73"/>
                  <a:gd name="T79" fmla="*/ 12 h 37"/>
                  <a:gd name="T80" fmla="*/ 46 w 73"/>
                  <a:gd name="T81" fmla="*/ 13 h 37"/>
                  <a:gd name="T82" fmla="*/ 57 w 73"/>
                  <a:gd name="T83" fmla="*/ 12 h 37"/>
                  <a:gd name="T84" fmla="*/ 58 w 73"/>
                  <a:gd name="T85" fmla="*/ 16 h 37"/>
                  <a:gd name="T86" fmla="*/ 55 w 73"/>
                  <a:gd name="T87" fmla="*/ 18 h 37"/>
                  <a:gd name="T88" fmla="*/ 63 w 73"/>
                  <a:gd name="T89" fmla="*/ 16 h 37"/>
                  <a:gd name="T90" fmla="*/ 62 w 73"/>
                  <a:gd name="T91" fmla="*/ 20 h 37"/>
                  <a:gd name="T92" fmla="*/ 57 w 73"/>
                  <a:gd name="T93" fmla="*/ 21 h 37"/>
                  <a:gd name="T94" fmla="*/ 55 w 73"/>
                  <a:gd name="T95" fmla="*/ 24 h 37"/>
                  <a:gd name="T96" fmla="*/ 52 w 73"/>
                  <a:gd name="T97" fmla="*/ 26 h 37"/>
                  <a:gd name="T98" fmla="*/ 54 w 73"/>
                  <a:gd name="T99" fmla="*/ 26 h 37"/>
                  <a:gd name="T100" fmla="*/ 52 w 73"/>
                  <a:gd name="T101" fmla="*/ 29 h 37"/>
                  <a:gd name="T102" fmla="*/ 41 w 73"/>
                  <a:gd name="T103" fmla="*/ 33 h 37"/>
                  <a:gd name="T104" fmla="*/ 33 w 73"/>
                  <a:gd name="T105" fmla="*/ 33 h 37"/>
                  <a:gd name="T106" fmla="*/ 31 w 73"/>
                  <a:gd name="T107" fmla="*/ 34 h 37"/>
                  <a:gd name="T108" fmla="*/ 23 w 73"/>
                  <a:gd name="T109" fmla="*/ 37 h 37"/>
                  <a:gd name="T110" fmla="*/ 22 w 73"/>
                  <a:gd name="T111" fmla="*/ 36 h 37"/>
                  <a:gd name="T112" fmla="*/ 19 w 73"/>
                  <a:gd name="T113" fmla="*/ 36 h 37"/>
                  <a:gd name="T114" fmla="*/ 20 w 73"/>
                  <a:gd name="T115" fmla="*/ 31 h 37"/>
                  <a:gd name="T116" fmla="*/ 15 w 73"/>
                  <a:gd name="T117"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3" h="37">
                    <a:moveTo>
                      <a:pt x="15" y="28"/>
                    </a:moveTo>
                    <a:lnTo>
                      <a:pt x="15" y="24"/>
                    </a:lnTo>
                    <a:lnTo>
                      <a:pt x="11" y="24"/>
                    </a:lnTo>
                    <a:lnTo>
                      <a:pt x="11" y="23"/>
                    </a:lnTo>
                    <a:lnTo>
                      <a:pt x="4" y="24"/>
                    </a:lnTo>
                    <a:lnTo>
                      <a:pt x="0" y="18"/>
                    </a:lnTo>
                    <a:lnTo>
                      <a:pt x="1" y="16"/>
                    </a:lnTo>
                    <a:lnTo>
                      <a:pt x="4" y="13"/>
                    </a:lnTo>
                    <a:lnTo>
                      <a:pt x="9" y="13"/>
                    </a:lnTo>
                    <a:lnTo>
                      <a:pt x="14" y="15"/>
                    </a:lnTo>
                    <a:lnTo>
                      <a:pt x="14" y="18"/>
                    </a:lnTo>
                    <a:lnTo>
                      <a:pt x="25" y="16"/>
                    </a:lnTo>
                    <a:lnTo>
                      <a:pt x="27" y="13"/>
                    </a:lnTo>
                    <a:lnTo>
                      <a:pt x="27" y="15"/>
                    </a:lnTo>
                    <a:lnTo>
                      <a:pt x="30" y="13"/>
                    </a:lnTo>
                    <a:lnTo>
                      <a:pt x="27" y="12"/>
                    </a:lnTo>
                    <a:lnTo>
                      <a:pt x="28" y="10"/>
                    </a:lnTo>
                    <a:lnTo>
                      <a:pt x="35" y="10"/>
                    </a:lnTo>
                    <a:lnTo>
                      <a:pt x="33" y="8"/>
                    </a:lnTo>
                    <a:lnTo>
                      <a:pt x="28" y="8"/>
                    </a:lnTo>
                    <a:lnTo>
                      <a:pt x="23" y="8"/>
                    </a:lnTo>
                    <a:lnTo>
                      <a:pt x="23" y="5"/>
                    </a:lnTo>
                    <a:lnTo>
                      <a:pt x="28" y="5"/>
                    </a:lnTo>
                    <a:lnTo>
                      <a:pt x="30" y="7"/>
                    </a:lnTo>
                    <a:lnTo>
                      <a:pt x="31" y="5"/>
                    </a:lnTo>
                    <a:lnTo>
                      <a:pt x="28" y="4"/>
                    </a:lnTo>
                    <a:lnTo>
                      <a:pt x="35" y="0"/>
                    </a:lnTo>
                    <a:lnTo>
                      <a:pt x="39" y="2"/>
                    </a:lnTo>
                    <a:lnTo>
                      <a:pt x="41" y="2"/>
                    </a:lnTo>
                    <a:lnTo>
                      <a:pt x="38" y="0"/>
                    </a:lnTo>
                    <a:lnTo>
                      <a:pt x="41" y="0"/>
                    </a:lnTo>
                    <a:lnTo>
                      <a:pt x="52" y="2"/>
                    </a:lnTo>
                    <a:lnTo>
                      <a:pt x="71" y="0"/>
                    </a:lnTo>
                    <a:lnTo>
                      <a:pt x="73" y="2"/>
                    </a:lnTo>
                    <a:lnTo>
                      <a:pt x="71" y="4"/>
                    </a:lnTo>
                    <a:lnTo>
                      <a:pt x="63" y="5"/>
                    </a:lnTo>
                    <a:lnTo>
                      <a:pt x="66" y="5"/>
                    </a:lnTo>
                    <a:lnTo>
                      <a:pt x="65" y="7"/>
                    </a:lnTo>
                    <a:lnTo>
                      <a:pt x="57" y="8"/>
                    </a:lnTo>
                    <a:lnTo>
                      <a:pt x="47" y="12"/>
                    </a:lnTo>
                    <a:lnTo>
                      <a:pt x="46" y="13"/>
                    </a:lnTo>
                    <a:lnTo>
                      <a:pt x="57" y="12"/>
                    </a:lnTo>
                    <a:lnTo>
                      <a:pt x="58" y="16"/>
                    </a:lnTo>
                    <a:lnTo>
                      <a:pt x="55" y="18"/>
                    </a:lnTo>
                    <a:lnTo>
                      <a:pt x="63" y="16"/>
                    </a:lnTo>
                    <a:lnTo>
                      <a:pt x="62" y="20"/>
                    </a:lnTo>
                    <a:lnTo>
                      <a:pt x="57" y="21"/>
                    </a:lnTo>
                    <a:lnTo>
                      <a:pt x="55" y="24"/>
                    </a:lnTo>
                    <a:lnTo>
                      <a:pt x="52" y="26"/>
                    </a:lnTo>
                    <a:lnTo>
                      <a:pt x="54" y="26"/>
                    </a:lnTo>
                    <a:lnTo>
                      <a:pt x="52" y="29"/>
                    </a:lnTo>
                    <a:lnTo>
                      <a:pt x="41" y="33"/>
                    </a:lnTo>
                    <a:lnTo>
                      <a:pt x="33" y="33"/>
                    </a:lnTo>
                    <a:lnTo>
                      <a:pt x="31" y="34"/>
                    </a:lnTo>
                    <a:lnTo>
                      <a:pt x="23" y="37"/>
                    </a:lnTo>
                    <a:lnTo>
                      <a:pt x="22" y="36"/>
                    </a:lnTo>
                    <a:lnTo>
                      <a:pt x="19" y="36"/>
                    </a:lnTo>
                    <a:lnTo>
                      <a:pt x="20" y="31"/>
                    </a:lnTo>
                    <a:lnTo>
                      <a:pt x="15"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6" name="Freeform 455"/>
              <p:cNvSpPr>
                <a:spLocks/>
              </p:cNvSpPr>
              <p:nvPr/>
            </p:nvSpPr>
            <p:spPr bwMode="auto">
              <a:xfrm>
                <a:off x="1452" y="723"/>
                <a:ext cx="46" cy="21"/>
              </a:xfrm>
              <a:custGeom>
                <a:avLst/>
                <a:gdLst>
                  <a:gd name="T0" fmla="*/ 37 w 46"/>
                  <a:gd name="T1" fmla="*/ 4 h 21"/>
                  <a:gd name="T2" fmla="*/ 33 w 46"/>
                  <a:gd name="T3" fmla="*/ 3 h 21"/>
                  <a:gd name="T4" fmla="*/ 35 w 46"/>
                  <a:gd name="T5" fmla="*/ 1 h 21"/>
                  <a:gd name="T6" fmla="*/ 29 w 46"/>
                  <a:gd name="T7" fmla="*/ 0 h 21"/>
                  <a:gd name="T8" fmla="*/ 22 w 46"/>
                  <a:gd name="T9" fmla="*/ 4 h 21"/>
                  <a:gd name="T10" fmla="*/ 22 w 46"/>
                  <a:gd name="T11" fmla="*/ 4 h 21"/>
                  <a:gd name="T12" fmla="*/ 18 w 46"/>
                  <a:gd name="T13" fmla="*/ 6 h 21"/>
                  <a:gd name="T14" fmla="*/ 16 w 46"/>
                  <a:gd name="T15" fmla="*/ 8 h 21"/>
                  <a:gd name="T16" fmla="*/ 13 w 46"/>
                  <a:gd name="T17" fmla="*/ 11 h 21"/>
                  <a:gd name="T18" fmla="*/ 2 w 46"/>
                  <a:gd name="T19" fmla="*/ 11 h 21"/>
                  <a:gd name="T20" fmla="*/ 0 w 46"/>
                  <a:gd name="T21" fmla="*/ 14 h 21"/>
                  <a:gd name="T22" fmla="*/ 2 w 46"/>
                  <a:gd name="T23" fmla="*/ 16 h 21"/>
                  <a:gd name="T24" fmla="*/ 6 w 46"/>
                  <a:gd name="T25" fmla="*/ 14 h 21"/>
                  <a:gd name="T26" fmla="*/ 18 w 46"/>
                  <a:gd name="T27" fmla="*/ 19 h 21"/>
                  <a:gd name="T28" fmla="*/ 30 w 46"/>
                  <a:gd name="T29" fmla="*/ 21 h 21"/>
                  <a:gd name="T30" fmla="*/ 33 w 46"/>
                  <a:gd name="T31" fmla="*/ 19 h 21"/>
                  <a:gd name="T32" fmla="*/ 43 w 46"/>
                  <a:gd name="T33" fmla="*/ 17 h 21"/>
                  <a:gd name="T34" fmla="*/ 46 w 46"/>
                  <a:gd name="T35" fmla="*/ 16 h 21"/>
                  <a:gd name="T36" fmla="*/ 43 w 46"/>
                  <a:gd name="T37" fmla="*/ 16 h 21"/>
                  <a:gd name="T38" fmla="*/ 41 w 46"/>
                  <a:gd name="T39" fmla="*/ 11 h 21"/>
                  <a:gd name="T40" fmla="*/ 37 w 46"/>
                  <a:gd name="T41"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21">
                    <a:moveTo>
                      <a:pt x="37" y="4"/>
                    </a:moveTo>
                    <a:lnTo>
                      <a:pt x="33" y="3"/>
                    </a:lnTo>
                    <a:lnTo>
                      <a:pt x="35" y="1"/>
                    </a:lnTo>
                    <a:lnTo>
                      <a:pt x="29" y="0"/>
                    </a:lnTo>
                    <a:lnTo>
                      <a:pt x="22" y="4"/>
                    </a:lnTo>
                    <a:lnTo>
                      <a:pt x="22" y="4"/>
                    </a:lnTo>
                    <a:lnTo>
                      <a:pt x="18" y="6"/>
                    </a:lnTo>
                    <a:lnTo>
                      <a:pt x="16" y="8"/>
                    </a:lnTo>
                    <a:lnTo>
                      <a:pt x="13" y="11"/>
                    </a:lnTo>
                    <a:lnTo>
                      <a:pt x="2" y="11"/>
                    </a:lnTo>
                    <a:lnTo>
                      <a:pt x="0" y="14"/>
                    </a:lnTo>
                    <a:lnTo>
                      <a:pt x="2" y="16"/>
                    </a:lnTo>
                    <a:lnTo>
                      <a:pt x="6" y="14"/>
                    </a:lnTo>
                    <a:lnTo>
                      <a:pt x="18" y="19"/>
                    </a:lnTo>
                    <a:lnTo>
                      <a:pt x="30" y="21"/>
                    </a:lnTo>
                    <a:lnTo>
                      <a:pt x="33" y="19"/>
                    </a:lnTo>
                    <a:lnTo>
                      <a:pt x="43" y="17"/>
                    </a:lnTo>
                    <a:lnTo>
                      <a:pt x="46" y="16"/>
                    </a:lnTo>
                    <a:lnTo>
                      <a:pt x="43" y="16"/>
                    </a:lnTo>
                    <a:lnTo>
                      <a:pt x="41" y="11"/>
                    </a:lnTo>
                    <a:lnTo>
                      <a:pt x="37"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7" name="Freeform 456"/>
              <p:cNvSpPr>
                <a:spLocks/>
              </p:cNvSpPr>
              <p:nvPr/>
            </p:nvSpPr>
            <p:spPr bwMode="auto">
              <a:xfrm>
                <a:off x="1511" y="628"/>
                <a:ext cx="63" cy="22"/>
              </a:xfrm>
              <a:custGeom>
                <a:avLst/>
                <a:gdLst>
                  <a:gd name="T0" fmla="*/ 57 w 63"/>
                  <a:gd name="T1" fmla="*/ 8 h 22"/>
                  <a:gd name="T2" fmla="*/ 55 w 63"/>
                  <a:gd name="T3" fmla="*/ 9 h 22"/>
                  <a:gd name="T4" fmla="*/ 52 w 63"/>
                  <a:gd name="T5" fmla="*/ 11 h 22"/>
                  <a:gd name="T6" fmla="*/ 55 w 63"/>
                  <a:gd name="T7" fmla="*/ 11 h 22"/>
                  <a:gd name="T8" fmla="*/ 51 w 63"/>
                  <a:gd name="T9" fmla="*/ 16 h 22"/>
                  <a:gd name="T10" fmla="*/ 51 w 63"/>
                  <a:gd name="T11" fmla="*/ 14 h 22"/>
                  <a:gd name="T12" fmla="*/ 49 w 63"/>
                  <a:gd name="T13" fmla="*/ 14 h 22"/>
                  <a:gd name="T14" fmla="*/ 48 w 63"/>
                  <a:gd name="T15" fmla="*/ 14 h 22"/>
                  <a:gd name="T16" fmla="*/ 46 w 63"/>
                  <a:gd name="T17" fmla="*/ 14 h 22"/>
                  <a:gd name="T18" fmla="*/ 46 w 63"/>
                  <a:gd name="T19" fmla="*/ 16 h 22"/>
                  <a:gd name="T20" fmla="*/ 41 w 63"/>
                  <a:gd name="T21" fmla="*/ 17 h 22"/>
                  <a:gd name="T22" fmla="*/ 43 w 63"/>
                  <a:gd name="T23" fmla="*/ 21 h 22"/>
                  <a:gd name="T24" fmla="*/ 40 w 63"/>
                  <a:gd name="T25" fmla="*/ 19 h 22"/>
                  <a:gd name="T26" fmla="*/ 38 w 63"/>
                  <a:gd name="T27" fmla="*/ 21 h 22"/>
                  <a:gd name="T28" fmla="*/ 24 w 63"/>
                  <a:gd name="T29" fmla="*/ 22 h 22"/>
                  <a:gd name="T30" fmla="*/ 25 w 63"/>
                  <a:gd name="T31" fmla="*/ 21 h 22"/>
                  <a:gd name="T32" fmla="*/ 21 w 63"/>
                  <a:gd name="T33" fmla="*/ 22 h 22"/>
                  <a:gd name="T34" fmla="*/ 16 w 63"/>
                  <a:gd name="T35" fmla="*/ 22 h 22"/>
                  <a:gd name="T36" fmla="*/ 14 w 63"/>
                  <a:gd name="T37" fmla="*/ 21 h 22"/>
                  <a:gd name="T38" fmla="*/ 16 w 63"/>
                  <a:gd name="T39" fmla="*/ 19 h 22"/>
                  <a:gd name="T40" fmla="*/ 17 w 63"/>
                  <a:gd name="T41" fmla="*/ 17 h 22"/>
                  <a:gd name="T42" fmla="*/ 17 w 63"/>
                  <a:gd name="T43" fmla="*/ 16 h 22"/>
                  <a:gd name="T44" fmla="*/ 24 w 63"/>
                  <a:gd name="T45" fmla="*/ 14 h 22"/>
                  <a:gd name="T46" fmla="*/ 32 w 63"/>
                  <a:gd name="T47" fmla="*/ 14 h 22"/>
                  <a:gd name="T48" fmla="*/ 32 w 63"/>
                  <a:gd name="T49" fmla="*/ 13 h 22"/>
                  <a:gd name="T50" fmla="*/ 1 w 63"/>
                  <a:gd name="T51" fmla="*/ 14 h 22"/>
                  <a:gd name="T52" fmla="*/ 0 w 63"/>
                  <a:gd name="T53" fmla="*/ 14 h 22"/>
                  <a:gd name="T54" fmla="*/ 3 w 63"/>
                  <a:gd name="T55" fmla="*/ 13 h 22"/>
                  <a:gd name="T56" fmla="*/ 8 w 63"/>
                  <a:gd name="T57" fmla="*/ 13 h 22"/>
                  <a:gd name="T58" fmla="*/ 6 w 63"/>
                  <a:gd name="T59" fmla="*/ 11 h 22"/>
                  <a:gd name="T60" fmla="*/ 11 w 63"/>
                  <a:gd name="T61" fmla="*/ 9 h 22"/>
                  <a:gd name="T62" fmla="*/ 16 w 63"/>
                  <a:gd name="T63" fmla="*/ 11 h 22"/>
                  <a:gd name="T64" fmla="*/ 17 w 63"/>
                  <a:gd name="T65" fmla="*/ 11 h 22"/>
                  <a:gd name="T66" fmla="*/ 16 w 63"/>
                  <a:gd name="T67" fmla="*/ 9 h 22"/>
                  <a:gd name="T68" fmla="*/ 21 w 63"/>
                  <a:gd name="T69" fmla="*/ 8 h 22"/>
                  <a:gd name="T70" fmla="*/ 16 w 63"/>
                  <a:gd name="T71" fmla="*/ 9 h 22"/>
                  <a:gd name="T72" fmla="*/ 16 w 63"/>
                  <a:gd name="T73" fmla="*/ 8 h 22"/>
                  <a:gd name="T74" fmla="*/ 17 w 63"/>
                  <a:gd name="T75" fmla="*/ 6 h 22"/>
                  <a:gd name="T76" fmla="*/ 14 w 63"/>
                  <a:gd name="T77" fmla="*/ 6 h 22"/>
                  <a:gd name="T78" fmla="*/ 16 w 63"/>
                  <a:gd name="T79" fmla="*/ 5 h 22"/>
                  <a:gd name="T80" fmla="*/ 22 w 63"/>
                  <a:gd name="T81" fmla="*/ 3 h 22"/>
                  <a:gd name="T82" fmla="*/ 27 w 63"/>
                  <a:gd name="T83" fmla="*/ 3 h 22"/>
                  <a:gd name="T84" fmla="*/ 28 w 63"/>
                  <a:gd name="T85" fmla="*/ 6 h 22"/>
                  <a:gd name="T86" fmla="*/ 30 w 63"/>
                  <a:gd name="T87" fmla="*/ 6 h 22"/>
                  <a:gd name="T88" fmla="*/ 28 w 63"/>
                  <a:gd name="T89" fmla="*/ 8 h 22"/>
                  <a:gd name="T90" fmla="*/ 36 w 63"/>
                  <a:gd name="T91" fmla="*/ 8 h 22"/>
                  <a:gd name="T92" fmla="*/ 35 w 63"/>
                  <a:gd name="T93" fmla="*/ 6 h 22"/>
                  <a:gd name="T94" fmla="*/ 38 w 63"/>
                  <a:gd name="T95" fmla="*/ 5 h 22"/>
                  <a:gd name="T96" fmla="*/ 38 w 63"/>
                  <a:gd name="T97" fmla="*/ 5 h 22"/>
                  <a:gd name="T98" fmla="*/ 30 w 63"/>
                  <a:gd name="T99" fmla="*/ 1 h 22"/>
                  <a:gd name="T100" fmla="*/ 40 w 63"/>
                  <a:gd name="T101" fmla="*/ 0 h 22"/>
                  <a:gd name="T102" fmla="*/ 46 w 63"/>
                  <a:gd name="T103" fmla="*/ 0 h 22"/>
                  <a:gd name="T104" fmla="*/ 51 w 63"/>
                  <a:gd name="T105" fmla="*/ 1 h 22"/>
                  <a:gd name="T106" fmla="*/ 51 w 63"/>
                  <a:gd name="T107" fmla="*/ 3 h 22"/>
                  <a:gd name="T108" fmla="*/ 54 w 63"/>
                  <a:gd name="T109" fmla="*/ 1 h 22"/>
                  <a:gd name="T110" fmla="*/ 55 w 63"/>
                  <a:gd name="T111" fmla="*/ 0 h 22"/>
                  <a:gd name="T112" fmla="*/ 57 w 63"/>
                  <a:gd name="T113" fmla="*/ 0 h 22"/>
                  <a:gd name="T114" fmla="*/ 60 w 63"/>
                  <a:gd name="T115" fmla="*/ 0 h 22"/>
                  <a:gd name="T116" fmla="*/ 63 w 63"/>
                  <a:gd name="T117" fmla="*/ 1 h 22"/>
                  <a:gd name="T118" fmla="*/ 60 w 63"/>
                  <a:gd name="T119" fmla="*/ 5 h 22"/>
                  <a:gd name="T120" fmla="*/ 60 w 63"/>
                  <a:gd name="T121" fmla="*/ 6 h 22"/>
                  <a:gd name="T122" fmla="*/ 57 w 63"/>
                  <a:gd name="T123" fmla="*/ 8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 h="22">
                    <a:moveTo>
                      <a:pt x="57" y="8"/>
                    </a:moveTo>
                    <a:lnTo>
                      <a:pt x="55" y="9"/>
                    </a:lnTo>
                    <a:lnTo>
                      <a:pt x="52" y="11"/>
                    </a:lnTo>
                    <a:lnTo>
                      <a:pt x="55" y="11"/>
                    </a:lnTo>
                    <a:lnTo>
                      <a:pt x="51" y="16"/>
                    </a:lnTo>
                    <a:lnTo>
                      <a:pt x="51" y="14"/>
                    </a:lnTo>
                    <a:lnTo>
                      <a:pt x="49" y="14"/>
                    </a:lnTo>
                    <a:lnTo>
                      <a:pt x="48" y="14"/>
                    </a:lnTo>
                    <a:lnTo>
                      <a:pt x="46" y="14"/>
                    </a:lnTo>
                    <a:lnTo>
                      <a:pt x="46" y="16"/>
                    </a:lnTo>
                    <a:lnTo>
                      <a:pt x="41" y="17"/>
                    </a:lnTo>
                    <a:lnTo>
                      <a:pt x="43" y="21"/>
                    </a:lnTo>
                    <a:lnTo>
                      <a:pt x="40" y="19"/>
                    </a:lnTo>
                    <a:lnTo>
                      <a:pt x="38" y="21"/>
                    </a:lnTo>
                    <a:lnTo>
                      <a:pt x="24" y="22"/>
                    </a:lnTo>
                    <a:lnTo>
                      <a:pt x="25" y="21"/>
                    </a:lnTo>
                    <a:lnTo>
                      <a:pt x="21" y="22"/>
                    </a:lnTo>
                    <a:lnTo>
                      <a:pt x="16" y="22"/>
                    </a:lnTo>
                    <a:lnTo>
                      <a:pt x="14" y="21"/>
                    </a:lnTo>
                    <a:lnTo>
                      <a:pt x="16" y="19"/>
                    </a:lnTo>
                    <a:lnTo>
                      <a:pt x="17" y="17"/>
                    </a:lnTo>
                    <a:lnTo>
                      <a:pt x="17" y="16"/>
                    </a:lnTo>
                    <a:lnTo>
                      <a:pt x="24" y="14"/>
                    </a:lnTo>
                    <a:lnTo>
                      <a:pt x="32" y="14"/>
                    </a:lnTo>
                    <a:lnTo>
                      <a:pt x="32" y="13"/>
                    </a:lnTo>
                    <a:lnTo>
                      <a:pt x="1" y="14"/>
                    </a:lnTo>
                    <a:lnTo>
                      <a:pt x="0" y="14"/>
                    </a:lnTo>
                    <a:lnTo>
                      <a:pt x="3" y="13"/>
                    </a:lnTo>
                    <a:lnTo>
                      <a:pt x="8" y="13"/>
                    </a:lnTo>
                    <a:lnTo>
                      <a:pt x="6" y="11"/>
                    </a:lnTo>
                    <a:lnTo>
                      <a:pt x="11" y="9"/>
                    </a:lnTo>
                    <a:lnTo>
                      <a:pt x="16" y="11"/>
                    </a:lnTo>
                    <a:lnTo>
                      <a:pt x="17" y="11"/>
                    </a:lnTo>
                    <a:lnTo>
                      <a:pt x="16" y="9"/>
                    </a:lnTo>
                    <a:lnTo>
                      <a:pt x="21" y="8"/>
                    </a:lnTo>
                    <a:lnTo>
                      <a:pt x="16" y="9"/>
                    </a:lnTo>
                    <a:lnTo>
                      <a:pt x="16" y="8"/>
                    </a:lnTo>
                    <a:lnTo>
                      <a:pt x="17" y="6"/>
                    </a:lnTo>
                    <a:lnTo>
                      <a:pt x="14" y="6"/>
                    </a:lnTo>
                    <a:lnTo>
                      <a:pt x="16" y="5"/>
                    </a:lnTo>
                    <a:lnTo>
                      <a:pt x="22" y="3"/>
                    </a:lnTo>
                    <a:lnTo>
                      <a:pt x="27" y="3"/>
                    </a:lnTo>
                    <a:lnTo>
                      <a:pt x="28" y="6"/>
                    </a:lnTo>
                    <a:lnTo>
                      <a:pt x="30" y="6"/>
                    </a:lnTo>
                    <a:lnTo>
                      <a:pt x="28" y="8"/>
                    </a:lnTo>
                    <a:lnTo>
                      <a:pt x="36" y="8"/>
                    </a:lnTo>
                    <a:lnTo>
                      <a:pt x="35" y="6"/>
                    </a:lnTo>
                    <a:lnTo>
                      <a:pt x="38" y="5"/>
                    </a:lnTo>
                    <a:lnTo>
                      <a:pt x="38" y="5"/>
                    </a:lnTo>
                    <a:lnTo>
                      <a:pt x="30" y="1"/>
                    </a:lnTo>
                    <a:lnTo>
                      <a:pt x="40" y="0"/>
                    </a:lnTo>
                    <a:lnTo>
                      <a:pt x="46" y="0"/>
                    </a:lnTo>
                    <a:lnTo>
                      <a:pt x="51" y="1"/>
                    </a:lnTo>
                    <a:lnTo>
                      <a:pt x="51" y="3"/>
                    </a:lnTo>
                    <a:lnTo>
                      <a:pt x="54" y="1"/>
                    </a:lnTo>
                    <a:lnTo>
                      <a:pt x="55" y="0"/>
                    </a:lnTo>
                    <a:lnTo>
                      <a:pt x="57" y="0"/>
                    </a:lnTo>
                    <a:lnTo>
                      <a:pt x="60" y="0"/>
                    </a:lnTo>
                    <a:lnTo>
                      <a:pt x="63" y="1"/>
                    </a:lnTo>
                    <a:lnTo>
                      <a:pt x="60" y="5"/>
                    </a:lnTo>
                    <a:lnTo>
                      <a:pt x="60" y="6"/>
                    </a:lnTo>
                    <a:lnTo>
                      <a:pt x="57"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8" name="Freeform 457"/>
              <p:cNvSpPr>
                <a:spLocks/>
              </p:cNvSpPr>
              <p:nvPr/>
            </p:nvSpPr>
            <p:spPr bwMode="auto">
              <a:xfrm>
                <a:off x="1600" y="599"/>
                <a:ext cx="33" cy="14"/>
              </a:xfrm>
              <a:custGeom>
                <a:avLst/>
                <a:gdLst>
                  <a:gd name="T0" fmla="*/ 24 w 33"/>
                  <a:gd name="T1" fmla="*/ 13 h 14"/>
                  <a:gd name="T2" fmla="*/ 11 w 33"/>
                  <a:gd name="T3" fmla="*/ 13 h 14"/>
                  <a:gd name="T4" fmla="*/ 5 w 33"/>
                  <a:gd name="T5" fmla="*/ 14 h 14"/>
                  <a:gd name="T6" fmla="*/ 1 w 33"/>
                  <a:gd name="T7" fmla="*/ 14 h 14"/>
                  <a:gd name="T8" fmla="*/ 5 w 33"/>
                  <a:gd name="T9" fmla="*/ 13 h 14"/>
                  <a:gd name="T10" fmla="*/ 0 w 33"/>
                  <a:gd name="T11" fmla="*/ 11 h 14"/>
                  <a:gd name="T12" fmla="*/ 8 w 33"/>
                  <a:gd name="T13" fmla="*/ 9 h 14"/>
                  <a:gd name="T14" fmla="*/ 11 w 33"/>
                  <a:gd name="T15" fmla="*/ 9 h 14"/>
                  <a:gd name="T16" fmla="*/ 11 w 33"/>
                  <a:gd name="T17" fmla="*/ 9 h 14"/>
                  <a:gd name="T18" fmla="*/ 1 w 33"/>
                  <a:gd name="T19" fmla="*/ 8 h 14"/>
                  <a:gd name="T20" fmla="*/ 3 w 33"/>
                  <a:gd name="T21" fmla="*/ 8 h 14"/>
                  <a:gd name="T22" fmla="*/ 1 w 33"/>
                  <a:gd name="T23" fmla="*/ 6 h 14"/>
                  <a:gd name="T24" fmla="*/ 3 w 33"/>
                  <a:gd name="T25" fmla="*/ 5 h 14"/>
                  <a:gd name="T26" fmla="*/ 1 w 33"/>
                  <a:gd name="T27" fmla="*/ 5 h 14"/>
                  <a:gd name="T28" fmla="*/ 6 w 33"/>
                  <a:gd name="T29" fmla="*/ 3 h 14"/>
                  <a:gd name="T30" fmla="*/ 5 w 33"/>
                  <a:gd name="T31" fmla="*/ 1 h 14"/>
                  <a:gd name="T32" fmla="*/ 8 w 33"/>
                  <a:gd name="T33" fmla="*/ 0 h 14"/>
                  <a:gd name="T34" fmla="*/ 11 w 33"/>
                  <a:gd name="T35" fmla="*/ 0 h 14"/>
                  <a:gd name="T36" fmla="*/ 27 w 33"/>
                  <a:gd name="T37" fmla="*/ 3 h 14"/>
                  <a:gd name="T38" fmla="*/ 27 w 33"/>
                  <a:gd name="T39" fmla="*/ 3 h 14"/>
                  <a:gd name="T40" fmla="*/ 24 w 33"/>
                  <a:gd name="T41" fmla="*/ 5 h 14"/>
                  <a:gd name="T42" fmla="*/ 28 w 33"/>
                  <a:gd name="T43" fmla="*/ 5 h 14"/>
                  <a:gd name="T44" fmla="*/ 33 w 33"/>
                  <a:gd name="T45" fmla="*/ 6 h 14"/>
                  <a:gd name="T46" fmla="*/ 30 w 33"/>
                  <a:gd name="T47" fmla="*/ 8 h 14"/>
                  <a:gd name="T48" fmla="*/ 28 w 33"/>
                  <a:gd name="T49" fmla="*/ 9 h 14"/>
                  <a:gd name="T50" fmla="*/ 28 w 33"/>
                  <a:gd name="T51" fmla="*/ 11 h 14"/>
                  <a:gd name="T52" fmla="*/ 24 w 33"/>
                  <a:gd name="T53" fmla="*/ 1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14">
                    <a:moveTo>
                      <a:pt x="24" y="13"/>
                    </a:moveTo>
                    <a:lnTo>
                      <a:pt x="11" y="13"/>
                    </a:lnTo>
                    <a:lnTo>
                      <a:pt x="5" y="14"/>
                    </a:lnTo>
                    <a:lnTo>
                      <a:pt x="1" y="14"/>
                    </a:lnTo>
                    <a:lnTo>
                      <a:pt x="5" y="13"/>
                    </a:lnTo>
                    <a:lnTo>
                      <a:pt x="0" y="11"/>
                    </a:lnTo>
                    <a:lnTo>
                      <a:pt x="8" y="9"/>
                    </a:lnTo>
                    <a:lnTo>
                      <a:pt x="11" y="9"/>
                    </a:lnTo>
                    <a:lnTo>
                      <a:pt x="11" y="9"/>
                    </a:lnTo>
                    <a:lnTo>
                      <a:pt x="1" y="8"/>
                    </a:lnTo>
                    <a:lnTo>
                      <a:pt x="3" y="8"/>
                    </a:lnTo>
                    <a:lnTo>
                      <a:pt x="1" y="6"/>
                    </a:lnTo>
                    <a:lnTo>
                      <a:pt x="3" y="5"/>
                    </a:lnTo>
                    <a:lnTo>
                      <a:pt x="1" y="5"/>
                    </a:lnTo>
                    <a:lnTo>
                      <a:pt x="6" y="3"/>
                    </a:lnTo>
                    <a:lnTo>
                      <a:pt x="5" y="1"/>
                    </a:lnTo>
                    <a:lnTo>
                      <a:pt x="8" y="0"/>
                    </a:lnTo>
                    <a:lnTo>
                      <a:pt x="11" y="0"/>
                    </a:lnTo>
                    <a:lnTo>
                      <a:pt x="27" y="3"/>
                    </a:lnTo>
                    <a:lnTo>
                      <a:pt x="27" y="3"/>
                    </a:lnTo>
                    <a:lnTo>
                      <a:pt x="24" y="5"/>
                    </a:lnTo>
                    <a:lnTo>
                      <a:pt x="28" y="5"/>
                    </a:lnTo>
                    <a:lnTo>
                      <a:pt x="33" y="6"/>
                    </a:lnTo>
                    <a:lnTo>
                      <a:pt x="30" y="8"/>
                    </a:lnTo>
                    <a:lnTo>
                      <a:pt x="28" y="9"/>
                    </a:lnTo>
                    <a:lnTo>
                      <a:pt x="28" y="11"/>
                    </a:lnTo>
                    <a:lnTo>
                      <a:pt x="24"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79" name="Freeform 458"/>
              <p:cNvSpPr>
                <a:spLocks/>
              </p:cNvSpPr>
              <p:nvPr/>
            </p:nvSpPr>
            <p:spPr bwMode="auto">
              <a:xfrm>
                <a:off x="1535" y="594"/>
                <a:ext cx="55" cy="19"/>
              </a:xfrm>
              <a:custGeom>
                <a:avLst/>
                <a:gdLst>
                  <a:gd name="T0" fmla="*/ 54 w 55"/>
                  <a:gd name="T1" fmla="*/ 6 h 19"/>
                  <a:gd name="T2" fmla="*/ 55 w 55"/>
                  <a:gd name="T3" fmla="*/ 8 h 19"/>
                  <a:gd name="T4" fmla="*/ 49 w 55"/>
                  <a:gd name="T5" fmla="*/ 10 h 19"/>
                  <a:gd name="T6" fmla="*/ 47 w 55"/>
                  <a:gd name="T7" fmla="*/ 11 h 19"/>
                  <a:gd name="T8" fmla="*/ 52 w 55"/>
                  <a:gd name="T9" fmla="*/ 16 h 19"/>
                  <a:gd name="T10" fmla="*/ 47 w 55"/>
                  <a:gd name="T11" fmla="*/ 18 h 19"/>
                  <a:gd name="T12" fmla="*/ 38 w 55"/>
                  <a:gd name="T13" fmla="*/ 19 h 19"/>
                  <a:gd name="T14" fmla="*/ 33 w 55"/>
                  <a:gd name="T15" fmla="*/ 18 h 19"/>
                  <a:gd name="T16" fmla="*/ 35 w 55"/>
                  <a:gd name="T17" fmla="*/ 13 h 19"/>
                  <a:gd name="T18" fmla="*/ 20 w 55"/>
                  <a:gd name="T19" fmla="*/ 13 h 19"/>
                  <a:gd name="T20" fmla="*/ 20 w 55"/>
                  <a:gd name="T21" fmla="*/ 11 h 19"/>
                  <a:gd name="T22" fmla="*/ 8 w 55"/>
                  <a:gd name="T23" fmla="*/ 13 h 19"/>
                  <a:gd name="T24" fmla="*/ 0 w 55"/>
                  <a:gd name="T25" fmla="*/ 13 h 19"/>
                  <a:gd name="T26" fmla="*/ 0 w 55"/>
                  <a:gd name="T27" fmla="*/ 11 h 19"/>
                  <a:gd name="T28" fmla="*/ 1 w 55"/>
                  <a:gd name="T29" fmla="*/ 10 h 19"/>
                  <a:gd name="T30" fmla="*/ 14 w 55"/>
                  <a:gd name="T31" fmla="*/ 10 h 19"/>
                  <a:gd name="T32" fmla="*/ 17 w 55"/>
                  <a:gd name="T33" fmla="*/ 8 h 19"/>
                  <a:gd name="T34" fmla="*/ 12 w 55"/>
                  <a:gd name="T35" fmla="*/ 8 h 19"/>
                  <a:gd name="T36" fmla="*/ 20 w 55"/>
                  <a:gd name="T37" fmla="*/ 6 h 19"/>
                  <a:gd name="T38" fmla="*/ 12 w 55"/>
                  <a:gd name="T39" fmla="*/ 6 h 19"/>
                  <a:gd name="T40" fmla="*/ 17 w 55"/>
                  <a:gd name="T41" fmla="*/ 5 h 19"/>
                  <a:gd name="T42" fmla="*/ 16 w 55"/>
                  <a:gd name="T43" fmla="*/ 3 h 19"/>
                  <a:gd name="T44" fmla="*/ 6 w 55"/>
                  <a:gd name="T45" fmla="*/ 6 h 19"/>
                  <a:gd name="T46" fmla="*/ 6 w 55"/>
                  <a:gd name="T47" fmla="*/ 6 h 19"/>
                  <a:gd name="T48" fmla="*/ 11 w 55"/>
                  <a:gd name="T49" fmla="*/ 3 h 19"/>
                  <a:gd name="T50" fmla="*/ 3 w 55"/>
                  <a:gd name="T51" fmla="*/ 3 h 19"/>
                  <a:gd name="T52" fmla="*/ 4 w 55"/>
                  <a:gd name="T53" fmla="*/ 2 h 19"/>
                  <a:gd name="T54" fmla="*/ 9 w 55"/>
                  <a:gd name="T55" fmla="*/ 0 h 19"/>
                  <a:gd name="T56" fmla="*/ 25 w 55"/>
                  <a:gd name="T57" fmla="*/ 0 h 19"/>
                  <a:gd name="T58" fmla="*/ 30 w 55"/>
                  <a:gd name="T59" fmla="*/ 0 h 19"/>
                  <a:gd name="T60" fmla="*/ 25 w 55"/>
                  <a:gd name="T61" fmla="*/ 3 h 19"/>
                  <a:gd name="T62" fmla="*/ 27 w 55"/>
                  <a:gd name="T63" fmla="*/ 5 h 19"/>
                  <a:gd name="T64" fmla="*/ 31 w 55"/>
                  <a:gd name="T65" fmla="*/ 2 h 19"/>
                  <a:gd name="T66" fmla="*/ 36 w 55"/>
                  <a:gd name="T67" fmla="*/ 2 h 19"/>
                  <a:gd name="T68" fmla="*/ 44 w 55"/>
                  <a:gd name="T69" fmla="*/ 3 h 19"/>
                  <a:gd name="T70" fmla="*/ 41 w 55"/>
                  <a:gd name="T71" fmla="*/ 5 h 19"/>
                  <a:gd name="T72" fmla="*/ 41 w 55"/>
                  <a:gd name="T73" fmla="*/ 5 h 19"/>
                  <a:gd name="T74" fmla="*/ 47 w 55"/>
                  <a:gd name="T75" fmla="*/ 5 h 19"/>
                  <a:gd name="T76" fmla="*/ 54 w 55"/>
                  <a:gd name="T77"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19">
                    <a:moveTo>
                      <a:pt x="54" y="6"/>
                    </a:moveTo>
                    <a:lnTo>
                      <a:pt x="55" y="8"/>
                    </a:lnTo>
                    <a:lnTo>
                      <a:pt x="49" y="10"/>
                    </a:lnTo>
                    <a:lnTo>
                      <a:pt x="47" y="11"/>
                    </a:lnTo>
                    <a:lnTo>
                      <a:pt x="52" y="16"/>
                    </a:lnTo>
                    <a:lnTo>
                      <a:pt x="47" y="18"/>
                    </a:lnTo>
                    <a:lnTo>
                      <a:pt x="38" y="19"/>
                    </a:lnTo>
                    <a:lnTo>
                      <a:pt x="33" y="18"/>
                    </a:lnTo>
                    <a:lnTo>
                      <a:pt x="35" y="13"/>
                    </a:lnTo>
                    <a:lnTo>
                      <a:pt x="20" y="13"/>
                    </a:lnTo>
                    <a:lnTo>
                      <a:pt x="20" y="11"/>
                    </a:lnTo>
                    <a:lnTo>
                      <a:pt x="8" y="13"/>
                    </a:lnTo>
                    <a:lnTo>
                      <a:pt x="0" y="13"/>
                    </a:lnTo>
                    <a:lnTo>
                      <a:pt x="0" y="11"/>
                    </a:lnTo>
                    <a:lnTo>
                      <a:pt x="1" y="10"/>
                    </a:lnTo>
                    <a:lnTo>
                      <a:pt x="14" y="10"/>
                    </a:lnTo>
                    <a:lnTo>
                      <a:pt x="17" y="8"/>
                    </a:lnTo>
                    <a:lnTo>
                      <a:pt x="12" y="8"/>
                    </a:lnTo>
                    <a:lnTo>
                      <a:pt x="20" y="6"/>
                    </a:lnTo>
                    <a:lnTo>
                      <a:pt x="12" y="6"/>
                    </a:lnTo>
                    <a:lnTo>
                      <a:pt x="17" y="5"/>
                    </a:lnTo>
                    <a:lnTo>
                      <a:pt x="16" y="3"/>
                    </a:lnTo>
                    <a:lnTo>
                      <a:pt x="6" y="6"/>
                    </a:lnTo>
                    <a:lnTo>
                      <a:pt x="6" y="6"/>
                    </a:lnTo>
                    <a:lnTo>
                      <a:pt x="11" y="3"/>
                    </a:lnTo>
                    <a:lnTo>
                      <a:pt x="3" y="3"/>
                    </a:lnTo>
                    <a:lnTo>
                      <a:pt x="4" y="2"/>
                    </a:lnTo>
                    <a:lnTo>
                      <a:pt x="9" y="0"/>
                    </a:lnTo>
                    <a:lnTo>
                      <a:pt x="25" y="0"/>
                    </a:lnTo>
                    <a:lnTo>
                      <a:pt x="30" y="0"/>
                    </a:lnTo>
                    <a:lnTo>
                      <a:pt x="25" y="3"/>
                    </a:lnTo>
                    <a:lnTo>
                      <a:pt x="27" y="5"/>
                    </a:lnTo>
                    <a:lnTo>
                      <a:pt x="31" y="2"/>
                    </a:lnTo>
                    <a:lnTo>
                      <a:pt x="36" y="2"/>
                    </a:lnTo>
                    <a:lnTo>
                      <a:pt x="44" y="3"/>
                    </a:lnTo>
                    <a:lnTo>
                      <a:pt x="41" y="5"/>
                    </a:lnTo>
                    <a:lnTo>
                      <a:pt x="41" y="5"/>
                    </a:lnTo>
                    <a:lnTo>
                      <a:pt x="47" y="5"/>
                    </a:lnTo>
                    <a:lnTo>
                      <a:pt x="54"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0" name="Freeform 459"/>
              <p:cNvSpPr>
                <a:spLocks/>
              </p:cNvSpPr>
              <p:nvPr/>
            </p:nvSpPr>
            <p:spPr bwMode="auto">
              <a:xfrm>
                <a:off x="1352" y="625"/>
                <a:ext cx="133" cy="33"/>
              </a:xfrm>
              <a:custGeom>
                <a:avLst/>
                <a:gdLst>
                  <a:gd name="T0" fmla="*/ 103 w 133"/>
                  <a:gd name="T1" fmla="*/ 4 h 33"/>
                  <a:gd name="T2" fmla="*/ 118 w 133"/>
                  <a:gd name="T3" fmla="*/ 0 h 33"/>
                  <a:gd name="T4" fmla="*/ 114 w 133"/>
                  <a:gd name="T5" fmla="*/ 3 h 33"/>
                  <a:gd name="T6" fmla="*/ 113 w 133"/>
                  <a:gd name="T7" fmla="*/ 6 h 33"/>
                  <a:gd name="T8" fmla="*/ 106 w 133"/>
                  <a:gd name="T9" fmla="*/ 11 h 33"/>
                  <a:gd name="T10" fmla="*/ 108 w 133"/>
                  <a:gd name="T11" fmla="*/ 14 h 33"/>
                  <a:gd name="T12" fmla="*/ 118 w 133"/>
                  <a:gd name="T13" fmla="*/ 16 h 33"/>
                  <a:gd name="T14" fmla="*/ 122 w 133"/>
                  <a:gd name="T15" fmla="*/ 12 h 33"/>
                  <a:gd name="T16" fmla="*/ 133 w 133"/>
                  <a:gd name="T17" fmla="*/ 12 h 33"/>
                  <a:gd name="T18" fmla="*/ 132 w 133"/>
                  <a:gd name="T19" fmla="*/ 17 h 33"/>
                  <a:gd name="T20" fmla="*/ 102 w 133"/>
                  <a:gd name="T21" fmla="*/ 25 h 33"/>
                  <a:gd name="T22" fmla="*/ 100 w 133"/>
                  <a:gd name="T23" fmla="*/ 24 h 33"/>
                  <a:gd name="T24" fmla="*/ 87 w 133"/>
                  <a:gd name="T25" fmla="*/ 25 h 33"/>
                  <a:gd name="T26" fmla="*/ 89 w 133"/>
                  <a:gd name="T27" fmla="*/ 24 h 33"/>
                  <a:gd name="T28" fmla="*/ 65 w 133"/>
                  <a:gd name="T29" fmla="*/ 27 h 33"/>
                  <a:gd name="T30" fmla="*/ 38 w 133"/>
                  <a:gd name="T31" fmla="*/ 33 h 33"/>
                  <a:gd name="T32" fmla="*/ 22 w 133"/>
                  <a:gd name="T33" fmla="*/ 30 h 33"/>
                  <a:gd name="T34" fmla="*/ 37 w 133"/>
                  <a:gd name="T35" fmla="*/ 27 h 33"/>
                  <a:gd name="T36" fmla="*/ 56 w 133"/>
                  <a:gd name="T37" fmla="*/ 25 h 33"/>
                  <a:gd name="T38" fmla="*/ 52 w 133"/>
                  <a:gd name="T39" fmla="*/ 22 h 33"/>
                  <a:gd name="T40" fmla="*/ 51 w 133"/>
                  <a:gd name="T41" fmla="*/ 20 h 33"/>
                  <a:gd name="T42" fmla="*/ 45 w 133"/>
                  <a:gd name="T43" fmla="*/ 22 h 33"/>
                  <a:gd name="T44" fmla="*/ 35 w 133"/>
                  <a:gd name="T45" fmla="*/ 24 h 33"/>
                  <a:gd name="T46" fmla="*/ 41 w 133"/>
                  <a:gd name="T47" fmla="*/ 20 h 33"/>
                  <a:gd name="T48" fmla="*/ 40 w 133"/>
                  <a:gd name="T49" fmla="*/ 19 h 33"/>
                  <a:gd name="T50" fmla="*/ 33 w 133"/>
                  <a:gd name="T51" fmla="*/ 20 h 33"/>
                  <a:gd name="T52" fmla="*/ 24 w 133"/>
                  <a:gd name="T53" fmla="*/ 25 h 33"/>
                  <a:gd name="T54" fmla="*/ 24 w 133"/>
                  <a:gd name="T55" fmla="*/ 22 h 33"/>
                  <a:gd name="T56" fmla="*/ 16 w 133"/>
                  <a:gd name="T57" fmla="*/ 25 h 33"/>
                  <a:gd name="T58" fmla="*/ 13 w 133"/>
                  <a:gd name="T59" fmla="*/ 24 h 33"/>
                  <a:gd name="T60" fmla="*/ 8 w 133"/>
                  <a:gd name="T61" fmla="*/ 24 h 33"/>
                  <a:gd name="T62" fmla="*/ 8 w 133"/>
                  <a:gd name="T63" fmla="*/ 19 h 33"/>
                  <a:gd name="T64" fmla="*/ 33 w 133"/>
                  <a:gd name="T65" fmla="*/ 16 h 33"/>
                  <a:gd name="T66" fmla="*/ 10 w 133"/>
                  <a:gd name="T67" fmla="*/ 17 h 33"/>
                  <a:gd name="T68" fmla="*/ 16 w 133"/>
                  <a:gd name="T69" fmla="*/ 14 h 33"/>
                  <a:gd name="T70" fmla="*/ 24 w 133"/>
                  <a:gd name="T71" fmla="*/ 11 h 33"/>
                  <a:gd name="T72" fmla="*/ 27 w 133"/>
                  <a:gd name="T73" fmla="*/ 9 h 33"/>
                  <a:gd name="T74" fmla="*/ 43 w 133"/>
                  <a:gd name="T75" fmla="*/ 6 h 33"/>
                  <a:gd name="T76" fmla="*/ 56 w 133"/>
                  <a:gd name="T77" fmla="*/ 6 h 33"/>
                  <a:gd name="T78" fmla="*/ 52 w 133"/>
                  <a:gd name="T79" fmla="*/ 9 h 33"/>
                  <a:gd name="T80" fmla="*/ 68 w 133"/>
                  <a:gd name="T81" fmla="*/ 9 h 33"/>
                  <a:gd name="T82" fmla="*/ 65 w 133"/>
                  <a:gd name="T83" fmla="*/ 14 h 33"/>
                  <a:gd name="T84" fmla="*/ 72 w 133"/>
                  <a:gd name="T85" fmla="*/ 14 h 33"/>
                  <a:gd name="T86" fmla="*/ 70 w 133"/>
                  <a:gd name="T87" fmla="*/ 17 h 33"/>
                  <a:gd name="T88" fmla="*/ 97 w 133"/>
                  <a:gd name="T89" fmla="*/ 16 h 33"/>
                  <a:gd name="T90" fmla="*/ 99 w 133"/>
                  <a:gd name="T91" fmla="*/ 11 h 33"/>
                  <a:gd name="T92" fmla="*/ 94 w 133"/>
                  <a:gd name="T93" fmla="*/ 8 h 33"/>
                  <a:gd name="T94" fmla="*/ 99 w 133"/>
                  <a:gd name="T95"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3" h="33">
                    <a:moveTo>
                      <a:pt x="99" y="4"/>
                    </a:moveTo>
                    <a:lnTo>
                      <a:pt x="103" y="4"/>
                    </a:lnTo>
                    <a:lnTo>
                      <a:pt x="111" y="1"/>
                    </a:lnTo>
                    <a:lnTo>
                      <a:pt x="118" y="0"/>
                    </a:lnTo>
                    <a:lnTo>
                      <a:pt x="119" y="1"/>
                    </a:lnTo>
                    <a:lnTo>
                      <a:pt x="114" y="3"/>
                    </a:lnTo>
                    <a:lnTo>
                      <a:pt x="116" y="4"/>
                    </a:lnTo>
                    <a:lnTo>
                      <a:pt x="113" y="6"/>
                    </a:lnTo>
                    <a:lnTo>
                      <a:pt x="116" y="8"/>
                    </a:lnTo>
                    <a:lnTo>
                      <a:pt x="106" y="11"/>
                    </a:lnTo>
                    <a:lnTo>
                      <a:pt x="116" y="11"/>
                    </a:lnTo>
                    <a:lnTo>
                      <a:pt x="108" y="14"/>
                    </a:lnTo>
                    <a:lnTo>
                      <a:pt x="119" y="12"/>
                    </a:lnTo>
                    <a:lnTo>
                      <a:pt x="118" y="16"/>
                    </a:lnTo>
                    <a:lnTo>
                      <a:pt x="122" y="14"/>
                    </a:lnTo>
                    <a:lnTo>
                      <a:pt x="122" y="12"/>
                    </a:lnTo>
                    <a:lnTo>
                      <a:pt x="126" y="11"/>
                    </a:lnTo>
                    <a:lnTo>
                      <a:pt x="133" y="12"/>
                    </a:lnTo>
                    <a:lnTo>
                      <a:pt x="133" y="14"/>
                    </a:lnTo>
                    <a:lnTo>
                      <a:pt x="132" y="17"/>
                    </a:lnTo>
                    <a:lnTo>
                      <a:pt x="116" y="24"/>
                    </a:lnTo>
                    <a:lnTo>
                      <a:pt x="102" y="25"/>
                    </a:lnTo>
                    <a:lnTo>
                      <a:pt x="99" y="25"/>
                    </a:lnTo>
                    <a:lnTo>
                      <a:pt x="100" y="24"/>
                    </a:lnTo>
                    <a:lnTo>
                      <a:pt x="91" y="25"/>
                    </a:lnTo>
                    <a:lnTo>
                      <a:pt x="87" y="25"/>
                    </a:lnTo>
                    <a:lnTo>
                      <a:pt x="89" y="25"/>
                    </a:lnTo>
                    <a:lnTo>
                      <a:pt x="89" y="24"/>
                    </a:lnTo>
                    <a:lnTo>
                      <a:pt x="78" y="27"/>
                    </a:lnTo>
                    <a:lnTo>
                      <a:pt x="65" y="27"/>
                    </a:lnTo>
                    <a:lnTo>
                      <a:pt x="60" y="30"/>
                    </a:lnTo>
                    <a:lnTo>
                      <a:pt x="38" y="33"/>
                    </a:lnTo>
                    <a:lnTo>
                      <a:pt x="25" y="32"/>
                    </a:lnTo>
                    <a:lnTo>
                      <a:pt x="22" y="30"/>
                    </a:lnTo>
                    <a:lnTo>
                      <a:pt x="25" y="28"/>
                    </a:lnTo>
                    <a:lnTo>
                      <a:pt x="37" y="27"/>
                    </a:lnTo>
                    <a:lnTo>
                      <a:pt x="43" y="25"/>
                    </a:lnTo>
                    <a:lnTo>
                      <a:pt x="56" y="25"/>
                    </a:lnTo>
                    <a:lnTo>
                      <a:pt x="68" y="20"/>
                    </a:lnTo>
                    <a:lnTo>
                      <a:pt x="52" y="22"/>
                    </a:lnTo>
                    <a:lnTo>
                      <a:pt x="54" y="22"/>
                    </a:lnTo>
                    <a:lnTo>
                      <a:pt x="51" y="20"/>
                    </a:lnTo>
                    <a:lnTo>
                      <a:pt x="46" y="24"/>
                    </a:lnTo>
                    <a:lnTo>
                      <a:pt x="45" y="22"/>
                    </a:lnTo>
                    <a:lnTo>
                      <a:pt x="35" y="24"/>
                    </a:lnTo>
                    <a:lnTo>
                      <a:pt x="35" y="24"/>
                    </a:lnTo>
                    <a:lnTo>
                      <a:pt x="40" y="22"/>
                    </a:lnTo>
                    <a:lnTo>
                      <a:pt x="41" y="20"/>
                    </a:lnTo>
                    <a:lnTo>
                      <a:pt x="48" y="19"/>
                    </a:lnTo>
                    <a:lnTo>
                      <a:pt x="40" y="19"/>
                    </a:lnTo>
                    <a:lnTo>
                      <a:pt x="35" y="22"/>
                    </a:lnTo>
                    <a:lnTo>
                      <a:pt x="33" y="20"/>
                    </a:lnTo>
                    <a:lnTo>
                      <a:pt x="30" y="24"/>
                    </a:lnTo>
                    <a:lnTo>
                      <a:pt x="24" y="25"/>
                    </a:lnTo>
                    <a:lnTo>
                      <a:pt x="22" y="25"/>
                    </a:lnTo>
                    <a:lnTo>
                      <a:pt x="24" y="22"/>
                    </a:lnTo>
                    <a:lnTo>
                      <a:pt x="19" y="24"/>
                    </a:lnTo>
                    <a:lnTo>
                      <a:pt x="16" y="25"/>
                    </a:lnTo>
                    <a:lnTo>
                      <a:pt x="11" y="24"/>
                    </a:lnTo>
                    <a:lnTo>
                      <a:pt x="13" y="24"/>
                    </a:lnTo>
                    <a:lnTo>
                      <a:pt x="13" y="22"/>
                    </a:lnTo>
                    <a:lnTo>
                      <a:pt x="8" y="24"/>
                    </a:lnTo>
                    <a:lnTo>
                      <a:pt x="0" y="22"/>
                    </a:lnTo>
                    <a:lnTo>
                      <a:pt x="8" y="19"/>
                    </a:lnTo>
                    <a:lnTo>
                      <a:pt x="21" y="19"/>
                    </a:lnTo>
                    <a:lnTo>
                      <a:pt x="33" y="16"/>
                    </a:lnTo>
                    <a:lnTo>
                      <a:pt x="16" y="17"/>
                    </a:lnTo>
                    <a:lnTo>
                      <a:pt x="10" y="17"/>
                    </a:lnTo>
                    <a:lnTo>
                      <a:pt x="11" y="16"/>
                    </a:lnTo>
                    <a:lnTo>
                      <a:pt x="16" y="14"/>
                    </a:lnTo>
                    <a:lnTo>
                      <a:pt x="19" y="12"/>
                    </a:lnTo>
                    <a:lnTo>
                      <a:pt x="24" y="11"/>
                    </a:lnTo>
                    <a:lnTo>
                      <a:pt x="24" y="11"/>
                    </a:lnTo>
                    <a:lnTo>
                      <a:pt x="27" y="9"/>
                    </a:lnTo>
                    <a:lnTo>
                      <a:pt x="35" y="8"/>
                    </a:lnTo>
                    <a:lnTo>
                      <a:pt x="43" y="6"/>
                    </a:lnTo>
                    <a:lnTo>
                      <a:pt x="49" y="4"/>
                    </a:lnTo>
                    <a:lnTo>
                      <a:pt x="56" y="6"/>
                    </a:lnTo>
                    <a:lnTo>
                      <a:pt x="52" y="8"/>
                    </a:lnTo>
                    <a:lnTo>
                      <a:pt x="52" y="9"/>
                    </a:lnTo>
                    <a:lnTo>
                      <a:pt x="65" y="8"/>
                    </a:lnTo>
                    <a:lnTo>
                      <a:pt x="68" y="9"/>
                    </a:lnTo>
                    <a:lnTo>
                      <a:pt x="72" y="12"/>
                    </a:lnTo>
                    <a:lnTo>
                      <a:pt x="65" y="14"/>
                    </a:lnTo>
                    <a:lnTo>
                      <a:pt x="73" y="14"/>
                    </a:lnTo>
                    <a:lnTo>
                      <a:pt x="72" y="14"/>
                    </a:lnTo>
                    <a:lnTo>
                      <a:pt x="70" y="16"/>
                    </a:lnTo>
                    <a:lnTo>
                      <a:pt x="70" y="17"/>
                    </a:lnTo>
                    <a:lnTo>
                      <a:pt x="94" y="17"/>
                    </a:lnTo>
                    <a:lnTo>
                      <a:pt x="97" y="16"/>
                    </a:lnTo>
                    <a:lnTo>
                      <a:pt x="91" y="12"/>
                    </a:lnTo>
                    <a:lnTo>
                      <a:pt x="99" y="11"/>
                    </a:lnTo>
                    <a:lnTo>
                      <a:pt x="100" y="9"/>
                    </a:lnTo>
                    <a:lnTo>
                      <a:pt x="94" y="8"/>
                    </a:lnTo>
                    <a:lnTo>
                      <a:pt x="94" y="6"/>
                    </a:lnTo>
                    <a:lnTo>
                      <a:pt x="99"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1" name="Freeform 460"/>
              <p:cNvSpPr>
                <a:spLocks/>
              </p:cNvSpPr>
              <p:nvPr/>
            </p:nvSpPr>
            <p:spPr bwMode="auto">
              <a:xfrm>
                <a:off x="1314" y="616"/>
                <a:ext cx="95" cy="23"/>
              </a:xfrm>
              <a:custGeom>
                <a:avLst/>
                <a:gdLst>
                  <a:gd name="T0" fmla="*/ 44 w 95"/>
                  <a:gd name="T1" fmla="*/ 7 h 23"/>
                  <a:gd name="T2" fmla="*/ 63 w 95"/>
                  <a:gd name="T3" fmla="*/ 2 h 23"/>
                  <a:gd name="T4" fmla="*/ 73 w 95"/>
                  <a:gd name="T5" fmla="*/ 2 h 23"/>
                  <a:gd name="T6" fmla="*/ 70 w 95"/>
                  <a:gd name="T7" fmla="*/ 4 h 23"/>
                  <a:gd name="T8" fmla="*/ 75 w 95"/>
                  <a:gd name="T9" fmla="*/ 2 h 23"/>
                  <a:gd name="T10" fmla="*/ 81 w 95"/>
                  <a:gd name="T11" fmla="*/ 4 h 23"/>
                  <a:gd name="T12" fmla="*/ 84 w 95"/>
                  <a:gd name="T13" fmla="*/ 2 h 23"/>
                  <a:gd name="T14" fmla="*/ 81 w 95"/>
                  <a:gd name="T15" fmla="*/ 2 h 23"/>
                  <a:gd name="T16" fmla="*/ 89 w 95"/>
                  <a:gd name="T17" fmla="*/ 0 h 23"/>
                  <a:gd name="T18" fmla="*/ 95 w 95"/>
                  <a:gd name="T19" fmla="*/ 4 h 23"/>
                  <a:gd name="T20" fmla="*/ 84 w 95"/>
                  <a:gd name="T21" fmla="*/ 5 h 23"/>
                  <a:gd name="T22" fmla="*/ 84 w 95"/>
                  <a:gd name="T23" fmla="*/ 9 h 23"/>
                  <a:gd name="T24" fmla="*/ 79 w 95"/>
                  <a:gd name="T25" fmla="*/ 9 h 23"/>
                  <a:gd name="T26" fmla="*/ 79 w 95"/>
                  <a:gd name="T27" fmla="*/ 12 h 23"/>
                  <a:gd name="T28" fmla="*/ 67 w 95"/>
                  <a:gd name="T29" fmla="*/ 13 h 23"/>
                  <a:gd name="T30" fmla="*/ 62 w 95"/>
                  <a:gd name="T31" fmla="*/ 17 h 23"/>
                  <a:gd name="T32" fmla="*/ 56 w 95"/>
                  <a:gd name="T33" fmla="*/ 17 h 23"/>
                  <a:gd name="T34" fmla="*/ 56 w 95"/>
                  <a:gd name="T35" fmla="*/ 15 h 23"/>
                  <a:gd name="T36" fmla="*/ 63 w 95"/>
                  <a:gd name="T37" fmla="*/ 10 h 23"/>
                  <a:gd name="T38" fmla="*/ 57 w 95"/>
                  <a:gd name="T39" fmla="*/ 10 h 23"/>
                  <a:gd name="T40" fmla="*/ 54 w 95"/>
                  <a:gd name="T41" fmla="*/ 12 h 23"/>
                  <a:gd name="T42" fmla="*/ 52 w 95"/>
                  <a:gd name="T43" fmla="*/ 13 h 23"/>
                  <a:gd name="T44" fmla="*/ 46 w 95"/>
                  <a:gd name="T45" fmla="*/ 13 h 23"/>
                  <a:gd name="T46" fmla="*/ 48 w 95"/>
                  <a:gd name="T47" fmla="*/ 17 h 23"/>
                  <a:gd name="T48" fmla="*/ 43 w 95"/>
                  <a:gd name="T49" fmla="*/ 17 h 23"/>
                  <a:gd name="T50" fmla="*/ 40 w 95"/>
                  <a:gd name="T51" fmla="*/ 18 h 23"/>
                  <a:gd name="T52" fmla="*/ 38 w 95"/>
                  <a:gd name="T53" fmla="*/ 18 h 23"/>
                  <a:gd name="T54" fmla="*/ 38 w 95"/>
                  <a:gd name="T55" fmla="*/ 15 h 23"/>
                  <a:gd name="T56" fmla="*/ 36 w 95"/>
                  <a:gd name="T57" fmla="*/ 17 h 23"/>
                  <a:gd name="T58" fmla="*/ 35 w 95"/>
                  <a:gd name="T59" fmla="*/ 18 h 23"/>
                  <a:gd name="T60" fmla="*/ 33 w 95"/>
                  <a:gd name="T61" fmla="*/ 18 h 23"/>
                  <a:gd name="T62" fmla="*/ 30 w 95"/>
                  <a:gd name="T63" fmla="*/ 20 h 23"/>
                  <a:gd name="T64" fmla="*/ 32 w 95"/>
                  <a:gd name="T65" fmla="*/ 21 h 23"/>
                  <a:gd name="T66" fmla="*/ 25 w 95"/>
                  <a:gd name="T67" fmla="*/ 21 h 23"/>
                  <a:gd name="T68" fmla="*/ 24 w 95"/>
                  <a:gd name="T69" fmla="*/ 21 h 23"/>
                  <a:gd name="T70" fmla="*/ 21 w 95"/>
                  <a:gd name="T71" fmla="*/ 23 h 23"/>
                  <a:gd name="T72" fmla="*/ 22 w 95"/>
                  <a:gd name="T73" fmla="*/ 20 h 23"/>
                  <a:gd name="T74" fmla="*/ 21 w 95"/>
                  <a:gd name="T75" fmla="*/ 20 h 23"/>
                  <a:gd name="T76" fmla="*/ 24 w 95"/>
                  <a:gd name="T77" fmla="*/ 18 h 23"/>
                  <a:gd name="T78" fmla="*/ 21 w 95"/>
                  <a:gd name="T79" fmla="*/ 18 h 23"/>
                  <a:gd name="T80" fmla="*/ 14 w 95"/>
                  <a:gd name="T81" fmla="*/ 21 h 23"/>
                  <a:gd name="T82" fmla="*/ 9 w 95"/>
                  <a:gd name="T83" fmla="*/ 20 h 23"/>
                  <a:gd name="T84" fmla="*/ 11 w 95"/>
                  <a:gd name="T85" fmla="*/ 18 h 23"/>
                  <a:gd name="T86" fmla="*/ 0 w 95"/>
                  <a:gd name="T87" fmla="*/ 21 h 23"/>
                  <a:gd name="T88" fmla="*/ 0 w 95"/>
                  <a:gd name="T89" fmla="*/ 21 h 23"/>
                  <a:gd name="T90" fmla="*/ 5 w 95"/>
                  <a:gd name="T91" fmla="*/ 18 h 23"/>
                  <a:gd name="T92" fmla="*/ 0 w 95"/>
                  <a:gd name="T93" fmla="*/ 20 h 23"/>
                  <a:gd name="T94" fmla="*/ 2 w 95"/>
                  <a:gd name="T95" fmla="*/ 18 h 23"/>
                  <a:gd name="T96" fmla="*/ 11 w 95"/>
                  <a:gd name="T97" fmla="*/ 15 h 23"/>
                  <a:gd name="T98" fmla="*/ 19 w 95"/>
                  <a:gd name="T99" fmla="*/ 15 h 23"/>
                  <a:gd name="T100" fmla="*/ 25 w 95"/>
                  <a:gd name="T101" fmla="*/ 12 h 23"/>
                  <a:gd name="T102" fmla="*/ 27 w 95"/>
                  <a:gd name="T103" fmla="*/ 12 h 23"/>
                  <a:gd name="T104" fmla="*/ 40 w 95"/>
                  <a:gd name="T105" fmla="*/ 9 h 23"/>
                  <a:gd name="T106" fmla="*/ 44 w 95"/>
                  <a:gd name="T10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5" h="23">
                    <a:moveTo>
                      <a:pt x="44" y="7"/>
                    </a:moveTo>
                    <a:lnTo>
                      <a:pt x="63" y="2"/>
                    </a:lnTo>
                    <a:lnTo>
                      <a:pt x="73" y="2"/>
                    </a:lnTo>
                    <a:lnTo>
                      <a:pt x="70" y="4"/>
                    </a:lnTo>
                    <a:lnTo>
                      <a:pt x="75" y="2"/>
                    </a:lnTo>
                    <a:lnTo>
                      <a:pt x="81" y="4"/>
                    </a:lnTo>
                    <a:lnTo>
                      <a:pt x="84" y="2"/>
                    </a:lnTo>
                    <a:lnTo>
                      <a:pt x="81" y="2"/>
                    </a:lnTo>
                    <a:lnTo>
                      <a:pt x="89" y="0"/>
                    </a:lnTo>
                    <a:lnTo>
                      <a:pt x="95" y="4"/>
                    </a:lnTo>
                    <a:lnTo>
                      <a:pt x="84" y="5"/>
                    </a:lnTo>
                    <a:lnTo>
                      <a:pt x="84" y="9"/>
                    </a:lnTo>
                    <a:lnTo>
                      <a:pt x="79" y="9"/>
                    </a:lnTo>
                    <a:lnTo>
                      <a:pt x="79" y="12"/>
                    </a:lnTo>
                    <a:lnTo>
                      <a:pt x="67" y="13"/>
                    </a:lnTo>
                    <a:lnTo>
                      <a:pt x="62" y="17"/>
                    </a:lnTo>
                    <a:lnTo>
                      <a:pt x="56" y="17"/>
                    </a:lnTo>
                    <a:lnTo>
                      <a:pt x="56" y="15"/>
                    </a:lnTo>
                    <a:lnTo>
                      <a:pt x="63" y="10"/>
                    </a:lnTo>
                    <a:lnTo>
                      <a:pt x="57" y="10"/>
                    </a:lnTo>
                    <a:lnTo>
                      <a:pt x="54" y="12"/>
                    </a:lnTo>
                    <a:lnTo>
                      <a:pt x="52" y="13"/>
                    </a:lnTo>
                    <a:lnTo>
                      <a:pt x="46" y="13"/>
                    </a:lnTo>
                    <a:lnTo>
                      <a:pt x="48" y="17"/>
                    </a:lnTo>
                    <a:lnTo>
                      <a:pt x="43" y="17"/>
                    </a:lnTo>
                    <a:lnTo>
                      <a:pt x="40" y="18"/>
                    </a:lnTo>
                    <a:lnTo>
                      <a:pt x="38" y="18"/>
                    </a:lnTo>
                    <a:lnTo>
                      <a:pt x="38" y="15"/>
                    </a:lnTo>
                    <a:lnTo>
                      <a:pt x="36" y="17"/>
                    </a:lnTo>
                    <a:lnTo>
                      <a:pt x="35" y="18"/>
                    </a:lnTo>
                    <a:lnTo>
                      <a:pt x="33" y="18"/>
                    </a:lnTo>
                    <a:lnTo>
                      <a:pt x="30" y="20"/>
                    </a:lnTo>
                    <a:lnTo>
                      <a:pt x="32" y="21"/>
                    </a:lnTo>
                    <a:lnTo>
                      <a:pt x="25" y="21"/>
                    </a:lnTo>
                    <a:lnTo>
                      <a:pt x="24" y="21"/>
                    </a:lnTo>
                    <a:lnTo>
                      <a:pt x="21" y="23"/>
                    </a:lnTo>
                    <a:lnTo>
                      <a:pt x="22" y="20"/>
                    </a:lnTo>
                    <a:lnTo>
                      <a:pt x="21" y="20"/>
                    </a:lnTo>
                    <a:lnTo>
                      <a:pt x="24" y="18"/>
                    </a:lnTo>
                    <a:lnTo>
                      <a:pt x="21" y="18"/>
                    </a:lnTo>
                    <a:lnTo>
                      <a:pt x="14" y="21"/>
                    </a:lnTo>
                    <a:lnTo>
                      <a:pt x="9" y="20"/>
                    </a:lnTo>
                    <a:lnTo>
                      <a:pt x="11" y="18"/>
                    </a:lnTo>
                    <a:lnTo>
                      <a:pt x="0" y="21"/>
                    </a:lnTo>
                    <a:lnTo>
                      <a:pt x="0" y="21"/>
                    </a:lnTo>
                    <a:lnTo>
                      <a:pt x="5" y="18"/>
                    </a:lnTo>
                    <a:lnTo>
                      <a:pt x="0" y="20"/>
                    </a:lnTo>
                    <a:lnTo>
                      <a:pt x="2" y="18"/>
                    </a:lnTo>
                    <a:lnTo>
                      <a:pt x="11" y="15"/>
                    </a:lnTo>
                    <a:lnTo>
                      <a:pt x="19" y="15"/>
                    </a:lnTo>
                    <a:lnTo>
                      <a:pt x="25" y="12"/>
                    </a:lnTo>
                    <a:lnTo>
                      <a:pt x="27" y="12"/>
                    </a:lnTo>
                    <a:lnTo>
                      <a:pt x="40" y="9"/>
                    </a:lnTo>
                    <a:lnTo>
                      <a:pt x="44"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2" name="Freeform 461"/>
              <p:cNvSpPr>
                <a:spLocks/>
              </p:cNvSpPr>
              <p:nvPr/>
            </p:nvSpPr>
            <p:spPr bwMode="auto">
              <a:xfrm>
                <a:off x="1436" y="608"/>
                <a:ext cx="43" cy="10"/>
              </a:xfrm>
              <a:custGeom>
                <a:avLst/>
                <a:gdLst>
                  <a:gd name="T0" fmla="*/ 22 w 43"/>
                  <a:gd name="T1" fmla="*/ 2 h 10"/>
                  <a:gd name="T2" fmla="*/ 40 w 43"/>
                  <a:gd name="T3" fmla="*/ 0 h 10"/>
                  <a:gd name="T4" fmla="*/ 43 w 43"/>
                  <a:gd name="T5" fmla="*/ 2 h 10"/>
                  <a:gd name="T6" fmla="*/ 42 w 43"/>
                  <a:gd name="T7" fmla="*/ 4 h 10"/>
                  <a:gd name="T8" fmla="*/ 22 w 43"/>
                  <a:gd name="T9" fmla="*/ 5 h 10"/>
                  <a:gd name="T10" fmla="*/ 24 w 43"/>
                  <a:gd name="T11" fmla="*/ 5 h 10"/>
                  <a:gd name="T12" fmla="*/ 22 w 43"/>
                  <a:gd name="T13" fmla="*/ 7 h 10"/>
                  <a:gd name="T14" fmla="*/ 35 w 43"/>
                  <a:gd name="T15" fmla="*/ 5 h 10"/>
                  <a:gd name="T16" fmla="*/ 34 w 43"/>
                  <a:gd name="T17" fmla="*/ 7 h 10"/>
                  <a:gd name="T18" fmla="*/ 29 w 43"/>
                  <a:gd name="T19" fmla="*/ 8 h 10"/>
                  <a:gd name="T20" fmla="*/ 7 w 43"/>
                  <a:gd name="T21" fmla="*/ 10 h 10"/>
                  <a:gd name="T22" fmla="*/ 0 w 43"/>
                  <a:gd name="T23" fmla="*/ 8 h 10"/>
                  <a:gd name="T24" fmla="*/ 2 w 43"/>
                  <a:gd name="T25" fmla="*/ 7 h 10"/>
                  <a:gd name="T26" fmla="*/ 3 w 43"/>
                  <a:gd name="T27" fmla="*/ 5 h 10"/>
                  <a:gd name="T28" fmla="*/ 7 w 43"/>
                  <a:gd name="T29" fmla="*/ 4 h 10"/>
                  <a:gd name="T30" fmla="*/ 22 w 43"/>
                  <a:gd name="T3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3" h="10">
                    <a:moveTo>
                      <a:pt x="22" y="2"/>
                    </a:moveTo>
                    <a:lnTo>
                      <a:pt x="40" y="0"/>
                    </a:lnTo>
                    <a:lnTo>
                      <a:pt x="43" y="2"/>
                    </a:lnTo>
                    <a:lnTo>
                      <a:pt x="42" y="4"/>
                    </a:lnTo>
                    <a:lnTo>
                      <a:pt x="22" y="5"/>
                    </a:lnTo>
                    <a:lnTo>
                      <a:pt x="24" y="5"/>
                    </a:lnTo>
                    <a:lnTo>
                      <a:pt x="22" y="7"/>
                    </a:lnTo>
                    <a:lnTo>
                      <a:pt x="35" y="5"/>
                    </a:lnTo>
                    <a:lnTo>
                      <a:pt x="34" y="7"/>
                    </a:lnTo>
                    <a:lnTo>
                      <a:pt x="29" y="8"/>
                    </a:lnTo>
                    <a:lnTo>
                      <a:pt x="7" y="10"/>
                    </a:lnTo>
                    <a:lnTo>
                      <a:pt x="0" y="8"/>
                    </a:lnTo>
                    <a:lnTo>
                      <a:pt x="2" y="7"/>
                    </a:lnTo>
                    <a:lnTo>
                      <a:pt x="3" y="5"/>
                    </a:lnTo>
                    <a:lnTo>
                      <a:pt x="7" y="4"/>
                    </a:lnTo>
                    <a:lnTo>
                      <a:pt x="2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3" name="Freeform 462"/>
              <p:cNvSpPr>
                <a:spLocks/>
              </p:cNvSpPr>
              <p:nvPr/>
            </p:nvSpPr>
            <p:spPr bwMode="auto">
              <a:xfrm>
                <a:off x="1644" y="570"/>
                <a:ext cx="99" cy="40"/>
              </a:xfrm>
              <a:custGeom>
                <a:avLst/>
                <a:gdLst>
                  <a:gd name="T0" fmla="*/ 34 w 99"/>
                  <a:gd name="T1" fmla="*/ 10 h 40"/>
                  <a:gd name="T2" fmla="*/ 26 w 99"/>
                  <a:gd name="T3" fmla="*/ 6 h 40"/>
                  <a:gd name="T4" fmla="*/ 27 w 99"/>
                  <a:gd name="T5" fmla="*/ 5 h 40"/>
                  <a:gd name="T6" fmla="*/ 32 w 99"/>
                  <a:gd name="T7" fmla="*/ 3 h 40"/>
                  <a:gd name="T8" fmla="*/ 38 w 99"/>
                  <a:gd name="T9" fmla="*/ 3 h 40"/>
                  <a:gd name="T10" fmla="*/ 37 w 99"/>
                  <a:gd name="T11" fmla="*/ 1 h 40"/>
                  <a:gd name="T12" fmla="*/ 37 w 99"/>
                  <a:gd name="T13" fmla="*/ 0 h 40"/>
                  <a:gd name="T14" fmla="*/ 62 w 99"/>
                  <a:gd name="T15" fmla="*/ 3 h 40"/>
                  <a:gd name="T16" fmla="*/ 64 w 99"/>
                  <a:gd name="T17" fmla="*/ 8 h 40"/>
                  <a:gd name="T18" fmla="*/ 64 w 99"/>
                  <a:gd name="T19" fmla="*/ 8 h 40"/>
                  <a:gd name="T20" fmla="*/ 77 w 99"/>
                  <a:gd name="T21" fmla="*/ 11 h 40"/>
                  <a:gd name="T22" fmla="*/ 75 w 99"/>
                  <a:gd name="T23" fmla="*/ 11 h 40"/>
                  <a:gd name="T24" fmla="*/ 75 w 99"/>
                  <a:gd name="T25" fmla="*/ 14 h 40"/>
                  <a:gd name="T26" fmla="*/ 78 w 99"/>
                  <a:gd name="T27" fmla="*/ 13 h 40"/>
                  <a:gd name="T28" fmla="*/ 89 w 99"/>
                  <a:gd name="T29" fmla="*/ 11 h 40"/>
                  <a:gd name="T30" fmla="*/ 81 w 99"/>
                  <a:gd name="T31" fmla="*/ 14 h 40"/>
                  <a:gd name="T32" fmla="*/ 88 w 99"/>
                  <a:gd name="T33" fmla="*/ 16 h 40"/>
                  <a:gd name="T34" fmla="*/ 78 w 99"/>
                  <a:gd name="T35" fmla="*/ 21 h 40"/>
                  <a:gd name="T36" fmla="*/ 91 w 99"/>
                  <a:gd name="T37" fmla="*/ 21 h 40"/>
                  <a:gd name="T38" fmla="*/ 94 w 99"/>
                  <a:gd name="T39" fmla="*/ 21 h 40"/>
                  <a:gd name="T40" fmla="*/ 97 w 99"/>
                  <a:gd name="T41" fmla="*/ 24 h 40"/>
                  <a:gd name="T42" fmla="*/ 77 w 99"/>
                  <a:gd name="T43" fmla="*/ 29 h 40"/>
                  <a:gd name="T44" fmla="*/ 73 w 99"/>
                  <a:gd name="T45" fmla="*/ 27 h 40"/>
                  <a:gd name="T46" fmla="*/ 62 w 99"/>
                  <a:gd name="T47" fmla="*/ 32 h 40"/>
                  <a:gd name="T48" fmla="*/ 64 w 99"/>
                  <a:gd name="T49" fmla="*/ 27 h 40"/>
                  <a:gd name="T50" fmla="*/ 56 w 99"/>
                  <a:gd name="T51" fmla="*/ 32 h 40"/>
                  <a:gd name="T52" fmla="*/ 56 w 99"/>
                  <a:gd name="T53" fmla="*/ 35 h 40"/>
                  <a:gd name="T54" fmla="*/ 50 w 99"/>
                  <a:gd name="T55" fmla="*/ 35 h 40"/>
                  <a:gd name="T56" fmla="*/ 45 w 99"/>
                  <a:gd name="T57" fmla="*/ 38 h 40"/>
                  <a:gd name="T58" fmla="*/ 35 w 99"/>
                  <a:gd name="T59" fmla="*/ 34 h 40"/>
                  <a:gd name="T60" fmla="*/ 34 w 99"/>
                  <a:gd name="T61" fmla="*/ 37 h 40"/>
                  <a:gd name="T62" fmla="*/ 32 w 99"/>
                  <a:gd name="T63" fmla="*/ 38 h 40"/>
                  <a:gd name="T64" fmla="*/ 13 w 99"/>
                  <a:gd name="T65" fmla="*/ 38 h 40"/>
                  <a:gd name="T66" fmla="*/ 15 w 99"/>
                  <a:gd name="T67" fmla="*/ 37 h 40"/>
                  <a:gd name="T68" fmla="*/ 10 w 99"/>
                  <a:gd name="T69" fmla="*/ 35 h 40"/>
                  <a:gd name="T70" fmla="*/ 10 w 99"/>
                  <a:gd name="T71" fmla="*/ 34 h 40"/>
                  <a:gd name="T72" fmla="*/ 10 w 99"/>
                  <a:gd name="T73" fmla="*/ 30 h 40"/>
                  <a:gd name="T74" fmla="*/ 19 w 99"/>
                  <a:gd name="T75" fmla="*/ 26 h 40"/>
                  <a:gd name="T76" fmla="*/ 27 w 99"/>
                  <a:gd name="T77" fmla="*/ 24 h 40"/>
                  <a:gd name="T78" fmla="*/ 30 w 99"/>
                  <a:gd name="T79" fmla="*/ 24 h 40"/>
                  <a:gd name="T80" fmla="*/ 23 w 99"/>
                  <a:gd name="T81" fmla="*/ 24 h 40"/>
                  <a:gd name="T82" fmla="*/ 24 w 99"/>
                  <a:gd name="T83" fmla="*/ 22 h 40"/>
                  <a:gd name="T84" fmla="*/ 13 w 99"/>
                  <a:gd name="T85" fmla="*/ 24 h 40"/>
                  <a:gd name="T86" fmla="*/ 13 w 99"/>
                  <a:gd name="T87" fmla="*/ 22 h 40"/>
                  <a:gd name="T88" fmla="*/ 5 w 99"/>
                  <a:gd name="T89" fmla="*/ 22 h 40"/>
                  <a:gd name="T90" fmla="*/ 3 w 99"/>
                  <a:gd name="T91" fmla="*/ 21 h 40"/>
                  <a:gd name="T92" fmla="*/ 19 w 99"/>
                  <a:gd name="T93" fmla="*/ 19 h 40"/>
                  <a:gd name="T94" fmla="*/ 3 w 99"/>
                  <a:gd name="T95" fmla="*/ 19 h 40"/>
                  <a:gd name="T96" fmla="*/ 2 w 99"/>
                  <a:gd name="T97" fmla="*/ 16 h 40"/>
                  <a:gd name="T98" fmla="*/ 3 w 99"/>
                  <a:gd name="T99" fmla="*/ 14 h 40"/>
                  <a:gd name="T100" fmla="*/ 21 w 99"/>
                  <a:gd name="T101" fmla="*/ 14 h 40"/>
                  <a:gd name="T102" fmla="*/ 24 w 99"/>
                  <a:gd name="T103" fmla="*/ 13 h 40"/>
                  <a:gd name="T104" fmla="*/ 13 w 99"/>
                  <a:gd name="T105" fmla="*/ 13 h 40"/>
                  <a:gd name="T106" fmla="*/ 7 w 99"/>
                  <a:gd name="T107" fmla="*/ 11 h 40"/>
                  <a:gd name="T108" fmla="*/ 19 w 99"/>
                  <a:gd name="T109" fmla="*/ 11 h 40"/>
                  <a:gd name="T110" fmla="*/ 13 w 99"/>
                  <a:gd name="T111" fmla="*/ 10 h 40"/>
                  <a:gd name="T112" fmla="*/ 19 w 99"/>
                  <a:gd name="T113" fmla="*/ 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9" h="40">
                    <a:moveTo>
                      <a:pt x="19" y="8"/>
                    </a:moveTo>
                    <a:lnTo>
                      <a:pt x="34" y="10"/>
                    </a:lnTo>
                    <a:lnTo>
                      <a:pt x="29" y="8"/>
                    </a:lnTo>
                    <a:lnTo>
                      <a:pt x="26" y="6"/>
                    </a:lnTo>
                    <a:lnTo>
                      <a:pt x="26" y="6"/>
                    </a:lnTo>
                    <a:lnTo>
                      <a:pt x="27" y="5"/>
                    </a:lnTo>
                    <a:lnTo>
                      <a:pt x="27" y="5"/>
                    </a:lnTo>
                    <a:lnTo>
                      <a:pt x="32" y="3"/>
                    </a:lnTo>
                    <a:lnTo>
                      <a:pt x="35" y="5"/>
                    </a:lnTo>
                    <a:lnTo>
                      <a:pt x="38" y="3"/>
                    </a:lnTo>
                    <a:lnTo>
                      <a:pt x="51" y="1"/>
                    </a:lnTo>
                    <a:lnTo>
                      <a:pt x="37" y="1"/>
                    </a:lnTo>
                    <a:lnTo>
                      <a:pt x="35" y="0"/>
                    </a:lnTo>
                    <a:lnTo>
                      <a:pt x="37" y="0"/>
                    </a:lnTo>
                    <a:lnTo>
                      <a:pt x="57" y="1"/>
                    </a:lnTo>
                    <a:lnTo>
                      <a:pt x="62" y="3"/>
                    </a:lnTo>
                    <a:lnTo>
                      <a:pt x="61" y="3"/>
                    </a:lnTo>
                    <a:lnTo>
                      <a:pt x="64" y="8"/>
                    </a:lnTo>
                    <a:lnTo>
                      <a:pt x="61" y="10"/>
                    </a:lnTo>
                    <a:lnTo>
                      <a:pt x="64" y="8"/>
                    </a:lnTo>
                    <a:lnTo>
                      <a:pt x="77" y="10"/>
                    </a:lnTo>
                    <a:lnTo>
                      <a:pt x="77" y="11"/>
                    </a:lnTo>
                    <a:lnTo>
                      <a:pt x="75" y="11"/>
                    </a:lnTo>
                    <a:lnTo>
                      <a:pt x="75" y="11"/>
                    </a:lnTo>
                    <a:lnTo>
                      <a:pt x="73" y="13"/>
                    </a:lnTo>
                    <a:lnTo>
                      <a:pt x="75" y="14"/>
                    </a:lnTo>
                    <a:lnTo>
                      <a:pt x="80" y="14"/>
                    </a:lnTo>
                    <a:lnTo>
                      <a:pt x="78" y="13"/>
                    </a:lnTo>
                    <a:lnTo>
                      <a:pt x="81" y="11"/>
                    </a:lnTo>
                    <a:lnTo>
                      <a:pt x="89" y="11"/>
                    </a:lnTo>
                    <a:lnTo>
                      <a:pt x="86" y="13"/>
                    </a:lnTo>
                    <a:lnTo>
                      <a:pt x="81" y="14"/>
                    </a:lnTo>
                    <a:lnTo>
                      <a:pt x="88" y="14"/>
                    </a:lnTo>
                    <a:lnTo>
                      <a:pt x="88" y="16"/>
                    </a:lnTo>
                    <a:lnTo>
                      <a:pt x="88" y="16"/>
                    </a:lnTo>
                    <a:lnTo>
                      <a:pt x="78" y="21"/>
                    </a:lnTo>
                    <a:lnTo>
                      <a:pt x="86" y="19"/>
                    </a:lnTo>
                    <a:lnTo>
                      <a:pt x="91" y="21"/>
                    </a:lnTo>
                    <a:lnTo>
                      <a:pt x="89" y="22"/>
                    </a:lnTo>
                    <a:lnTo>
                      <a:pt x="94" y="21"/>
                    </a:lnTo>
                    <a:lnTo>
                      <a:pt x="99" y="24"/>
                    </a:lnTo>
                    <a:lnTo>
                      <a:pt x="97" y="24"/>
                    </a:lnTo>
                    <a:lnTo>
                      <a:pt x="78" y="27"/>
                    </a:lnTo>
                    <a:lnTo>
                      <a:pt x="77" y="29"/>
                    </a:lnTo>
                    <a:lnTo>
                      <a:pt x="73" y="29"/>
                    </a:lnTo>
                    <a:lnTo>
                      <a:pt x="73" y="27"/>
                    </a:lnTo>
                    <a:lnTo>
                      <a:pt x="72" y="29"/>
                    </a:lnTo>
                    <a:lnTo>
                      <a:pt x="62" y="32"/>
                    </a:lnTo>
                    <a:lnTo>
                      <a:pt x="61" y="30"/>
                    </a:lnTo>
                    <a:lnTo>
                      <a:pt x="64" y="27"/>
                    </a:lnTo>
                    <a:lnTo>
                      <a:pt x="57" y="30"/>
                    </a:lnTo>
                    <a:lnTo>
                      <a:pt x="56" y="32"/>
                    </a:lnTo>
                    <a:lnTo>
                      <a:pt x="57" y="34"/>
                    </a:lnTo>
                    <a:lnTo>
                      <a:pt x="56" y="35"/>
                    </a:lnTo>
                    <a:lnTo>
                      <a:pt x="51" y="32"/>
                    </a:lnTo>
                    <a:lnTo>
                      <a:pt x="50" y="35"/>
                    </a:lnTo>
                    <a:lnTo>
                      <a:pt x="50" y="35"/>
                    </a:lnTo>
                    <a:lnTo>
                      <a:pt x="45" y="38"/>
                    </a:lnTo>
                    <a:lnTo>
                      <a:pt x="38" y="34"/>
                    </a:lnTo>
                    <a:lnTo>
                      <a:pt x="35" y="34"/>
                    </a:lnTo>
                    <a:lnTo>
                      <a:pt x="38" y="38"/>
                    </a:lnTo>
                    <a:lnTo>
                      <a:pt x="34" y="37"/>
                    </a:lnTo>
                    <a:lnTo>
                      <a:pt x="29" y="37"/>
                    </a:lnTo>
                    <a:lnTo>
                      <a:pt x="32" y="38"/>
                    </a:lnTo>
                    <a:lnTo>
                      <a:pt x="30" y="40"/>
                    </a:lnTo>
                    <a:lnTo>
                      <a:pt x="13" y="38"/>
                    </a:lnTo>
                    <a:lnTo>
                      <a:pt x="13" y="37"/>
                    </a:lnTo>
                    <a:lnTo>
                      <a:pt x="15" y="37"/>
                    </a:lnTo>
                    <a:lnTo>
                      <a:pt x="11" y="37"/>
                    </a:lnTo>
                    <a:lnTo>
                      <a:pt x="10" y="35"/>
                    </a:lnTo>
                    <a:lnTo>
                      <a:pt x="23" y="34"/>
                    </a:lnTo>
                    <a:lnTo>
                      <a:pt x="10" y="34"/>
                    </a:lnTo>
                    <a:lnTo>
                      <a:pt x="10" y="30"/>
                    </a:lnTo>
                    <a:lnTo>
                      <a:pt x="10" y="30"/>
                    </a:lnTo>
                    <a:lnTo>
                      <a:pt x="8" y="29"/>
                    </a:lnTo>
                    <a:lnTo>
                      <a:pt x="19" y="26"/>
                    </a:lnTo>
                    <a:lnTo>
                      <a:pt x="30" y="26"/>
                    </a:lnTo>
                    <a:lnTo>
                      <a:pt x="27" y="24"/>
                    </a:lnTo>
                    <a:lnTo>
                      <a:pt x="32" y="24"/>
                    </a:lnTo>
                    <a:lnTo>
                      <a:pt x="30" y="24"/>
                    </a:lnTo>
                    <a:lnTo>
                      <a:pt x="32" y="22"/>
                    </a:lnTo>
                    <a:lnTo>
                      <a:pt x="23" y="24"/>
                    </a:lnTo>
                    <a:lnTo>
                      <a:pt x="23" y="24"/>
                    </a:lnTo>
                    <a:lnTo>
                      <a:pt x="24" y="22"/>
                    </a:lnTo>
                    <a:lnTo>
                      <a:pt x="16" y="24"/>
                    </a:lnTo>
                    <a:lnTo>
                      <a:pt x="13" y="24"/>
                    </a:lnTo>
                    <a:lnTo>
                      <a:pt x="18" y="22"/>
                    </a:lnTo>
                    <a:lnTo>
                      <a:pt x="13" y="22"/>
                    </a:lnTo>
                    <a:lnTo>
                      <a:pt x="5" y="24"/>
                    </a:lnTo>
                    <a:lnTo>
                      <a:pt x="5" y="22"/>
                    </a:lnTo>
                    <a:lnTo>
                      <a:pt x="0" y="22"/>
                    </a:lnTo>
                    <a:lnTo>
                      <a:pt x="3" y="21"/>
                    </a:lnTo>
                    <a:lnTo>
                      <a:pt x="13" y="21"/>
                    </a:lnTo>
                    <a:lnTo>
                      <a:pt x="19" y="19"/>
                    </a:lnTo>
                    <a:lnTo>
                      <a:pt x="15" y="21"/>
                    </a:lnTo>
                    <a:lnTo>
                      <a:pt x="3" y="19"/>
                    </a:lnTo>
                    <a:lnTo>
                      <a:pt x="0" y="16"/>
                    </a:lnTo>
                    <a:lnTo>
                      <a:pt x="2" y="16"/>
                    </a:lnTo>
                    <a:lnTo>
                      <a:pt x="3" y="14"/>
                    </a:lnTo>
                    <a:lnTo>
                      <a:pt x="3" y="14"/>
                    </a:lnTo>
                    <a:lnTo>
                      <a:pt x="21" y="16"/>
                    </a:lnTo>
                    <a:lnTo>
                      <a:pt x="21" y="14"/>
                    </a:lnTo>
                    <a:lnTo>
                      <a:pt x="29" y="14"/>
                    </a:lnTo>
                    <a:lnTo>
                      <a:pt x="24" y="13"/>
                    </a:lnTo>
                    <a:lnTo>
                      <a:pt x="16" y="14"/>
                    </a:lnTo>
                    <a:lnTo>
                      <a:pt x="13" y="13"/>
                    </a:lnTo>
                    <a:lnTo>
                      <a:pt x="7" y="13"/>
                    </a:lnTo>
                    <a:lnTo>
                      <a:pt x="7" y="11"/>
                    </a:lnTo>
                    <a:lnTo>
                      <a:pt x="8" y="11"/>
                    </a:lnTo>
                    <a:lnTo>
                      <a:pt x="19" y="11"/>
                    </a:lnTo>
                    <a:lnTo>
                      <a:pt x="13" y="10"/>
                    </a:lnTo>
                    <a:lnTo>
                      <a:pt x="13" y="10"/>
                    </a:lnTo>
                    <a:lnTo>
                      <a:pt x="15" y="8"/>
                    </a:lnTo>
                    <a:lnTo>
                      <a:pt x="19"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4" name="Freeform 463"/>
              <p:cNvSpPr>
                <a:spLocks/>
              </p:cNvSpPr>
              <p:nvPr/>
            </p:nvSpPr>
            <p:spPr bwMode="auto">
              <a:xfrm>
                <a:off x="1587" y="623"/>
                <a:ext cx="157" cy="35"/>
              </a:xfrm>
              <a:custGeom>
                <a:avLst/>
                <a:gdLst>
                  <a:gd name="T0" fmla="*/ 3 w 157"/>
                  <a:gd name="T1" fmla="*/ 2 h 35"/>
                  <a:gd name="T2" fmla="*/ 0 w 157"/>
                  <a:gd name="T3" fmla="*/ 3 h 35"/>
                  <a:gd name="T4" fmla="*/ 13 w 157"/>
                  <a:gd name="T5" fmla="*/ 10 h 35"/>
                  <a:gd name="T6" fmla="*/ 22 w 157"/>
                  <a:gd name="T7" fmla="*/ 11 h 35"/>
                  <a:gd name="T8" fmla="*/ 30 w 157"/>
                  <a:gd name="T9" fmla="*/ 14 h 35"/>
                  <a:gd name="T10" fmla="*/ 32 w 157"/>
                  <a:gd name="T11" fmla="*/ 19 h 35"/>
                  <a:gd name="T12" fmla="*/ 21 w 157"/>
                  <a:gd name="T13" fmla="*/ 24 h 35"/>
                  <a:gd name="T14" fmla="*/ 19 w 157"/>
                  <a:gd name="T15" fmla="*/ 30 h 35"/>
                  <a:gd name="T16" fmla="*/ 27 w 157"/>
                  <a:gd name="T17" fmla="*/ 32 h 35"/>
                  <a:gd name="T18" fmla="*/ 30 w 157"/>
                  <a:gd name="T19" fmla="*/ 30 h 35"/>
                  <a:gd name="T20" fmla="*/ 35 w 157"/>
                  <a:gd name="T21" fmla="*/ 32 h 35"/>
                  <a:gd name="T22" fmla="*/ 48 w 157"/>
                  <a:gd name="T23" fmla="*/ 32 h 35"/>
                  <a:gd name="T24" fmla="*/ 49 w 157"/>
                  <a:gd name="T25" fmla="*/ 29 h 35"/>
                  <a:gd name="T26" fmla="*/ 56 w 157"/>
                  <a:gd name="T27" fmla="*/ 30 h 35"/>
                  <a:gd name="T28" fmla="*/ 54 w 157"/>
                  <a:gd name="T29" fmla="*/ 35 h 35"/>
                  <a:gd name="T30" fmla="*/ 73 w 157"/>
                  <a:gd name="T31" fmla="*/ 34 h 35"/>
                  <a:gd name="T32" fmla="*/ 78 w 157"/>
                  <a:gd name="T33" fmla="*/ 34 h 35"/>
                  <a:gd name="T34" fmla="*/ 86 w 157"/>
                  <a:gd name="T35" fmla="*/ 32 h 35"/>
                  <a:gd name="T36" fmla="*/ 92 w 157"/>
                  <a:gd name="T37" fmla="*/ 32 h 35"/>
                  <a:gd name="T38" fmla="*/ 111 w 157"/>
                  <a:gd name="T39" fmla="*/ 30 h 35"/>
                  <a:gd name="T40" fmla="*/ 114 w 157"/>
                  <a:gd name="T41" fmla="*/ 30 h 35"/>
                  <a:gd name="T42" fmla="*/ 118 w 157"/>
                  <a:gd name="T43" fmla="*/ 34 h 35"/>
                  <a:gd name="T44" fmla="*/ 143 w 157"/>
                  <a:gd name="T45" fmla="*/ 30 h 35"/>
                  <a:gd name="T46" fmla="*/ 143 w 157"/>
                  <a:gd name="T47" fmla="*/ 27 h 35"/>
                  <a:gd name="T48" fmla="*/ 156 w 157"/>
                  <a:gd name="T49" fmla="*/ 19 h 35"/>
                  <a:gd name="T50" fmla="*/ 153 w 157"/>
                  <a:gd name="T51" fmla="*/ 19 h 35"/>
                  <a:gd name="T52" fmla="*/ 135 w 157"/>
                  <a:gd name="T53" fmla="*/ 16 h 35"/>
                  <a:gd name="T54" fmla="*/ 108 w 157"/>
                  <a:gd name="T55" fmla="*/ 19 h 35"/>
                  <a:gd name="T56" fmla="*/ 100 w 157"/>
                  <a:gd name="T57" fmla="*/ 21 h 35"/>
                  <a:gd name="T58" fmla="*/ 94 w 157"/>
                  <a:gd name="T59" fmla="*/ 22 h 35"/>
                  <a:gd name="T60" fmla="*/ 78 w 157"/>
                  <a:gd name="T61" fmla="*/ 19 h 35"/>
                  <a:gd name="T62" fmla="*/ 67 w 157"/>
                  <a:gd name="T63" fmla="*/ 21 h 35"/>
                  <a:gd name="T64" fmla="*/ 64 w 157"/>
                  <a:gd name="T65" fmla="*/ 19 h 35"/>
                  <a:gd name="T66" fmla="*/ 60 w 157"/>
                  <a:gd name="T67" fmla="*/ 21 h 35"/>
                  <a:gd name="T68" fmla="*/ 60 w 157"/>
                  <a:gd name="T69" fmla="*/ 16 h 35"/>
                  <a:gd name="T70" fmla="*/ 57 w 157"/>
                  <a:gd name="T71" fmla="*/ 14 h 35"/>
                  <a:gd name="T72" fmla="*/ 54 w 157"/>
                  <a:gd name="T73" fmla="*/ 14 h 35"/>
                  <a:gd name="T74" fmla="*/ 54 w 157"/>
                  <a:gd name="T75" fmla="*/ 13 h 35"/>
                  <a:gd name="T76" fmla="*/ 70 w 157"/>
                  <a:gd name="T77" fmla="*/ 10 h 35"/>
                  <a:gd name="T78" fmla="*/ 53 w 157"/>
                  <a:gd name="T79" fmla="*/ 5 h 35"/>
                  <a:gd name="T80" fmla="*/ 32 w 157"/>
                  <a:gd name="T81" fmla="*/ 6 h 35"/>
                  <a:gd name="T82" fmla="*/ 35 w 157"/>
                  <a:gd name="T8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7" h="35">
                    <a:moveTo>
                      <a:pt x="24" y="0"/>
                    </a:moveTo>
                    <a:lnTo>
                      <a:pt x="10" y="0"/>
                    </a:lnTo>
                    <a:lnTo>
                      <a:pt x="3" y="2"/>
                    </a:lnTo>
                    <a:lnTo>
                      <a:pt x="6" y="3"/>
                    </a:lnTo>
                    <a:lnTo>
                      <a:pt x="2" y="3"/>
                    </a:lnTo>
                    <a:lnTo>
                      <a:pt x="0" y="3"/>
                    </a:lnTo>
                    <a:lnTo>
                      <a:pt x="6" y="6"/>
                    </a:lnTo>
                    <a:lnTo>
                      <a:pt x="8" y="8"/>
                    </a:lnTo>
                    <a:lnTo>
                      <a:pt x="13" y="10"/>
                    </a:lnTo>
                    <a:lnTo>
                      <a:pt x="11" y="11"/>
                    </a:lnTo>
                    <a:lnTo>
                      <a:pt x="13" y="10"/>
                    </a:lnTo>
                    <a:lnTo>
                      <a:pt x="22" y="11"/>
                    </a:lnTo>
                    <a:lnTo>
                      <a:pt x="32" y="10"/>
                    </a:lnTo>
                    <a:lnTo>
                      <a:pt x="32" y="13"/>
                    </a:lnTo>
                    <a:lnTo>
                      <a:pt x="30" y="14"/>
                    </a:lnTo>
                    <a:lnTo>
                      <a:pt x="32" y="16"/>
                    </a:lnTo>
                    <a:lnTo>
                      <a:pt x="30" y="19"/>
                    </a:lnTo>
                    <a:lnTo>
                      <a:pt x="32" y="19"/>
                    </a:lnTo>
                    <a:lnTo>
                      <a:pt x="24" y="22"/>
                    </a:lnTo>
                    <a:lnTo>
                      <a:pt x="24" y="22"/>
                    </a:lnTo>
                    <a:lnTo>
                      <a:pt x="21" y="24"/>
                    </a:lnTo>
                    <a:lnTo>
                      <a:pt x="27" y="26"/>
                    </a:lnTo>
                    <a:lnTo>
                      <a:pt x="21" y="27"/>
                    </a:lnTo>
                    <a:lnTo>
                      <a:pt x="19" y="30"/>
                    </a:lnTo>
                    <a:lnTo>
                      <a:pt x="22" y="32"/>
                    </a:lnTo>
                    <a:lnTo>
                      <a:pt x="22" y="32"/>
                    </a:lnTo>
                    <a:lnTo>
                      <a:pt x="27" y="32"/>
                    </a:lnTo>
                    <a:lnTo>
                      <a:pt x="27" y="30"/>
                    </a:lnTo>
                    <a:lnTo>
                      <a:pt x="33" y="29"/>
                    </a:lnTo>
                    <a:lnTo>
                      <a:pt x="30" y="30"/>
                    </a:lnTo>
                    <a:lnTo>
                      <a:pt x="32" y="32"/>
                    </a:lnTo>
                    <a:lnTo>
                      <a:pt x="33" y="30"/>
                    </a:lnTo>
                    <a:lnTo>
                      <a:pt x="35" y="32"/>
                    </a:lnTo>
                    <a:lnTo>
                      <a:pt x="33" y="34"/>
                    </a:lnTo>
                    <a:lnTo>
                      <a:pt x="41" y="34"/>
                    </a:lnTo>
                    <a:lnTo>
                      <a:pt x="48" y="32"/>
                    </a:lnTo>
                    <a:lnTo>
                      <a:pt x="46" y="30"/>
                    </a:lnTo>
                    <a:lnTo>
                      <a:pt x="49" y="30"/>
                    </a:lnTo>
                    <a:lnTo>
                      <a:pt x="49" y="29"/>
                    </a:lnTo>
                    <a:lnTo>
                      <a:pt x="51" y="32"/>
                    </a:lnTo>
                    <a:lnTo>
                      <a:pt x="54" y="30"/>
                    </a:lnTo>
                    <a:lnTo>
                      <a:pt x="56" y="30"/>
                    </a:lnTo>
                    <a:lnTo>
                      <a:pt x="57" y="30"/>
                    </a:lnTo>
                    <a:lnTo>
                      <a:pt x="53" y="34"/>
                    </a:lnTo>
                    <a:lnTo>
                      <a:pt x="54" y="35"/>
                    </a:lnTo>
                    <a:lnTo>
                      <a:pt x="64" y="35"/>
                    </a:lnTo>
                    <a:lnTo>
                      <a:pt x="72" y="35"/>
                    </a:lnTo>
                    <a:lnTo>
                      <a:pt x="73" y="34"/>
                    </a:lnTo>
                    <a:lnTo>
                      <a:pt x="73" y="34"/>
                    </a:lnTo>
                    <a:lnTo>
                      <a:pt x="75" y="35"/>
                    </a:lnTo>
                    <a:lnTo>
                      <a:pt x="78" y="34"/>
                    </a:lnTo>
                    <a:lnTo>
                      <a:pt x="78" y="35"/>
                    </a:lnTo>
                    <a:lnTo>
                      <a:pt x="84" y="34"/>
                    </a:lnTo>
                    <a:lnTo>
                      <a:pt x="86" y="32"/>
                    </a:lnTo>
                    <a:lnTo>
                      <a:pt x="87" y="34"/>
                    </a:lnTo>
                    <a:lnTo>
                      <a:pt x="91" y="34"/>
                    </a:lnTo>
                    <a:lnTo>
                      <a:pt x="92" y="32"/>
                    </a:lnTo>
                    <a:lnTo>
                      <a:pt x="91" y="34"/>
                    </a:lnTo>
                    <a:lnTo>
                      <a:pt x="107" y="34"/>
                    </a:lnTo>
                    <a:lnTo>
                      <a:pt x="111" y="30"/>
                    </a:lnTo>
                    <a:lnTo>
                      <a:pt x="107" y="29"/>
                    </a:lnTo>
                    <a:lnTo>
                      <a:pt x="110" y="29"/>
                    </a:lnTo>
                    <a:lnTo>
                      <a:pt x="114" y="30"/>
                    </a:lnTo>
                    <a:lnTo>
                      <a:pt x="111" y="32"/>
                    </a:lnTo>
                    <a:lnTo>
                      <a:pt x="113" y="34"/>
                    </a:lnTo>
                    <a:lnTo>
                      <a:pt x="118" y="34"/>
                    </a:lnTo>
                    <a:lnTo>
                      <a:pt x="122" y="35"/>
                    </a:lnTo>
                    <a:lnTo>
                      <a:pt x="141" y="34"/>
                    </a:lnTo>
                    <a:lnTo>
                      <a:pt x="143" y="30"/>
                    </a:lnTo>
                    <a:lnTo>
                      <a:pt x="143" y="30"/>
                    </a:lnTo>
                    <a:lnTo>
                      <a:pt x="141" y="29"/>
                    </a:lnTo>
                    <a:lnTo>
                      <a:pt x="143" y="27"/>
                    </a:lnTo>
                    <a:lnTo>
                      <a:pt x="156" y="22"/>
                    </a:lnTo>
                    <a:lnTo>
                      <a:pt x="157" y="21"/>
                    </a:lnTo>
                    <a:lnTo>
                      <a:pt x="156" y="19"/>
                    </a:lnTo>
                    <a:lnTo>
                      <a:pt x="149" y="19"/>
                    </a:lnTo>
                    <a:lnTo>
                      <a:pt x="153" y="19"/>
                    </a:lnTo>
                    <a:lnTo>
                      <a:pt x="153" y="19"/>
                    </a:lnTo>
                    <a:lnTo>
                      <a:pt x="145" y="18"/>
                    </a:lnTo>
                    <a:lnTo>
                      <a:pt x="145" y="16"/>
                    </a:lnTo>
                    <a:lnTo>
                      <a:pt x="135" y="16"/>
                    </a:lnTo>
                    <a:lnTo>
                      <a:pt x="126" y="18"/>
                    </a:lnTo>
                    <a:lnTo>
                      <a:pt x="118" y="16"/>
                    </a:lnTo>
                    <a:lnTo>
                      <a:pt x="108" y="19"/>
                    </a:lnTo>
                    <a:lnTo>
                      <a:pt x="103" y="19"/>
                    </a:lnTo>
                    <a:lnTo>
                      <a:pt x="102" y="19"/>
                    </a:lnTo>
                    <a:lnTo>
                      <a:pt x="100" y="21"/>
                    </a:lnTo>
                    <a:lnTo>
                      <a:pt x="99" y="19"/>
                    </a:lnTo>
                    <a:lnTo>
                      <a:pt x="91" y="21"/>
                    </a:lnTo>
                    <a:lnTo>
                      <a:pt x="94" y="22"/>
                    </a:lnTo>
                    <a:lnTo>
                      <a:pt x="83" y="22"/>
                    </a:lnTo>
                    <a:lnTo>
                      <a:pt x="86" y="22"/>
                    </a:lnTo>
                    <a:lnTo>
                      <a:pt x="78" y="19"/>
                    </a:lnTo>
                    <a:lnTo>
                      <a:pt x="73" y="21"/>
                    </a:lnTo>
                    <a:lnTo>
                      <a:pt x="73" y="19"/>
                    </a:lnTo>
                    <a:lnTo>
                      <a:pt x="67" y="21"/>
                    </a:lnTo>
                    <a:lnTo>
                      <a:pt x="68" y="21"/>
                    </a:lnTo>
                    <a:lnTo>
                      <a:pt x="65" y="19"/>
                    </a:lnTo>
                    <a:lnTo>
                      <a:pt x="64" y="19"/>
                    </a:lnTo>
                    <a:lnTo>
                      <a:pt x="62" y="21"/>
                    </a:lnTo>
                    <a:lnTo>
                      <a:pt x="60" y="22"/>
                    </a:lnTo>
                    <a:lnTo>
                      <a:pt x="60" y="21"/>
                    </a:lnTo>
                    <a:lnTo>
                      <a:pt x="59" y="19"/>
                    </a:lnTo>
                    <a:lnTo>
                      <a:pt x="62" y="18"/>
                    </a:lnTo>
                    <a:lnTo>
                      <a:pt x="60" y="16"/>
                    </a:lnTo>
                    <a:lnTo>
                      <a:pt x="56" y="16"/>
                    </a:lnTo>
                    <a:lnTo>
                      <a:pt x="57" y="16"/>
                    </a:lnTo>
                    <a:lnTo>
                      <a:pt x="57" y="14"/>
                    </a:lnTo>
                    <a:lnTo>
                      <a:pt x="41" y="18"/>
                    </a:lnTo>
                    <a:lnTo>
                      <a:pt x="46" y="14"/>
                    </a:lnTo>
                    <a:lnTo>
                      <a:pt x="54" y="14"/>
                    </a:lnTo>
                    <a:lnTo>
                      <a:pt x="45" y="11"/>
                    </a:lnTo>
                    <a:lnTo>
                      <a:pt x="46" y="11"/>
                    </a:lnTo>
                    <a:lnTo>
                      <a:pt x="54" y="13"/>
                    </a:lnTo>
                    <a:lnTo>
                      <a:pt x="64" y="13"/>
                    </a:lnTo>
                    <a:lnTo>
                      <a:pt x="68" y="11"/>
                    </a:lnTo>
                    <a:lnTo>
                      <a:pt x="70" y="10"/>
                    </a:lnTo>
                    <a:lnTo>
                      <a:pt x="60" y="8"/>
                    </a:lnTo>
                    <a:lnTo>
                      <a:pt x="60" y="6"/>
                    </a:lnTo>
                    <a:lnTo>
                      <a:pt x="53" y="5"/>
                    </a:lnTo>
                    <a:lnTo>
                      <a:pt x="37" y="6"/>
                    </a:lnTo>
                    <a:lnTo>
                      <a:pt x="27" y="8"/>
                    </a:lnTo>
                    <a:lnTo>
                      <a:pt x="32" y="6"/>
                    </a:lnTo>
                    <a:lnTo>
                      <a:pt x="35" y="3"/>
                    </a:lnTo>
                    <a:lnTo>
                      <a:pt x="35" y="3"/>
                    </a:lnTo>
                    <a:lnTo>
                      <a:pt x="35" y="2"/>
                    </a:lnTo>
                    <a:lnTo>
                      <a:pt x="29" y="2"/>
                    </a:lnTo>
                    <a:lnTo>
                      <a:pt x="2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5" name="Freeform 464"/>
              <p:cNvSpPr>
                <a:spLocks/>
              </p:cNvSpPr>
              <p:nvPr/>
            </p:nvSpPr>
            <p:spPr bwMode="auto">
              <a:xfrm>
                <a:off x="1568" y="641"/>
                <a:ext cx="32" cy="14"/>
              </a:xfrm>
              <a:custGeom>
                <a:avLst/>
                <a:gdLst>
                  <a:gd name="T0" fmla="*/ 22 w 32"/>
                  <a:gd name="T1" fmla="*/ 0 h 14"/>
                  <a:gd name="T2" fmla="*/ 32 w 32"/>
                  <a:gd name="T3" fmla="*/ 6 h 14"/>
                  <a:gd name="T4" fmla="*/ 30 w 32"/>
                  <a:gd name="T5" fmla="*/ 6 h 14"/>
                  <a:gd name="T6" fmla="*/ 24 w 32"/>
                  <a:gd name="T7" fmla="*/ 12 h 14"/>
                  <a:gd name="T8" fmla="*/ 11 w 32"/>
                  <a:gd name="T9" fmla="*/ 14 h 14"/>
                  <a:gd name="T10" fmla="*/ 8 w 32"/>
                  <a:gd name="T11" fmla="*/ 11 h 14"/>
                  <a:gd name="T12" fmla="*/ 2 w 32"/>
                  <a:gd name="T13" fmla="*/ 11 h 14"/>
                  <a:gd name="T14" fmla="*/ 2 w 32"/>
                  <a:gd name="T15" fmla="*/ 9 h 14"/>
                  <a:gd name="T16" fmla="*/ 3 w 32"/>
                  <a:gd name="T17" fmla="*/ 9 h 14"/>
                  <a:gd name="T18" fmla="*/ 0 w 32"/>
                  <a:gd name="T19" fmla="*/ 9 h 14"/>
                  <a:gd name="T20" fmla="*/ 0 w 32"/>
                  <a:gd name="T21" fmla="*/ 9 h 14"/>
                  <a:gd name="T22" fmla="*/ 2 w 32"/>
                  <a:gd name="T23" fmla="*/ 6 h 14"/>
                  <a:gd name="T24" fmla="*/ 6 w 32"/>
                  <a:gd name="T25" fmla="*/ 4 h 14"/>
                  <a:gd name="T26" fmla="*/ 10 w 32"/>
                  <a:gd name="T27" fmla="*/ 4 h 14"/>
                  <a:gd name="T28" fmla="*/ 8 w 32"/>
                  <a:gd name="T29" fmla="*/ 4 h 14"/>
                  <a:gd name="T30" fmla="*/ 8 w 32"/>
                  <a:gd name="T31" fmla="*/ 3 h 14"/>
                  <a:gd name="T32" fmla="*/ 13 w 32"/>
                  <a:gd name="T33" fmla="*/ 3 h 14"/>
                  <a:gd name="T34" fmla="*/ 13 w 32"/>
                  <a:gd name="T35" fmla="*/ 1 h 14"/>
                  <a:gd name="T36" fmla="*/ 19 w 32"/>
                  <a:gd name="T37" fmla="*/ 0 h 14"/>
                  <a:gd name="T38" fmla="*/ 22 w 32"/>
                  <a:gd name="T39"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2" h="14">
                    <a:moveTo>
                      <a:pt x="22" y="0"/>
                    </a:moveTo>
                    <a:lnTo>
                      <a:pt x="32" y="6"/>
                    </a:lnTo>
                    <a:lnTo>
                      <a:pt x="30" y="6"/>
                    </a:lnTo>
                    <a:lnTo>
                      <a:pt x="24" y="12"/>
                    </a:lnTo>
                    <a:lnTo>
                      <a:pt x="11" y="14"/>
                    </a:lnTo>
                    <a:lnTo>
                      <a:pt x="8" y="11"/>
                    </a:lnTo>
                    <a:lnTo>
                      <a:pt x="2" y="11"/>
                    </a:lnTo>
                    <a:lnTo>
                      <a:pt x="2" y="9"/>
                    </a:lnTo>
                    <a:lnTo>
                      <a:pt x="3" y="9"/>
                    </a:lnTo>
                    <a:lnTo>
                      <a:pt x="0" y="9"/>
                    </a:lnTo>
                    <a:lnTo>
                      <a:pt x="0" y="9"/>
                    </a:lnTo>
                    <a:lnTo>
                      <a:pt x="2" y="6"/>
                    </a:lnTo>
                    <a:lnTo>
                      <a:pt x="6" y="4"/>
                    </a:lnTo>
                    <a:lnTo>
                      <a:pt x="10" y="4"/>
                    </a:lnTo>
                    <a:lnTo>
                      <a:pt x="8" y="4"/>
                    </a:lnTo>
                    <a:lnTo>
                      <a:pt x="8" y="3"/>
                    </a:lnTo>
                    <a:lnTo>
                      <a:pt x="13" y="3"/>
                    </a:lnTo>
                    <a:lnTo>
                      <a:pt x="13" y="1"/>
                    </a:lnTo>
                    <a:lnTo>
                      <a:pt x="19"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6" name="Freeform 465"/>
              <p:cNvSpPr>
                <a:spLocks/>
              </p:cNvSpPr>
              <p:nvPr/>
            </p:nvSpPr>
            <p:spPr bwMode="auto">
              <a:xfrm>
                <a:off x="1539" y="662"/>
                <a:ext cx="77" cy="30"/>
              </a:xfrm>
              <a:custGeom>
                <a:avLst/>
                <a:gdLst>
                  <a:gd name="T0" fmla="*/ 29 w 77"/>
                  <a:gd name="T1" fmla="*/ 1 h 30"/>
                  <a:gd name="T2" fmla="*/ 47 w 77"/>
                  <a:gd name="T3" fmla="*/ 0 h 30"/>
                  <a:gd name="T4" fmla="*/ 56 w 77"/>
                  <a:gd name="T5" fmla="*/ 1 h 30"/>
                  <a:gd name="T6" fmla="*/ 56 w 77"/>
                  <a:gd name="T7" fmla="*/ 3 h 30"/>
                  <a:gd name="T8" fmla="*/ 64 w 77"/>
                  <a:gd name="T9" fmla="*/ 1 h 30"/>
                  <a:gd name="T10" fmla="*/ 77 w 77"/>
                  <a:gd name="T11" fmla="*/ 3 h 30"/>
                  <a:gd name="T12" fmla="*/ 67 w 77"/>
                  <a:gd name="T13" fmla="*/ 8 h 30"/>
                  <a:gd name="T14" fmla="*/ 64 w 77"/>
                  <a:gd name="T15" fmla="*/ 8 h 30"/>
                  <a:gd name="T16" fmla="*/ 64 w 77"/>
                  <a:gd name="T17" fmla="*/ 9 h 30"/>
                  <a:gd name="T18" fmla="*/ 59 w 77"/>
                  <a:gd name="T19" fmla="*/ 12 h 30"/>
                  <a:gd name="T20" fmla="*/ 54 w 77"/>
                  <a:gd name="T21" fmla="*/ 12 h 30"/>
                  <a:gd name="T22" fmla="*/ 56 w 77"/>
                  <a:gd name="T23" fmla="*/ 12 h 30"/>
                  <a:gd name="T24" fmla="*/ 53 w 77"/>
                  <a:gd name="T25" fmla="*/ 14 h 30"/>
                  <a:gd name="T26" fmla="*/ 42 w 77"/>
                  <a:gd name="T27" fmla="*/ 20 h 30"/>
                  <a:gd name="T28" fmla="*/ 31 w 77"/>
                  <a:gd name="T29" fmla="*/ 19 h 30"/>
                  <a:gd name="T30" fmla="*/ 18 w 77"/>
                  <a:gd name="T31" fmla="*/ 20 h 30"/>
                  <a:gd name="T32" fmla="*/ 23 w 77"/>
                  <a:gd name="T33" fmla="*/ 20 h 30"/>
                  <a:gd name="T34" fmla="*/ 24 w 77"/>
                  <a:gd name="T35" fmla="*/ 24 h 30"/>
                  <a:gd name="T36" fmla="*/ 12 w 77"/>
                  <a:gd name="T37" fmla="*/ 28 h 30"/>
                  <a:gd name="T38" fmla="*/ 2 w 77"/>
                  <a:gd name="T39" fmla="*/ 30 h 30"/>
                  <a:gd name="T40" fmla="*/ 0 w 77"/>
                  <a:gd name="T41" fmla="*/ 30 h 30"/>
                  <a:gd name="T42" fmla="*/ 4 w 77"/>
                  <a:gd name="T43" fmla="*/ 28 h 30"/>
                  <a:gd name="T44" fmla="*/ 2 w 77"/>
                  <a:gd name="T45" fmla="*/ 27 h 30"/>
                  <a:gd name="T46" fmla="*/ 5 w 77"/>
                  <a:gd name="T47" fmla="*/ 24 h 30"/>
                  <a:gd name="T48" fmla="*/ 10 w 77"/>
                  <a:gd name="T49" fmla="*/ 22 h 30"/>
                  <a:gd name="T50" fmla="*/ 7 w 77"/>
                  <a:gd name="T51" fmla="*/ 22 h 30"/>
                  <a:gd name="T52" fmla="*/ 5 w 77"/>
                  <a:gd name="T53" fmla="*/ 20 h 30"/>
                  <a:gd name="T54" fmla="*/ 7 w 77"/>
                  <a:gd name="T55" fmla="*/ 17 h 30"/>
                  <a:gd name="T56" fmla="*/ 10 w 77"/>
                  <a:gd name="T57" fmla="*/ 14 h 30"/>
                  <a:gd name="T58" fmla="*/ 18 w 77"/>
                  <a:gd name="T59" fmla="*/ 6 h 30"/>
                  <a:gd name="T60" fmla="*/ 21 w 77"/>
                  <a:gd name="T61" fmla="*/ 4 h 30"/>
                  <a:gd name="T62" fmla="*/ 23 w 77"/>
                  <a:gd name="T63" fmla="*/ 3 h 30"/>
                  <a:gd name="T64" fmla="*/ 24 w 77"/>
                  <a:gd name="T65" fmla="*/ 1 h 30"/>
                  <a:gd name="T66" fmla="*/ 29 w 77"/>
                  <a:gd name="T67" fmla="*/ 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 h="30">
                    <a:moveTo>
                      <a:pt x="29" y="1"/>
                    </a:moveTo>
                    <a:lnTo>
                      <a:pt x="47" y="0"/>
                    </a:lnTo>
                    <a:lnTo>
                      <a:pt x="56" y="1"/>
                    </a:lnTo>
                    <a:lnTo>
                      <a:pt x="56" y="3"/>
                    </a:lnTo>
                    <a:lnTo>
                      <a:pt x="64" y="1"/>
                    </a:lnTo>
                    <a:lnTo>
                      <a:pt x="77" y="3"/>
                    </a:lnTo>
                    <a:lnTo>
                      <a:pt x="67" y="8"/>
                    </a:lnTo>
                    <a:lnTo>
                      <a:pt x="64" y="8"/>
                    </a:lnTo>
                    <a:lnTo>
                      <a:pt x="64" y="9"/>
                    </a:lnTo>
                    <a:lnTo>
                      <a:pt x="59" y="12"/>
                    </a:lnTo>
                    <a:lnTo>
                      <a:pt x="54" y="12"/>
                    </a:lnTo>
                    <a:lnTo>
                      <a:pt x="56" y="12"/>
                    </a:lnTo>
                    <a:lnTo>
                      <a:pt x="53" y="14"/>
                    </a:lnTo>
                    <a:lnTo>
                      <a:pt x="42" y="20"/>
                    </a:lnTo>
                    <a:lnTo>
                      <a:pt x="31" y="19"/>
                    </a:lnTo>
                    <a:lnTo>
                      <a:pt x="18" y="20"/>
                    </a:lnTo>
                    <a:lnTo>
                      <a:pt x="23" y="20"/>
                    </a:lnTo>
                    <a:lnTo>
                      <a:pt x="24" y="24"/>
                    </a:lnTo>
                    <a:lnTo>
                      <a:pt x="12" y="28"/>
                    </a:lnTo>
                    <a:lnTo>
                      <a:pt x="2" y="30"/>
                    </a:lnTo>
                    <a:lnTo>
                      <a:pt x="0" y="30"/>
                    </a:lnTo>
                    <a:lnTo>
                      <a:pt x="4" y="28"/>
                    </a:lnTo>
                    <a:lnTo>
                      <a:pt x="2" y="27"/>
                    </a:lnTo>
                    <a:lnTo>
                      <a:pt x="5" y="24"/>
                    </a:lnTo>
                    <a:lnTo>
                      <a:pt x="10" y="22"/>
                    </a:lnTo>
                    <a:lnTo>
                      <a:pt x="7" y="22"/>
                    </a:lnTo>
                    <a:lnTo>
                      <a:pt x="5" y="20"/>
                    </a:lnTo>
                    <a:lnTo>
                      <a:pt x="7" y="17"/>
                    </a:lnTo>
                    <a:lnTo>
                      <a:pt x="10" y="14"/>
                    </a:lnTo>
                    <a:lnTo>
                      <a:pt x="18" y="6"/>
                    </a:lnTo>
                    <a:lnTo>
                      <a:pt x="21" y="4"/>
                    </a:lnTo>
                    <a:lnTo>
                      <a:pt x="23" y="3"/>
                    </a:lnTo>
                    <a:lnTo>
                      <a:pt x="24" y="1"/>
                    </a:ln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7" name="Freeform 466"/>
              <p:cNvSpPr>
                <a:spLocks/>
              </p:cNvSpPr>
              <p:nvPr/>
            </p:nvSpPr>
            <p:spPr bwMode="auto">
              <a:xfrm>
                <a:off x="1532" y="782"/>
                <a:ext cx="84" cy="44"/>
              </a:xfrm>
              <a:custGeom>
                <a:avLst/>
                <a:gdLst>
                  <a:gd name="T0" fmla="*/ 39 w 84"/>
                  <a:gd name="T1" fmla="*/ 2 h 44"/>
                  <a:gd name="T2" fmla="*/ 42 w 84"/>
                  <a:gd name="T3" fmla="*/ 0 h 44"/>
                  <a:gd name="T4" fmla="*/ 42 w 84"/>
                  <a:gd name="T5" fmla="*/ 2 h 44"/>
                  <a:gd name="T6" fmla="*/ 46 w 84"/>
                  <a:gd name="T7" fmla="*/ 2 h 44"/>
                  <a:gd name="T8" fmla="*/ 46 w 84"/>
                  <a:gd name="T9" fmla="*/ 5 h 44"/>
                  <a:gd name="T10" fmla="*/ 44 w 84"/>
                  <a:gd name="T11" fmla="*/ 7 h 44"/>
                  <a:gd name="T12" fmla="*/ 42 w 84"/>
                  <a:gd name="T13" fmla="*/ 10 h 44"/>
                  <a:gd name="T14" fmla="*/ 44 w 84"/>
                  <a:gd name="T15" fmla="*/ 10 h 44"/>
                  <a:gd name="T16" fmla="*/ 49 w 84"/>
                  <a:gd name="T17" fmla="*/ 8 h 44"/>
                  <a:gd name="T18" fmla="*/ 50 w 84"/>
                  <a:gd name="T19" fmla="*/ 8 h 44"/>
                  <a:gd name="T20" fmla="*/ 54 w 84"/>
                  <a:gd name="T21" fmla="*/ 10 h 44"/>
                  <a:gd name="T22" fmla="*/ 52 w 84"/>
                  <a:gd name="T23" fmla="*/ 11 h 44"/>
                  <a:gd name="T24" fmla="*/ 60 w 84"/>
                  <a:gd name="T25" fmla="*/ 13 h 44"/>
                  <a:gd name="T26" fmla="*/ 63 w 84"/>
                  <a:gd name="T27" fmla="*/ 18 h 44"/>
                  <a:gd name="T28" fmla="*/ 71 w 84"/>
                  <a:gd name="T29" fmla="*/ 19 h 44"/>
                  <a:gd name="T30" fmla="*/ 71 w 84"/>
                  <a:gd name="T31" fmla="*/ 27 h 44"/>
                  <a:gd name="T32" fmla="*/ 69 w 84"/>
                  <a:gd name="T33" fmla="*/ 29 h 44"/>
                  <a:gd name="T34" fmla="*/ 74 w 84"/>
                  <a:gd name="T35" fmla="*/ 29 h 44"/>
                  <a:gd name="T36" fmla="*/ 79 w 84"/>
                  <a:gd name="T37" fmla="*/ 27 h 44"/>
                  <a:gd name="T38" fmla="*/ 81 w 84"/>
                  <a:gd name="T39" fmla="*/ 31 h 44"/>
                  <a:gd name="T40" fmla="*/ 81 w 84"/>
                  <a:gd name="T41" fmla="*/ 32 h 44"/>
                  <a:gd name="T42" fmla="*/ 84 w 84"/>
                  <a:gd name="T43" fmla="*/ 34 h 44"/>
                  <a:gd name="T44" fmla="*/ 69 w 84"/>
                  <a:gd name="T45" fmla="*/ 39 h 44"/>
                  <a:gd name="T46" fmla="*/ 61 w 84"/>
                  <a:gd name="T47" fmla="*/ 34 h 44"/>
                  <a:gd name="T48" fmla="*/ 57 w 84"/>
                  <a:gd name="T49" fmla="*/ 36 h 44"/>
                  <a:gd name="T50" fmla="*/ 58 w 84"/>
                  <a:gd name="T51" fmla="*/ 31 h 44"/>
                  <a:gd name="T52" fmla="*/ 52 w 84"/>
                  <a:gd name="T53" fmla="*/ 31 h 44"/>
                  <a:gd name="T54" fmla="*/ 55 w 84"/>
                  <a:gd name="T55" fmla="*/ 27 h 44"/>
                  <a:gd name="T56" fmla="*/ 47 w 84"/>
                  <a:gd name="T57" fmla="*/ 29 h 44"/>
                  <a:gd name="T58" fmla="*/ 42 w 84"/>
                  <a:gd name="T59" fmla="*/ 34 h 44"/>
                  <a:gd name="T60" fmla="*/ 34 w 84"/>
                  <a:gd name="T61" fmla="*/ 37 h 44"/>
                  <a:gd name="T62" fmla="*/ 25 w 84"/>
                  <a:gd name="T63" fmla="*/ 42 h 44"/>
                  <a:gd name="T64" fmla="*/ 17 w 84"/>
                  <a:gd name="T65" fmla="*/ 44 h 44"/>
                  <a:gd name="T66" fmla="*/ 15 w 84"/>
                  <a:gd name="T67" fmla="*/ 44 h 44"/>
                  <a:gd name="T68" fmla="*/ 15 w 84"/>
                  <a:gd name="T69" fmla="*/ 40 h 44"/>
                  <a:gd name="T70" fmla="*/ 20 w 84"/>
                  <a:gd name="T71" fmla="*/ 32 h 44"/>
                  <a:gd name="T72" fmla="*/ 17 w 84"/>
                  <a:gd name="T73" fmla="*/ 34 h 44"/>
                  <a:gd name="T74" fmla="*/ 1 w 84"/>
                  <a:gd name="T75" fmla="*/ 37 h 44"/>
                  <a:gd name="T76" fmla="*/ 0 w 84"/>
                  <a:gd name="T77" fmla="*/ 36 h 44"/>
                  <a:gd name="T78" fmla="*/ 4 w 84"/>
                  <a:gd name="T79" fmla="*/ 32 h 44"/>
                  <a:gd name="T80" fmla="*/ 17 w 84"/>
                  <a:gd name="T81" fmla="*/ 27 h 44"/>
                  <a:gd name="T82" fmla="*/ 19 w 84"/>
                  <a:gd name="T83" fmla="*/ 21 h 44"/>
                  <a:gd name="T84" fmla="*/ 27 w 84"/>
                  <a:gd name="T85" fmla="*/ 15 h 44"/>
                  <a:gd name="T86" fmla="*/ 31 w 84"/>
                  <a:gd name="T87" fmla="*/ 8 h 44"/>
                  <a:gd name="T88" fmla="*/ 39 w 84"/>
                  <a:gd name="T89" fmla="*/ 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4" h="44">
                    <a:moveTo>
                      <a:pt x="39" y="2"/>
                    </a:moveTo>
                    <a:lnTo>
                      <a:pt x="42" y="0"/>
                    </a:lnTo>
                    <a:lnTo>
                      <a:pt x="42" y="2"/>
                    </a:lnTo>
                    <a:lnTo>
                      <a:pt x="46" y="2"/>
                    </a:lnTo>
                    <a:lnTo>
                      <a:pt x="46" y="5"/>
                    </a:lnTo>
                    <a:lnTo>
                      <a:pt x="44" y="7"/>
                    </a:lnTo>
                    <a:lnTo>
                      <a:pt x="42" y="10"/>
                    </a:lnTo>
                    <a:lnTo>
                      <a:pt x="44" y="10"/>
                    </a:lnTo>
                    <a:lnTo>
                      <a:pt x="49" y="8"/>
                    </a:lnTo>
                    <a:lnTo>
                      <a:pt x="50" y="8"/>
                    </a:lnTo>
                    <a:lnTo>
                      <a:pt x="54" y="10"/>
                    </a:lnTo>
                    <a:lnTo>
                      <a:pt x="52" y="11"/>
                    </a:lnTo>
                    <a:lnTo>
                      <a:pt x="60" y="13"/>
                    </a:lnTo>
                    <a:lnTo>
                      <a:pt x="63" y="18"/>
                    </a:lnTo>
                    <a:lnTo>
                      <a:pt x="71" y="19"/>
                    </a:lnTo>
                    <a:lnTo>
                      <a:pt x="71" y="27"/>
                    </a:lnTo>
                    <a:lnTo>
                      <a:pt x="69" y="29"/>
                    </a:lnTo>
                    <a:lnTo>
                      <a:pt x="74" y="29"/>
                    </a:lnTo>
                    <a:lnTo>
                      <a:pt x="79" y="27"/>
                    </a:lnTo>
                    <a:lnTo>
                      <a:pt x="81" y="31"/>
                    </a:lnTo>
                    <a:lnTo>
                      <a:pt x="81" y="32"/>
                    </a:lnTo>
                    <a:lnTo>
                      <a:pt x="84" y="34"/>
                    </a:lnTo>
                    <a:lnTo>
                      <a:pt x="69" y="39"/>
                    </a:lnTo>
                    <a:lnTo>
                      <a:pt x="61" y="34"/>
                    </a:lnTo>
                    <a:lnTo>
                      <a:pt x="57" y="36"/>
                    </a:lnTo>
                    <a:lnTo>
                      <a:pt x="58" y="31"/>
                    </a:lnTo>
                    <a:lnTo>
                      <a:pt x="52" y="31"/>
                    </a:lnTo>
                    <a:lnTo>
                      <a:pt x="55" y="27"/>
                    </a:lnTo>
                    <a:lnTo>
                      <a:pt x="47" y="29"/>
                    </a:lnTo>
                    <a:lnTo>
                      <a:pt x="42" y="34"/>
                    </a:lnTo>
                    <a:lnTo>
                      <a:pt x="34" y="37"/>
                    </a:lnTo>
                    <a:lnTo>
                      <a:pt x="25" y="42"/>
                    </a:lnTo>
                    <a:lnTo>
                      <a:pt x="17" y="44"/>
                    </a:lnTo>
                    <a:lnTo>
                      <a:pt x="15" y="44"/>
                    </a:lnTo>
                    <a:lnTo>
                      <a:pt x="15" y="40"/>
                    </a:lnTo>
                    <a:lnTo>
                      <a:pt x="20" y="32"/>
                    </a:lnTo>
                    <a:lnTo>
                      <a:pt x="17" y="34"/>
                    </a:lnTo>
                    <a:lnTo>
                      <a:pt x="1" y="37"/>
                    </a:lnTo>
                    <a:lnTo>
                      <a:pt x="0" y="36"/>
                    </a:lnTo>
                    <a:lnTo>
                      <a:pt x="4" y="32"/>
                    </a:lnTo>
                    <a:lnTo>
                      <a:pt x="17" y="27"/>
                    </a:lnTo>
                    <a:lnTo>
                      <a:pt x="19" y="21"/>
                    </a:lnTo>
                    <a:lnTo>
                      <a:pt x="27" y="15"/>
                    </a:lnTo>
                    <a:lnTo>
                      <a:pt x="31" y="8"/>
                    </a:lnTo>
                    <a:lnTo>
                      <a:pt x="39"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8" name="Freeform 467"/>
              <p:cNvSpPr>
                <a:spLocks/>
              </p:cNvSpPr>
              <p:nvPr/>
            </p:nvSpPr>
            <p:spPr bwMode="auto">
              <a:xfrm>
                <a:off x="1657" y="551"/>
                <a:ext cx="345" cy="85"/>
              </a:xfrm>
              <a:custGeom>
                <a:avLst/>
                <a:gdLst>
                  <a:gd name="T0" fmla="*/ 48 w 345"/>
                  <a:gd name="T1" fmla="*/ 80 h 85"/>
                  <a:gd name="T2" fmla="*/ 65 w 345"/>
                  <a:gd name="T3" fmla="*/ 80 h 85"/>
                  <a:gd name="T4" fmla="*/ 76 w 345"/>
                  <a:gd name="T5" fmla="*/ 80 h 85"/>
                  <a:gd name="T6" fmla="*/ 108 w 345"/>
                  <a:gd name="T7" fmla="*/ 78 h 85"/>
                  <a:gd name="T8" fmla="*/ 108 w 345"/>
                  <a:gd name="T9" fmla="*/ 74 h 85"/>
                  <a:gd name="T10" fmla="*/ 103 w 345"/>
                  <a:gd name="T11" fmla="*/ 70 h 85"/>
                  <a:gd name="T12" fmla="*/ 92 w 345"/>
                  <a:gd name="T13" fmla="*/ 67 h 85"/>
                  <a:gd name="T14" fmla="*/ 132 w 345"/>
                  <a:gd name="T15" fmla="*/ 62 h 85"/>
                  <a:gd name="T16" fmla="*/ 168 w 345"/>
                  <a:gd name="T17" fmla="*/ 56 h 85"/>
                  <a:gd name="T18" fmla="*/ 164 w 345"/>
                  <a:gd name="T19" fmla="*/ 48 h 85"/>
                  <a:gd name="T20" fmla="*/ 151 w 345"/>
                  <a:gd name="T21" fmla="*/ 45 h 85"/>
                  <a:gd name="T22" fmla="*/ 184 w 345"/>
                  <a:gd name="T23" fmla="*/ 45 h 85"/>
                  <a:gd name="T24" fmla="*/ 181 w 345"/>
                  <a:gd name="T25" fmla="*/ 41 h 85"/>
                  <a:gd name="T26" fmla="*/ 202 w 345"/>
                  <a:gd name="T27" fmla="*/ 37 h 85"/>
                  <a:gd name="T28" fmla="*/ 230 w 345"/>
                  <a:gd name="T29" fmla="*/ 33 h 85"/>
                  <a:gd name="T30" fmla="*/ 235 w 345"/>
                  <a:gd name="T31" fmla="*/ 30 h 85"/>
                  <a:gd name="T32" fmla="*/ 294 w 345"/>
                  <a:gd name="T33" fmla="*/ 17 h 85"/>
                  <a:gd name="T34" fmla="*/ 264 w 345"/>
                  <a:gd name="T35" fmla="*/ 17 h 85"/>
                  <a:gd name="T36" fmla="*/ 343 w 345"/>
                  <a:gd name="T37" fmla="*/ 8 h 85"/>
                  <a:gd name="T38" fmla="*/ 326 w 345"/>
                  <a:gd name="T39" fmla="*/ 3 h 85"/>
                  <a:gd name="T40" fmla="*/ 305 w 345"/>
                  <a:gd name="T41" fmla="*/ 3 h 85"/>
                  <a:gd name="T42" fmla="*/ 245 w 345"/>
                  <a:gd name="T43" fmla="*/ 0 h 85"/>
                  <a:gd name="T44" fmla="*/ 211 w 345"/>
                  <a:gd name="T45" fmla="*/ 6 h 85"/>
                  <a:gd name="T46" fmla="*/ 167 w 345"/>
                  <a:gd name="T47" fmla="*/ 3 h 85"/>
                  <a:gd name="T48" fmla="*/ 151 w 345"/>
                  <a:gd name="T49" fmla="*/ 6 h 85"/>
                  <a:gd name="T50" fmla="*/ 135 w 345"/>
                  <a:gd name="T51" fmla="*/ 9 h 85"/>
                  <a:gd name="T52" fmla="*/ 113 w 345"/>
                  <a:gd name="T53" fmla="*/ 8 h 85"/>
                  <a:gd name="T54" fmla="*/ 118 w 345"/>
                  <a:gd name="T55" fmla="*/ 12 h 85"/>
                  <a:gd name="T56" fmla="*/ 98 w 345"/>
                  <a:gd name="T57" fmla="*/ 12 h 85"/>
                  <a:gd name="T58" fmla="*/ 76 w 345"/>
                  <a:gd name="T59" fmla="*/ 14 h 85"/>
                  <a:gd name="T60" fmla="*/ 75 w 345"/>
                  <a:gd name="T61" fmla="*/ 16 h 85"/>
                  <a:gd name="T62" fmla="*/ 76 w 345"/>
                  <a:gd name="T63" fmla="*/ 20 h 85"/>
                  <a:gd name="T64" fmla="*/ 67 w 345"/>
                  <a:gd name="T65" fmla="*/ 24 h 85"/>
                  <a:gd name="T66" fmla="*/ 89 w 345"/>
                  <a:gd name="T67" fmla="*/ 29 h 85"/>
                  <a:gd name="T68" fmla="*/ 111 w 345"/>
                  <a:gd name="T69" fmla="*/ 27 h 85"/>
                  <a:gd name="T70" fmla="*/ 132 w 345"/>
                  <a:gd name="T71" fmla="*/ 25 h 85"/>
                  <a:gd name="T72" fmla="*/ 156 w 345"/>
                  <a:gd name="T73" fmla="*/ 24 h 85"/>
                  <a:gd name="T74" fmla="*/ 167 w 345"/>
                  <a:gd name="T75" fmla="*/ 20 h 85"/>
                  <a:gd name="T76" fmla="*/ 149 w 345"/>
                  <a:gd name="T77" fmla="*/ 27 h 85"/>
                  <a:gd name="T78" fmla="*/ 138 w 345"/>
                  <a:gd name="T79" fmla="*/ 38 h 85"/>
                  <a:gd name="T80" fmla="*/ 84 w 345"/>
                  <a:gd name="T81" fmla="*/ 32 h 85"/>
                  <a:gd name="T82" fmla="*/ 87 w 345"/>
                  <a:gd name="T83" fmla="*/ 38 h 85"/>
                  <a:gd name="T84" fmla="*/ 83 w 345"/>
                  <a:gd name="T85" fmla="*/ 46 h 85"/>
                  <a:gd name="T86" fmla="*/ 100 w 345"/>
                  <a:gd name="T87" fmla="*/ 51 h 85"/>
                  <a:gd name="T88" fmla="*/ 56 w 345"/>
                  <a:gd name="T89" fmla="*/ 53 h 85"/>
                  <a:gd name="T90" fmla="*/ 56 w 345"/>
                  <a:gd name="T91" fmla="*/ 57 h 85"/>
                  <a:gd name="T92" fmla="*/ 76 w 345"/>
                  <a:gd name="T93" fmla="*/ 56 h 85"/>
                  <a:gd name="T94" fmla="*/ 59 w 345"/>
                  <a:gd name="T95" fmla="*/ 62 h 85"/>
                  <a:gd name="T96" fmla="*/ 75 w 345"/>
                  <a:gd name="T97" fmla="*/ 65 h 85"/>
                  <a:gd name="T98" fmla="*/ 64 w 345"/>
                  <a:gd name="T99" fmla="*/ 67 h 85"/>
                  <a:gd name="T100" fmla="*/ 29 w 345"/>
                  <a:gd name="T101" fmla="*/ 64 h 85"/>
                  <a:gd name="T102" fmla="*/ 33 w 345"/>
                  <a:gd name="T103" fmla="*/ 70 h 85"/>
                  <a:gd name="T104" fmla="*/ 8 w 345"/>
                  <a:gd name="T105" fmla="*/ 80 h 85"/>
                  <a:gd name="T106" fmla="*/ 16 w 345"/>
                  <a:gd name="T107" fmla="*/ 82 h 85"/>
                  <a:gd name="T108" fmla="*/ 27 w 345"/>
                  <a:gd name="T109" fmla="*/ 82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5" h="85">
                    <a:moveTo>
                      <a:pt x="27" y="82"/>
                    </a:moveTo>
                    <a:lnTo>
                      <a:pt x="38" y="83"/>
                    </a:lnTo>
                    <a:lnTo>
                      <a:pt x="48" y="82"/>
                    </a:lnTo>
                    <a:lnTo>
                      <a:pt x="44" y="80"/>
                    </a:lnTo>
                    <a:lnTo>
                      <a:pt x="44" y="78"/>
                    </a:lnTo>
                    <a:lnTo>
                      <a:pt x="48" y="80"/>
                    </a:lnTo>
                    <a:lnTo>
                      <a:pt x="52" y="80"/>
                    </a:lnTo>
                    <a:lnTo>
                      <a:pt x="54" y="77"/>
                    </a:lnTo>
                    <a:lnTo>
                      <a:pt x="59" y="80"/>
                    </a:lnTo>
                    <a:lnTo>
                      <a:pt x="62" y="80"/>
                    </a:lnTo>
                    <a:lnTo>
                      <a:pt x="64" y="78"/>
                    </a:lnTo>
                    <a:lnTo>
                      <a:pt x="65" y="80"/>
                    </a:lnTo>
                    <a:lnTo>
                      <a:pt x="67" y="82"/>
                    </a:lnTo>
                    <a:lnTo>
                      <a:pt x="71" y="80"/>
                    </a:lnTo>
                    <a:lnTo>
                      <a:pt x="75" y="80"/>
                    </a:lnTo>
                    <a:lnTo>
                      <a:pt x="73" y="77"/>
                    </a:lnTo>
                    <a:lnTo>
                      <a:pt x="76" y="78"/>
                    </a:lnTo>
                    <a:lnTo>
                      <a:pt x="76" y="80"/>
                    </a:lnTo>
                    <a:lnTo>
                      <a:pt x="86" y="80"/>
                    </a:lnTo>
                    <a:lnTo>
                      <a:pt x="86" y="82"/>
                    </a:lnTo>
                    <a:lnTo>
                      <a:pt x="81" y="83"/>
                    </a:lnTo>
                    <a:lnTo>
                      <a:pt x="81" y="85"/>
                    </a:lnTo>
                    <a:lnTo>
                      <a:pt x="97" y="82"/>
                    </a:lnTo>
                    <a:lnTo>
                      <a:pt x="108" y="78"/>
                    </a:lnTo>
                    <a:lnTo>
                      <a:pt x="106" y="80"/>
                    </a:lnTo>
                    <a:lnTo>
                      <a:pt x="118" y="78"/>
                    </a:lnTo>
                    <a:lnTo>
                      <a:pt x="121" y="75"/>
                    </a:lnTo>
                    <a:lnTo>
                      <a:pt x="121" y="74"/>
                    </a:lnTo>
                    <a:lnTo>
                      <a:pt x="111" y="75"/>
                    </a:lnTo>
                    <a:lnTo>
                      <a:pt x="108" y="74"/>
                    </a:lnTo>
                    <a:lnTo>
                      <a:pt x="110" y="72"/>
                    </a:lnTo>
                    <a:lnTo>
                      <a:pt x="114" y="72"/>
                    </a:lnTo>
                    <a:lnTo>
                      <a:pt x="111" y="70"/>
                    </a:lnTo>
                    <a:lnTo>
                      <a:pt x="102" y="72"/>
                    </a:lnTo>
                    <a:lnTo>
                      <a:pt x="100" y="72"/>
                    </a:lnTo>
                    <a:lnTo>
                      <a:pt x="103" y="70"/>
                    </a:lnTo>
                    <a:lnTo>
                      <a:pt x="95" y="70"/>
                    </a:lnTo>
                    <a:lnTo>
                      <a:pt x="86" y="72"/>
                    </a:lnTo>
                    <a:lnTo>
                      <a:pt x="86" y="69"/>
                    </a:lnTo>
                    <a:lnTo>
                      <a:pt x="94" y="69"/>
                    </a:lnTo>
                    <a:lnTo>
                      <a:pt x="92" y="69"/>
                    </a:lnTo>
                    <a:lnTo>
                      <a:pt x="92" y="67"/>
                    </a:lnTo>
                    <a:lnTo>
                      <a:pt x="100" y="69"/>
                    </a:lnTo>
                    <a:lnTo>
                      <a:pt x="124" y="69"/>
                    </a:lnTo>
                    <a:lnTo>
                      <a:pt x="130" y="65"/>
                    </a:lnTo>
                    <a:lnTo>
                      <a:pt x="133" y="65"/>
                    </a:lnTo>
                    <a:lnTo>
                      <a:pt x="130" y="64"/>
                    </a:lnTo>
                    <a:lnTo>
                      <a:pt x="132" y="62"/>
                    </a:lnTo>
                    <a:lnTo>
                      <a:pt x="130" y="62"/>
                    </a:lnTo>
                    <a:lnTo>
                      <a:pt x="132" y="61"/>
                    </a:lnTo>
                    <a:lnTo>
                      <a:pt x="154" y="61"/>
                    </a:lnTo>
                    <a:lnTo>
                      <a:pt x="160" y="59"/>
                    </a:lnTo>
                    <a:lnTo>
                      <a:pt x="160" y="57"/>
                    </a:lnTo>
                    <a:lnTo>
                      <a:pt x="168" y="56"/>
                    </a:lnTo>
                    <a:lnTo>
                      <a:pt x="157" y="53"/>
                    </a:lnTo>
                    <a:lnTo>
                      <a:pt x="176" y="53"/>
                    </a:lnTo>
                    <a:lnTo>
                      <a:pt x="175" y="51"/>
                    </a:lnTo>
                    <a:lnTo>
                      <a:pt x="178" y="49"/>
                    </a:lnTo>
                    <a:lnTo>
                      <a:pt x="176" y="48"/>
                    </a:lnTo>
                    <a:lnTo>
                      <a:pt x="164" y="48"/>
                    </a:lnTo>
                    <a:lnTo>
                      <a:pt x="168" y="48"/>
                    </a:lnTo>
                    <a:lnTo>
                      <a:pt x="168" y="46"/>
                    </a:lnTo>
                    <a:lnTo>
                      <a:pt x="149" y="48"/>
                    </a:lnTo>
                    <a:lnTo>
                      <a:pt x="152" y="46"/>
                    </a:lnTo>
                    <a:lnTo>
                      <a:pt x="151" y="46"/>
                    </a:lnTo>
                    <a:lnTo>
                      <a:pt x="151" y="45"/>
                    </a:lnTo>
                    <a:lnTo>
                      <a:pt x="168" y="45"/>
                    </a:lnTo>
                    <a:lnTo>
                      <a:pt x="170" y="46"/>
                    </a:lnTo>
                    <a:lnTo>
                      <a:pt x="181" y="46"/>
                    </a:lnTo>
                    <a:lnTo>
                      <a:pt x="184" y="46"/>
                    </a:lnTo>
                    <a:lnTo>
                      <a:pt x="181" y="45"/>
                    </a:lnTo>
                    <a:lnTo>
                      <a:pt x="184" y="45"/>
                    </a:lnTo>
                    <a:lnTo>
                      <a:pt x="157" y="43"/>
                    </a:lnTo>
                    <a:lnTo>
                      <a:pt x="160" y="43"/>
                    </a:lnTo>
                    <a:lnTo>
                      <a:pt x="160" y="41"/>
                    </a:lnTo>
                    <a:lnTo>
                      <a:pt x="162" y="41"/>
                    </a:lnTo>
                    <a:lnTo>
                      <a:pt x="164" y="40"/>
                    </a:lnTo>
                    <a:lnTo>
                      <a:pt x="181" y="41"/>
                    </a:lnTo>
                    <a:lnTo>
                      <a:pt x="183" y="41"/>
                    </a:lnTo>
                    <a:lnTo>
                      <a:pt x="183" y="41"/>
                    </a:lnTo>
                    <a:lnTo>
                      <a:pt x="197" y="40"/>
                    </a:lnTo>
                    <a:lnTo>
                      <a:pt x="199" y="40"/>
                    </a:lnTo>
                    <a:lnTo>
                      <a:pt x="199" y="38"/>
                    </a:lnTo>
                    <a:lnTo>
                      <a:pt x="202" y="37"/>
                    </a:lnTo>
                    <a:lnTo>
                      <a:pt x="200" y="38"/>
                    </a:lnTo>
                    <a:lnTo>
                      <a:pt x="203" y="38"/>
                    </a:lnTo>
                    <a:lnTo>
                      <a:pt x="213" y="38"/>
                    </a:lnTo>
                    <a:lnTo>
                      <a:pt x="222" y="37"/>
                    </a:lnTo>
                    <a:lnTo>
                      <a:pt x="219" y="37"/>
                    </a:lnTo>
                    <a:lnTo>
                      <a:pt x="230" y="33"/>
                    </a:lnTo>
                    <a:lnTo>
                      <a:pt x="213" y="33"/>
                    </a:lnTo>
                    <a:lnTo>
                      <a:pt x="216" y="33"/>
                    </a:lnTo>
                    <a:lnTo>
                      <a:pt x="237" y="32"/>
                    </a:lnTo>
                    <a:lnTo>
                      <a:pt x="233" y="30"/>
                    </a:lnTo>
                    <a:lnTo>
                      <a:pt x="237" y="30"/>
                    </a:lnTo>
                    <a:lnTo>
                      <a:pt x="235" y="30"/>
                    </a:lnTo>
                    <a:lnTo>
                      <a:pt x="245" y="30"/>
                    </a:lnTo>
                    <a:lnTo>
                      <a:pt x="251" y="29"/>
                    </a:lnTo>
                    <a:lnTo>
                      <a:pt x="259" y="25"/>
                    </a:lnTo>
                    <a:lnTo>
                      <a:pt x="303" y="17"/>
                    </a:lnTo>
                    <a:lnTo>
                      <a:pt x="305" y="17"/>
                    </a:lnTo>
                    <a:lnTo>
                      <a:pt x="294" y="17"/>
                    </a:lnTo>
                    <a:lnTo>
                      <a:pt x="246" y="22"/>
                    </a:lnTo>
                    <a:lnTo>
                      <a:pt x="249" y="22"/>
                    </a:lnTo>
                    <a:lnTo>
                      <a:pt x="248" y="20"/>
                    </a:lnTo>
                    <a:lnTo>
                      <a:pt x="283" y="17"/>
                    </a:lnTo>
                    <a:lnTo>
                      <a:pt x="262" y="17"/>
                    </a:lnTo>
                    <a:lnTo>
                      <a:pt x="264" y="17"/>
                    </a:lnTo>
                    <a:lnTo>
                      <a:pt x="267" y="17"/>
                    </a:lnTo>
                    <a:lnTo>
                      <a:pt x="268" y="17"/>
                    </a:lnTo>
                    <a:lnTo>
                      <a:pt x="313" y="14"/>
                    </a:lnTo>
                    <a:lnTo>
                      <a:pt x="343" y="9"/>
                    </a:lnTo>
                    <a:lnTo>
                      <a:pt x="345" y="8"/>
                    </a:lnTo>
                    <a:lnTo>
                      <a:pt x="343" y="8"/>
                    </a:lnTo>
                    <a:lnTo>
                      <a:pt x="335" y="6"/>
                    </a:lnTo>
                    <a:lnTo>
                      <a:pt x="326" y="8"/>
                    </a:lnTo>
                    <a:lnTo>
                      <a:pt x="329" y="6"/>
                    </a:lnTo>
                    <a:lnTo>
                      <a:pt x="322" y="4"/>
                    </a:lnTo>
                    <a:lnTo>
                      <a:pt x="326" y="4"/>
                    </a:lnTo>
                    <a:lnTo>
                      <a:pt x="326" y="3"/>
                    </a:lnTo>
                    <a:lnTo>
                      <a:pt x="318" y="3"/>
                    </a:lnTo>
                    <a:lnTo>
                      <a:pt x="314" y="3"/>
                    </a:lnTo>
                    <a:lnTo>
                      <a:pt x="308" y="3"/>
                    </a:lnTo>
                    <a:lnTo>
                      <a:pt x="310" y="4"/>
                    </a:lnTo>
                    <a:lnTo>
                      <a:pt x="308" y="4"/>
                    </a:lnTo>
                    <a:lnTo>
                      <a:pt x="305" y="3"/>
                    </a:lnTo>
                    <a:lnTo>
                      <a:pt x="275" y="6"/>
                    </a:lnTo>
                    <a:lnTo>
                      <a:pt x="299" y="1"/>
                    </a:lnTo>
                    <a:lnTo>
                      <a:pt x="273" y="1"/>
                    </a:lnTo>
                    <a:lnTo>
                      <a:pt x="265" y="0"/>
                    </a:lnTo>
                    <a:lnTo>
                      <a:pt x="251" y="1"/>
                    </a:lnTo>
                    <a:lnTo>
                      <a:pt x="245" y="0"/>
                    </a:lnTo>
                    <a:lnTo>
                      <a:pt x="238" y="1"/>
                    </a:lnTo>
                    <a:lnTo>
                      <a:pt x="230" y="3"/>
                    </a:lnTo>
                    <a:lnTo>
                      <a:pt x="233" y="4"/>
                    </a:lnTo>
                    <a:lnTo>
                      <a:pt x="224" y="1"/>
                    </a:lnTo>
                    <a:lnTo>
                      <a:pt x="195" y="1"/>
                    </a:lnTo>
                    <a:lnTo>
                      <a:pt x="211" y="6"/>
                    </a:lnTo>
                    <a:lnTo>
                      <a:pt x="202" y="8"/>
                    </a:lnTo>
                    <a:lnTo>
                      <a:pt x="205" y="6"/>
                    </a:lnTo>
                    <a:lnTo>
                      <a:pt x="205" y="6"/>
                    </a:lnTo>
                    <a:lnTo>
                      <a:pt x="197" y="3"/>
                    </a:lnTo>
                    <a:lnTo>
                      <a:pt x="172" y="1"/>
                    </a:lnTo>
                    <a:lnTo>
                      <a:pt x="167" y="3"/>
                    </a:lnTo>
                    <a:lnTo>
                      <a:pt x="173" y="4"/>
                    </a:lnTo>
                    <a:lnTo>
                      <a:pt x="156" y="4"/>
                    </a:lnTo>
                    <a:lnTo>
                      <a:pt x="162" y="6"/>
                    </a:lnTo>
                    <a:lnTo>
                      <a:pt x="148" y="4"/>
                    </a:lnTo>
                    <a:lnTo>
                      <a:pt x="145" y="6"/>
                    </a:lnTo>
                    <a:lnTo>
                      <a:pt x="151" y="6"/>
                    </a:lnTo>
                    <a:lnTo>
                      <a:pt x="140" y="8"/>
                    </a:lnTo>
                    <a:lnTo>
                      <a:pt x="140" y="9"/>
                    </a:lnTo>
                    <a:lnTo>
                      <a:pt x="156" y="11"/>
                    </a:lnTo>
                    <a:lnTo>
                      <a:pt x="154" y="11"/>
                    </a:lnTo>
                    <a:lnTo>
                      <a:pt x="140" y="9"/>
                    </a:lnTo>
                    <a:lnTo>
                      <a:pt x="135" y="9"/>
                    </a:lnTo>
                    <a:lnTo>
                      <a:pt x="140" y="11"/>
                    </a:lnTo>
                    <a:lnTo>
                      <a:pt x="133" y="11"/>
                    </a:lnTo>
                    <a:lnTo>
                      <a:pt x="133" y="11"/>
                    </a:lnTo>
                    <a:lnTo>
                      <a:pt x="132" y="9"/>
                    </a:lnTo>
                    <a:lnTo>
                      <a:pt x="119" y="8"/>
                    </a:lnTo>
                    <a:lnTo>
                      <a:pt x="113" y="8"/>
                    </a:lnTo>
                    <a:lnTo>
                      <a:pt x="114" y="9"/>
                    </a:lnTo>
                    <a:lnTo>
                      <a:pt x="114" y="9"/>
                    </a:lnTo>
                    <a:lnTo>
                      <a:pt x="102" y="11"/>
                    </a:lnTo>
                    <a:lnTo>
                      <a:pt x="119" y="11"/>
                    </a:lnTo>
                    <a:lnTo>
                      <a:pt x="118" y="12"/>
                    </a:lnTo>
                    <a:lnTo>
                      <a:pt x="118" y="12"/>
                    </a:lnTo>
                    <a:lnTo>
                      <a:pt x="111" y="12"/>
                    </a:lnTo>
                    <a:lnTo>
                      <a:pt x="111" y="12"/>
                    </a:lnTo>
                    <a:lnTo>
                      <a:pt x="106" y="11"/>
                    </a:lnTo>
                    <a:lnTo>
                      <a:pt x="102" y="11"/>
                    </a:lnTo>
                    <a:lnTo>
                      <a:pt x="98" y="12"/>
                    </a:lnTo>
                    <a:lnTo>
                      <a:pt x="98" y="12"/>
                    </a:lnTo>
                    <a:lnTo>
                      <a:pt x="98" y="11"/>
                    </a:lnTo>
                    <a:lnTo>
                      <a:pt x="89" y="11"/>
                    </a:lnTo>
                    <a:lnTo>
                      <a:pt x="79" y="12"/>
                    </a:lnTo>
                    <a:lnTo>
                      <a:pt x="81" y="14"/>
                    </a:lnTo>
                    <a:lnTo>
                      <a:pt x="78" y="12"/>
                    </a:lnTo>
                    <a:lnTo>
                      <a:pt x="76" y="14"/>
                    </a:lnTo>
                    <a:lnTo>
                      <a:pt x="73" y="12"/>
                    </a:lnTo>
                    <a:lnTo>
                      <a:pt x="56" y="14"/>
                    </a:lnTo>
                    <a:lnTo>
                      <a:pt x="51" y="16"/>
                    </a:lnTo>
                    <a:lnTo>
                      <a:pt x="56" y="17"/>
                    </a:lnTo>
                    <a:lnTo>
                      <a:pt x="70" y="16"/>
                    </a:lnTo>
                    <a:lnTo>
                      <a:pt x="75" y="16"/>
                    </a:lnTo>
                    <a:lnTo>
                      <a:pt x="62" y="19"/>
                    </a:lnTo>
                    <a:lnTo>
                      <a:pt x="64" y="19"/>
                    </a:lnTo>
                    <a:lnTo>
                      <a:pt x="87" y="17"/>
                    </a:lnTo>
                    <a:lnTo>
                      <a:pt x="86" y="17"/>
                    </a:lnTo>
                    <a:lnTo>
                      <a:pt x="68" y="19"/>
                    </a:lnTo>
                    <a:lnTo>
                      <a:pt x="76" y="20"/>
                    </a:lnTo>
                    <a:lnTo>
                      <a:pt x="65" y="20"/>
                    </a:lnTo>
                    <a:lnTo>
                      <a:pt x="64" y="22"/>
                    </a:lnTo>
                    <a:lnTo>
                      <a:pt x="67" y="22"/>
                    </a:lnTo>
                    <a:lnTo>
                      <a:pt x="87" y="22"/>
                    </a:lnTo>
                    <a:lnTo>
                      <a:pt x="94" y="24"/>
                    </a:lnTo>
                    <a:lnTo>
                      <a:pt x="67" y="24"/>
                    </a:lnTo>
                    <a:lnTo>
                      <a:pt x="84" y="29"/>
                    </a:lnTo>
                    <a:lnTo>
                      <a:pt x="94" y="24"/>
                    </a:lnTo>
                    <a:lnTo>
                      <a:pt x="105" y="22"/>
                    </a:lnTo>
                    <a:lnTo>
                      <a:pt x="103" y="24"/>
                    </a:lnTo>
                    <a:lnTo>
                      <a:pt x="91" y="27"/>
                    </a:lnTo>
                    <a:lnTo>
                      <a:pt x="89" y="29"/>
                    </a:lnTo>
                    <a:lnTo>
                      <a:pt x="94" y="29"/>
                    </a:lnTo>
                    <a:lnTo>
                      <a:pt x="102" y="27"/>
                    </a:lnTo>
                    <a:lnTo>
                      <a:pt x="98" y="29"/>
                    </a:lnTo>
                    <a:lnTo>
                      <a:pt x="108" y="29"/>
                    </a:lnTo>
                    <a:lnTo>
                      <a:pt x="111" y="29"/>
                    </a:lnTo>
                    <a:lnTo>
                      <a:pt x="111" y="27"/>
                    </a:lnTo>
                    <a:lnTo>
                      <a:pt x="118" y="25"/>
                    </a:lnTo>
                    <a:lnTo>
                      <a:pt x="113" y="27"/>
                    </a:lnTo>
                    <a:lnTo>
                      <a:pt x="118" y="27"/>
                    </a:lnTo>
                    <a:lnTo>
                      <a:pt x="133" y="24"/>
                    </a:lnTo>
                    <a:lnTo>
                      <a:pt x="132" y="24"/>
                    </a:lnTo>
                    <a:lnTo>
                      <a:pt x="132" y="25"/>
                    </a:lnTo>
                    <a:lnTo>
                      <a:pt x="133" y="25"/>
                    </a:lnTo>
                    <a:lnTo>
                      <a:pt x="116" y="29"/>
                    </a:lnTo>
                    <a:lnTo>
                      <a:pt x="118" y="29"/>
                    </a:lnTo>
                    <a:lnTo>
                      <a:pt x="152" y="25"/>
                    </a:lnTo>
                    <a:lnTo>
                      <a:pt x="157" y="24"/>
                    </a:lnTo>
                    <a:lnTo>
                      <a:pt x="156" y="24"/>
                    </a:lnTo>
                    <a:lnTo>
                      <a:pt x="159" y="22"/>
                    </a:lnTo>
                    <a:lnTo>
                      <a:pt x="156" y="20"/>
                    </a:lnTo>
                    <a:lnTo>
                      <a:pt x="160" y="22"/>
                    </a:lnTo>
                    <a:lnTo>
                      <a:pt x="168" y="19"/>
                    </a:lnTo>
                    <a:lnTo>
                      <a:pt x="183" y="17"/>
                    </a:lnTo>
                    <a:lnTo>
                      <a:pt x="167" y="20"/>
                    </a:lnTo>
                    <a:lnTo>
                      <a:pt x="159" y="24"/>
                    </a:lnTo>
                    <a:lnTo>
                      <a:pt x="159" y="24"/>
                    </a:lnTo>
                    <a:lnTo>
                      <a:pt x="186" y="24"/>
                    </a:lnTo>
                    <a:lnTo>
                      <a:pt x="186" y="25"/>
                    </a:lnTo>
                    <a:lnTo>
                      <a:pt x="170" y="25"/>
                    </a:lnTo>
                    <a:lnTo>
                      <a:pt x="149" y="27"/>
                    </a:lnTo>
                    <a:lnTo>
                      <a:pt x="114" y="30"/>
                    </a:lnTo>
                    <a:lnTo>
                      <a:pt x="119" y="35"/>
                    </a:lnTo>
                    <a:lnTo>
                      <a:pt x="125" y="35"/>
                    </a:lnTo>
                    <a:lnTo>
                      <a:pt x="124" y="35"/>
                    </a:lnTo>
                    <a:lnTo>
                      <a:pt x="122" y="38"/>
                    </a:lnTo>
                    <a:lnTo>
                      <a:pt x="138" y="38"/>
                    </a:lnTo>
                    <a:lnTo>
                      <a:pt x="127" y="40"/>
                    </a:lnTo>
                    <a:lnTo>
                      <a:pt x="118" y="40"/>
                    </a:lnTo>
                    <a:lnTo>
                      <a:pt x="118" y="37"/>
                    </a:lnTo>
                    <a:lnTo>
                      <a:pt x="106" y="32"/>
                    </a:lnTo>
                    <a:lnTo>
                      <a:pt x="87" y="30"/>
                    </a:lnTo>
                    <a:lnTo>
                      <a:pt x="84" y="32"/>
                    </a:lnTo>
                    <a:lnTo>
                      <a:pt x="81" y="33"/>
                    </a:lnTo>
                    <a:lnTo>
                      <a:pt x="79" y="33"/>
                    </a:lnTo>
                    <a:lnTo>
                      <a:pt x="81" y="35"/>
                    </a:lnTo>
                    <a:lnTo>
                      <a:pt x="79" y="35"/>
                    </a:lnTo>
                    <a:lnTo>
                      <a:pt x="78" y="37"/>
                    </a:lnTo>
                    <a:lnTo>
                      <a:pt x="87" y="38"/>
                    </a:lnTo>
                    <a:lnTo>
                      <a:pt x="91" y="41"/>
                    </a:lnTo>
                    <a:lnTo>
                      <a:pt x="89" y="45"/>
                    </a:lnTo>
                    <a:lnTo>
                      <a:pt x="94" y="45"/>
                    </a:lnTo>
                    <a:lnTo>
                      <a:pt x="92" y="45"/>
                    </a:lnTo>
                    <a:lnTo>
                      <a:pt x="86" y="45"/>
                    </a:lnTo>
                    <a:lnTo>
                      <a:pt x="83" y="46"/>
                    </a:lnTo>
                    <a:lnTo>
                      <a:pt x="83" y="46"/>
                    </a:lnTo>
                    <a:lnTo>
                      <a:pt x="100" y="49"/>
                    </a:lnTo>
                    <a:lnTo>
                      <a:pt x="113" y="48"/>
                    </a:lnTo>
                    <a:lnTo>
                      <a:pt x="106" y="49"/>
                    </a:lnTo>
                    <a:lnTo>
                      <a:pt x="103" y="51"/>
                    </a:lnTo>
                    <a:lnTo>
                      <a:pt x="100" y="51"/>
                    </a:lnTo>
                    <a:lnTo>
                      <a:pt x="100" y="53"/>
                    </a:lnTo>
                    <a:lnTo>
                      <a:pt x="89" y="49"/>
                    </a:lnTo>
                    <a:lnTo>
                      <a:pt x="78" y="48"/>
                    </a:lnTo>
                    <a:lnTo>
                      <a:pt x="59" y="49"/>
                    </a:lnTo>
                    <a:lnTo>
                      <a:pt x="54" y="53"/>
                    </a:lnTo>
                    <a:lnTo>
                      <a:pt x="56" y="53"/>
                    </a:lnTo>
                    <a:lnTo>
                      <a:pt x="46" y="54"/>
                    </a:lnTo>
                    <a:lnTo>
                      <a:pt x="44" y="57"/>
                    </a:lnTo>
                    <a:lnTo>
                      <a:pt x="44" y="57"/>
                    </a:lnTo>
                    <a:lnTo>
                      <a:pt x="54" y="57"/>
                    </a:lnTo>
                    <a:lnTo>
                      <a:pt x="64" y="54"/>
                    </a:lnTo>
                    <a:lnTo>
                      <a:pt x="56" y="57"/>
                    </a:lnTo>
                    <a:lnTo>
                      <a:pt x="56" y="59"/>
                    </a:lnTo>
                    <a:lnTo>
                      <a:pt x="64" y="59"/>
                    </a:lnTo>
                    <a:lnTo>
                      <a:pt x="68" y="57"/>
                    </a:lnTo>
                    <a:lnTo>
                      <a:pt x="78" y="53"/>
                    </a:lnTo>
                    <a:lnTo>
                      <a:pt x="73" y="54"/>
                    </a:lnTo>
                    <a:lnTo>
                      <a:pt x="76" y="56"/>
                    </a:lnTo>
                    <a:lnTo>
                      <a:pt x="70" y="57"/>
                    </a:lnTo>
                    <a:lnTo>
                      <a:pt x="68" y="57"/>
                    </a:lnTo>
                    <a:lnTo>
                      <a:pt x="65" y="59"/>
                    </a:lnTo>
                    <a:lnTo>
                      <a:pt x="67" y="59"/>
                    </a:lnTo>
                    <a:lnTo>
                      <a:pt x="57" y="61"/>
                    </a:lnTo>
                    <a:lnTo>
                      <a:pt x="59" y="62"/>
                    </a:lnTo>
                    <a:lnTo>
                      <a:pt x="64" y="62"/>
                    </a:lnTo>
                    <a:lnTo>
                      <a:pt x="59" y="64"/>
                    </a:lnTo>
                    <a:lnTo>
                      <a:pt x="62" y="64"/>
                    </a:lnTo>
                    <a:lnTo>
                      <a:pt x="67" y="62"/>
                    </a:lnTo>
                    <a:lnTo>
                      <a:pt x="62" y="65"/>
                    </a:lnTo>
                    <a:lnTo>
                      <a:pt x="75" y="65"/>
                    </a:lnTo>
                    <a:lnTo>
                      <a:pt x="89" y="59"/>
                    </a:lnTo>
                    <a:lnTo>
                      <a:pt x="92" y="59"/>
                    </a:lnTo>
                    <a:lnTo>
                      <a:pt x="81" y="64"/>
                    </a:lnTo>
                    <a:lnTo>
                      <a:pt x="71" y="67"/>
                    </a:lnTo>
                    <a:lnTo>
                      <a:pt x="73" y="67"/>
                    </a:lnTo>
                    <a:lnTo>
                      <a:pt x="64" y="67"/>
                    </a:lnTo>
                    <a:lnTo>
                      <a:pt x="64" y="69"/>
                    </a:lnTo>
                    <a:lnTo>
                      <a:pt x="51" y="67"/>
                    </a:lnTo>
                    <a:lnTo>
                      <a:pt x="52" y="65"/>
                    </a:lnTo>
                    <a:lnTo>
                      <a:pt x="49" y="62"/>
                    </a:lnTo>
                    <a:lnTo>
                      <a:pt x="30" y="62"/>
                    </a:lnTo>
                    <a:lnTo>
                      <a:pt x="29" y="64"/>
                    </a:lnTo>
                    <a:lnTo>
                      <a:pt x="32" y="65"/>
                    </a:lnTo>
                    <a:lnTo>
                      <a:pt x="30" y="69"/>
                    </a:lnTo>
                    <a:lnTo>
                      <a:pt x="38" y="69"/>
                    </a:lnTo>
                    <a:lnTo>
                      <a:pt x="33" y="69"/>
                    </a:lnTo>
                    <a:lnTo>
                      <a:pt x="35" y="69"/>
                    </a:lnTo>
                    <a:lnTo>
                      <a:pt x="33" y="70"/>
                    </a:lnTo>
                    <a:lnTo>
                      <a:pt x="17" y="72"/>
                    </a:lnTo>
                    <a:lnTo>
                      <a:pt x="5" y="75"/>
                    </a:lnTo>
                    <a:lnTo>
                      <a:pt x="0" y="78"/>
                    </a:lnTo>
                    <a:lnTo>
                      <a:pt x="2" y="80"/>
                    </a:lnTo>
                    <a:lnTo>
                      <a:pt x="8" y="78"/>
                    </a:lnTo>
                    <a:lnTo>
                      <a:pt x="8" y="80"/>
                    </a:lnTo>
                    <a:lnTo>
                      <a:pt x="10" y="78"/>
                    </a:lnTo>
                    <a:lnTo>
                      <a:pt x="11" y="77"/>
                    </a:lnTo>
                    <a:lnTo>
                      <a:pt x="13" y="75"/>
                    </a:lnTo>
                    <a:lnTo>
                      <a:pt x="10" y="80"/>
                    </a:lnTo>
                    <a:lnTo>
                      <a:pt x="13" y="82"/>
                    </a:lnTo>
                    <a:lnTo>
                      <a:pt x="16" y="82"/>
                    </a:lnTo>
                    <a:lnTo>
                      <a:pt x="19" y="78"/>
                    </a:lnTo>
                    <a:lnTo>
                      <a:pt x="24" y="82"/>
                    </a:lnTo>
                    <a:lnTo>
                      <a:pt x="29" y="80"/>
                    </a:lnTo>
                    <a:lnTo>
                      <a:pt x="30" y="78"/>
                    </a:lnTo>
                    <a:lnTo>
                      <a:pt x="30" y="80"/>
                    </a:lnTo>
                    <a:lnTo>
                      <a:pt x="27" y="8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89" name="Freeform 468"/>
              <p:cNvSpPr>
                <a:spLocks/>
              </p:cNvSpPr>
              <p:nvPr/>
            </p:nvSpPr>
            <p:spPr bwMode="auto">
              <a:xfrm>
                <a:off x="1706" y="668"/>
                <a:ext cx="46" cy="14"/>
              </a:xfrm>
              <a:custGeom>
                <a:avLst/>
                <a:gdLst>
                  <a:gd name="T0" fmla="*/ 26 w 46"/>
                  <a:gd name="T1" fmla="*/ 2 h 14"/>
                  <a:gd name="T2" fmla="*/ 34 w 46"/>
                  <a:gd name="T3" fmla="*/ 2 h 14"/>
                  <a:gd name="T4" fmla="*/ 42 w 46"/>
                  <a:gd name="T5" fmla="*/ 3 h 14"/>
                  <a:gd name="T6" fmla="*/ 46 w 46"/>
                  <a:gd name="T7" fmla="*/ 11 h 14"/>
                  <a:gd name="T8" fmla="*/ 42 w 46"/>
                  <a:gd name="T9" fmla="*/ 13 h 14"/>
                  <a:gd name="T10" fmla="*/ 24 w 46"/>
                  <a:gd name="T11" fmla="*/ 11 h 14"/>
                  <a:gd name="T12" fmla="*/ 10 w 46"/>
                  <a:gd name="T13" fmla="*/ 14 h 14"/>
                  <a:gd name="T14" fmla="*/ 5 w 46"/>
                  <a:gd name="T15" fmla="*/ 13 h 14"/>
                  <a:gd name="T16" fmla="*/ 7 w 46"/>
                  <a:gd name="T17" fmla="*/ 8 h 14"/>
                  <a:gd name="T18" fmla="*/ 0 w 46"/>
                  <a:gd name="T19" fmla="*/ 5 h 14"/>
                  <a:gd name="T20" fmla="*/ 5 w 46"/>
                  <a:gd name="T21" fmla="*/ 2 h 14"/>
                  <a:gd name="T22" fmla="*/ 10 w 46"/>
                  <a:gd name="T23" fmla="*/ 0 h 14"/>
                  <a:gd name="T24" fmla="*/ 26 w 46"/>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6" h="14">
                    <a:moveTo>
                      <a:pt x="26" y="2"/>
                    </a:moveTo>
                    <a:lnTo>
                      <a:pt x="34" y="2"/>
                    </a:lnTo>
                    <a:lnTo>
                      <a:pt x="42" y="3"/>
                    </a:lnTo>
                    <a:lnTo>
                      <a:pt x="46" y="11"/>
                    </a:lnTo>
                    <a:lnTo>
                      <a:pt x="42" y="13"/>
                    </a:lnTo>
                    <a:lnTo>
                      <a:pt x="24" y="11"/>
                    </a:lnTo>
                    <a:lnTo>
                      <a:pt x="10" y="14"/>
                    </a:lnTo>
                    <a:lnTo>
                      <a:pt x="5" y="13"/>
                    </a:lnTo>
                    <a:lnTo>
                      <a:pt x="7" y="8"/>
                    </a:lnTo>
                    <a:lnTo>
                      <a:pt x="0" y="5"/>
                    </a:lnTo>
                    <a:lnTo>
                      <a:pt x="5" y="2"/>
                    </a:lnTo>
                    <a:lnTo>
                      <a:pt x="10" y="0"/>
                    </a:lnTo>
                    <a:lnTo>
                      <a:pt x="2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0" name="Freeform 469"/>
              <p:cNvSpPr>
                <a:spLocks/>
              </p:cNvSpPr>
              <p:nvPr/>
            </p:nvSpPr>
            <p:spPr bwMode="auto">
              <a:xfrm>
                <a:off x="1586" y="666"/>
                <a:ext cx="274" cy="179"/>
              </a:xfrm>
              <a:custGeom>
                <a:avLst/>
                <a:gdLst>
                  <a:gd name="T0" fmla="*/ 28 w 274"/>
                  <a:gd name="T1" fmla="*/ 12 h 179"/>
                  <a:gd name="T2" fmla="*/ 11 w 274"/>
                  <a:gd name="T3" fmla="*/ 24 h 179"/>
                  <a:gd name="T4" fmla="*/ 1 w 274"/>
                  <a:gd name="T5" fmla="*/ 36 h 179"/>
                  <a:gd name="T6" fmla="*/ 4 w 274"/>
                  <a:gd name="T7" fmla="*/ 49 h 179"/>
                  <a:gd name="T8" fmla="*/ 28 w 274"/>
                  <a:gd name="T9" fmla="*/ 55 h 179"/>
                  <a:gd name="T10" fmla="*/ 76 w 274"/>
                  <a:gd name="T11" fmla="*/ 57 h 179"/>
                  <a:gd name="T12" fmla="*/ 95 w 274"/>
                  <a:gd name="T13" fmla="*/ 55 h 179"/>
                  <a:gd name="T14" fmla="*/ 115 w 274"/>
                  <a:gd name="T15" fmla="*/ 52 h 179"/>
                  <a:gd name="T16" fmla="*/ 133 w 274"/>
                  <a:gd name="T17" fmla="*/ 66 h 179"/>
                  <a:gd name="T18" fmla="*/ 133 w 274"/>
                  <a:gd name="T19" fmla="*/ 71 h 179"/>
                  <a:gd name="T20" fmla="*/ 146 w 274"/>
                  <a:gd name="T21" fmla="*/ 74 h 179"/>
                  <a:gd name="T22" fmla="*/ 152 w 274"/>
                  <a:gd name="T23" fmla="*/ 95 h 179"/>
                  <a:gd name="T24" fmla="*/ 123 w 274"/>
                  <a:gd name="T25" fmla="*/ 121 h 179"/>
                  <a:gd name="T26" fmla="*/ 100 w 274"/>
                  <a:gd name="T27" fmla="*/ 127 h 179"/>
                  <a:gd name="T28" fmla="*/ 65 w 274"/>
                  <a:gd name="T29" fmla="*/ 132 h 179"/>
                  <a:gd name="T30" fmla="*/ 90 w 274"/>
                  <a:gd name="T31" fmla="*/ 137 h 179"/>
                  <a:gd name="T32" fmla="*/ 100 w 274"/>
                  <a:gd name="T33" fmla="*/ 135 h 179"/>
                  <a:gd name="T34" fmla="*/ 111 w 274"/>
                  <a:gd name="T35" fmla="*/ 135 h 179"/>
                  <a:gd name="T36" fmla="*/ 123 w 274"/>
                  <a:gd name="T37" fmla="*/ 148 h 179"/>
                  <a:gd name="T38" fmla="*/ 123 w 274"/>
                  <a:gd name="T39" fmla="*/ 153 h 179"/>
                  <a:gd name="T40" fmla="*/ 144 w 274"/>
                  <a:gd name="T41" fmla="*/ 166 h 179"/>
                  <a:gd name="T42" fmla="*/ 154 w 274"/>
                  <a:gd name="T43" fmla="*/ 169 h 179"/>
                  <a:gd name="T44" fmla="*/ 177 w 274"/>
                  <a:gd name="T45" fmla="*/ 179 h 179"/>
                  <a:gd name="T46" fmla="*/ 169 w 274"/>
                  <a:gd name="T47" fmla="*/ 161 h 179"/>
                  <a:gd name="T48" fmla="*/ 174 w 274"/>
                  <a:gd name="T49" fmla="*/ 153 h 179"/>
                  <a:gd name="T50" fmla="*/ 192 w 274"/>
                  <a:gd name="T51" fmla="*/ 163 h 179"/>
                  <a:gd name="T52" fmla="*/ 203 w 274"/>
                  <a:gd name="T53" fmla="*/ 169 h 179"/>
                  <a:gd name="T54" fmla="*/ 206 w 274"/>
                  <a:gd name="T55" fmla="*/ 158 h 179"/>
                  <a:gd name="T56" fmla="*/ 209 w 274"/>
                  <a:gd name="T57" fmla="*/ 143 h 179"/>
                  <a:gd name="T58" fmla="*/ 212 w 274"/>
                  <a:gd name="T59" fmla="*/ 135 h 179"/>
                  <a:gd name="T60" fmla="*/ 198 w 274"/>
                  <a:gd name="T61" fmla="*/ 134 h 179"/>
                  <a:gd name="T62" fmla="*/ 196 w 274"/>
                  <a:gd name="T63" fmla="*/ 123 h 179"/>
                  <a:gd name="T64" fmla="*/ 195 w 274"/>
                  <a:gd name="T65" fmla="*/ 111 h 179"/>
                  <a:gd name="T66" fmla="*/ 203 w 274"/>
                  <a:gd name="T67" fmla="*/ 108 h 179"/>
                  <a:gd name="T68" fmla="*/ 217 w 274"/>
                  <a:gd name="T69" fmla="*/ 115 h 179"/>
                  <a:gd name="T70" fmla="*/ 227 w 274"/>
                  <a:gd name="T71" fmla="*/ 123 h 179"/>
                  <a:gd name="T72" fmla="*/ 233 w 274"/>
                  <a:gd name="T73" fmla="*/ 129 h 179"/>
                  <a:gd name="T74" fmla="*/ 252 w 274"/>
                  <a:gd name="T75" fmla="*/ 119 h 179"/>
                  <a:gd name="T76" fmla="*/ 260 w 274"/>
                  <a:gd name="T77" fmla="*/ 111 h 179"/>
                  <a:gd name="T78" fmla="*/ 254 w 274"/>
                  <a:gd name="T79" fmla="*/ 102 h 179"/>
                  <a:gd name="T80" fmla="*/ 241 w 274"/>
                  <a:gd name="T81" fmla="*/ 87 h 179"/>
                  <a:gd name="T82" fmla="*/ 223 w 274"/>
                  <a:gd name="T83" fmla="*/ 82 h 179"/>
                  <a:gd name="T84" fmla="*/ 214 w 274"/>
                  <a:gd name="T85" fmla="*/ 68 h 179"/>
                  <a:gd name="T86" fmla="*/ 233 w 274"/>
                  <a:gd name="T87" fmla="*/ 63 h 179"/>
                  <a:gd name="T88" fmla="*/ 233 w 274"/>
                  <a:gd name="T89" fmla="*/ 60 h 179"/>
                  <a:gd name="T90" fmla="*/ 225 w 274"/>
                  <a:gd name="T91" fmla="*/ 53 h 179"/>
                  <a:gd name="T92" fmla="*/ 223 w 274"/>
                  <a:gd name="T93" fmla="*/ 49 h 179"/>
                  <a:gd name="T94" fmla="*/ 201 w 274"/>
                  <a:gd name="T95" fmla="*/ 45 h 179"/>
                  <a:gd name="T96" fmla="*/ 204 w 274"/>
                  <a:gd name="T97" fmla="*/ 37 h 179"/>
                  <a:gd name="T98" fmla="*/ 177 w 274"/>
                  <a:gd name="T99" fmla="*/ 34 h 179"/>
                  <a:gd name="T100" fmla="*/ 169 w 274"/>
                  <a:gd name="T101" fmla="*/ 31 h 179"/>
                  <a:gd name="T102" fmla="*/ 173 w 274"/>
                  <a:gd name="T103" fmla="*/ 23 h 179"/>
                  <a:gd name="T104" fmla="*/ 135 w 274"/>
                  <a:gd name="T105" fmla="*/ 20 h 179"/>
                  <a:gd name="T106" fmla="*/ 115 w 274"/>
                  <a:gd name="T107" fmla="*/ 23 h 179"/>
                  <a:gd name="T108" fmla="*/ 120 w 274"/>
                  <a:gd name="T109" fmla="*/ 16 h 179"/>
                  <a:gd name="T110" fmla="*/ 119 w 274"/>
                  <a:gd name="T111" fmla="*/ 2 h 179"/>
                  <a:gd name="T112" fmla="*/ 90 w 274"/>
                  <a:gd name="T113" fmla="*/ 7 h 179"/>
                  <a:gd name="T114" fmla="*/ 76 w 274"/>
                  <a:gd name="T115" fmla="*/ 10 h 179"/>
                  <a:gd name="T116" fmla="*/ 61 w 274"/>
                  <a:gd name="T117" fmla="*/ 20 h 179"/>
                  <a:gd name="T118" fmla="*/ 55 w 274"/>
                  <a:gd name="T119" fmla="*/ 36 h 179"/>
                  <a:gd name="T120" fmla="*/ 33 w 274"/>
                  <a:gd name="T121" fmla="*/ 41 h 179"/>
                  <a:gd name="T122" fmla="*/ 46 w 274"/>
                  <a:gd name="T123" fmla="*/ 26 h 179"/>
                  <a:gd name="T124" fmla="*/ 82 w 274"/>
                  <a:gd name="T125" fmla="*/ 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4" h="179">
                    <a:moveTo>
                      <a:pt x="82" y="2"/>
                    </a:moveTo>
                    <a:lnTo>
                      <a:pt x="69" y="0"/>
                    </a:lnTo>
                    <a:lnTo>
                      <a:pt x="57" y="2"/>
                    </a:lnTo>
                    <a:lnTo>
                      <a:pt x="41" y="7"/>
                    </a:lnTo>
                    <a:lnTo>
                      <a:pt x="30" y="10"/>
                    </a:lnTo>
                    <a:lnTo>
                      <a:pt x="28" y="12"/>
                    </a:lnTo>
                    <a:lnTo>
                      <a:pt x="28" y="13"/>
                    </a:lnTo>
                    <a:lnTo>
                      <a:pt x="27" y="13"/>
                    </a:lnTo>
                    <a:lnTo>
                      <a:pt x="23" y="15"/>
                    </a:lnTo>
                    <a:lnTo>
                      <a:pt x="22" y="15"/>
                    </a:lnTo>
                    <a:lnTo>
                      <a:pt x="12" y="21"/>
                    </a:lnTo>
                    <a:lnTo>
                      <a:pt x="11" y="24"/>
                    </a:lnTo>
                    <a:lnTo>
                      <a:pt x="14" y="24"/>
                    </a:lnTo>
                    <a:lnTo>
                      <a:pt x="6" y="26"/>
                    </a:lnTo>
                    <a:lnTo>
                      <a:pt x="6" y="29"/>
                    </a:lnTo>
                    <a:lnTo>
                      <a:pt x="3" y="31"/>
                    </a:lnTo>
                    <a:lnTo>
                      <a:pt x="0" y="34"/>
                    </a:lnTo>
                    <a:lnTo>
                      <a:pt x="1" y="36"/>
                    </a:lnTo>
                    <a:lnTo>
                      <a:pt x="20" y="37"/>
                    </a:lnTo>
                    <a:lnTo>
                      <a:pt x="27" y="41"/>
                    </a:lnTo>
                    <a:lnTo>
                      <a:pt x="14" y="42"/>
                    </a:lnTo>
                    <a:lnTo>
                      <a:pt x="3" y="41"/>
                    </a:lnTo>
                    <a:lnTo>
                      <a:pt x="1" y="42"/>
                    </a:lnTo>
                    <a:lnTo>
                      <a:pt x="4" y="49"/>
                    </a:lnTo>
                    <a:lnTo>
                      <a:pt x="7" y="50"/>
                    </a:lnTo>
                    <a:lnTo>
                      <a:pt x="19" y="52"/>
                    </a:lnTo>
                    <a:lnTo>
                      <a:pt x="23" y="50"/>
                    </a:lnTo>
                    <a:lnTo>
                      <a:pt x="27" y="49"/>
                    </a:lnTo>
                    <a:lnTo>
                      <a:pt x="25" y="52"/>
                    </a:lnTo>
                    <a:lnTo>
                      <a:pt x="28" y="55"/>
                    </a:lnTo>
                    <a:lnTo>
                      <a:pt x="34" y="55"/>
                    </a:lnTo>
                    <a:lnTo>
                      <a:pt x="36" y="55"/>
                    </a:lnTo>
                    <a:lnTo>
                      <a:pt x="54" y="57"/>
                    </a:lnTo>
                    <a:lnTo>
                      <a:pt x="60" y="55"/>
                    </a:lnTo>
                    <a:lnTo>
                      <a:pt x="71" y="58"/>
                    </a:lnTo>
                    <a:lnTo>
                      <a:pt x="76" y="57"/>
                    </a:lnTo>
                    <a:lnTo>
                      <a:pt x="79" y="58"/>
                    </a:lnTo>
                    <a:lnTo>
                      <a:pt x="82" y="58"/>
                    </a:lnTo>
                    <a:lnTo>
                      <a:pt x="81" y="58"/>
                    </a:lnTo>
                    <a:lnTo>
                      <a:pt x="76" y="55"/>
                    </a:lnTo>
                    <a:lnTo>
                      <a:pt x="77" y="53"/>
                    </a:lnTo>
                    <a:lnTo>
                      <a:pt x="95" y="55"/>
                    </a:lnTo>
                    <a:lnTo>
                      <a:pt x="95" y="58"/>
                    </a:lnTo>
                    <a:lnTo>
                      <a:pt x="106" y="57"/>
                    </a:lnTo>
                    <a:lnTo>
                      <a:pt x="108" y="57"/>
                    </a:lnTo>
                    <a:lnTo>
                      <a:pt x="108" y="50"/>
                    </a:lnTo>
                    <a:lnTo>
                      <a:pt x="111" y="50"/>
                    </a:lnTo>
                    <a:lnTo>
                      <a:pt x="115" y="52"/>
                    </a:lnTo>
                    <a:lnTo>
                      <a:pt x="122" y="52"/>
                    </a:lnTo>
                    <a:lnTo>
                      <a:pt x="119" y="58"/>
                    </a:lnTo>
                    <a:lnTo>
                      <a:pt x="127" y="58"/>
                    </a:lnTo>
                    <a:lnTo>
                      <a:pt x="125" y="60"/>
                    </a:lnTo>
                    <a:lnTo>
                      <a:pt x="122" y="60"/>
                    </a:lnTo>
                    <a:lnTo>
                      <a:pt x="133" y="66"/>
                    </a:lnTo>
                    <a:lnTo>
                      <a:pt x="133" y="68"/>
                    </a:lnTo>
                    <a:lnTo>
                      <a:pt x="128" y="69"/>
                    </a:lnTo>
                    <a:lnTo>
                      <a:pt x="122" y="69"/>
                    </a:lnTo>
                    <a:lnTo>
                      <a:pt x="120" y="73"/>
                    </a:lnTo>
                    <a:lnTo>
                      <a:pt x="119" y="76"/>
                    </a:lnTo>
                    <a:lnTo>
                      <a:pt x="133" y="71"/>
                    </a:lnTo>
                    <a:lnTo>
                      <a:pt x="141" y="71"/>
                    </a:lnTo>
                    <a:lnTo>
                      <a:pt x="141" y="71"/>
                    </a:lnTo>
                    <a:lnTo>
                      <a:pt x="139" y="73"/>
                    </a:lnTo>
                    <a:lnTo>
                      <a:pt x="144" y="78"/>
                    </a:lnTo>
                    <a:lnTo>
                      <a:pt x="146" y="76"/>
                    </a:lnTo>
                    <a:lnTo>
                      <a:pt x="146" y="74"/>
                    </a:lnTo>
                    <a:lnTo>
                      <a:pt x="149" y="74"/>
                    </a:lnTo>
                    <a:lnTo>
                      <a:pt x="146" y="79"/>
                    </a:lnTo>
                    <a:lnTo>
                      <a:pt x="147" y="81"/>
                    </a:lnTo>
                    <a:lnTo>
                      <a:pt x="152" y="81"/>
                    </a:lnTo>
                    <a:lnTo>
                      <a:pt x="154" y="82"/>
                    </a:lnTo>
                    <a:lnTo>
                      <a:pt x="152" y="95"/>
                    </a:lnTo>
                    <a:lnTo>
                      <a:pt x="154" y="95"/>
                    </a:lnTo>
                    <a:lnTo>
                      <a:pt x="144" y="100"/>
                    </a:lnTo>
                    <a:lnTo>
                      <a:pt x="141" y="105"/>
                    </a:lnTo>
                    <a:lnTo>
                      <a:pt x="136" y="105"/>
                    </a:lnTo>
                    <a:lnTo>
                      <a:pt x="119" y="113"/>
                    </a:lnTo>
                    <a:lnTo>
                      <a:pt x="123" y="121"/>
                    </a:lnTo>
                    <a:lnTo>
                      <a:pt x="122" y="124"/>
                    </a:lnTo>
                    <a:lnTo>
                      <a:pt x="115" y="123"/>
                    </a:lnTo>
                    <a:lnTo>
                      <a:pt x="109" y="124"/>
                    </a:lnTo>
                    <a:lnTo>
                      <a:pt x="104" y="124"/>
                    </a:lnTo>
                    <a:lnTo>
                      <a:pt x="103" y="126"/>
                    </a:lnTo>
                    <a:lnTo>
                      <a:pt x="100" y="127"/>
                    </a:lnTo>
                    <a:lnTo>
                      <a:pt x="79" y="124"/>
                    </a:lnTo>
                    <a:lnTo>
                      <a:pt x="79" y="126"/>
                    </a:lnTo>
                    <a:lnTo>
                      <a:pt x="77" y="126"/>
                    </a:lnTo>
                    <a:lnTo>
                      <a:pt x="76" y="127"/>
                    </a:lnTo>
                    <a:lnTo>
                      <a:pt x="68" y="131"/>
                    </a:lnTo>
                    <a:lnTo>
                      <a:pt x="65" y="132"/>
                    </a:lnTo>
                    <a:lnTo>
                      <a:pt x="61" y="135"/>
                    </a:lnTo>
                    <a:lnTo>
                      <a:pt x="65" y="140"/>
                    </a:lnTo>
                    <a:lnTo>
                      <a:pt x="74" y="143"/>
                    </a:lnTo>
                    <a:lnTo>
                      <a:pt x="87" y="140"/>
                    </a:lnTo>
                    <a:lnTo>
                      <a:pt x="87" y="137"/>
                    </a:lnTo>
                    <a:lnTo>
                      <a:pt x="90" y="137"/>
                    </a:lnTo>
                    <a:lnTo>
                      <a:pt x="93" y="137"/>
                    </a:lnTo>
                    <a:lnTo>
                      <a:pt x="93" y="139"/>
                    </a:lnTo>
                    <a:lnTo>
                      <a:pt x="101" y="140"/>
                    </a:lnTo>
                    <a:lnTo>
                      <a:pt x="101" y="139"/>
                    </a:lnTo>
                    <a:lnTo>
                      <a:pt x="103" y="139"/>
                    </a:lnTo>
                    <a:lnTo>
                      <a:pt x="100" y="135"/>
                    </a:lnTo>
                    <a:lnTo>
                      <a:pt x="101" y="134"/>
                    </a:lnTo>
                    <a:lnTo>
                      <a:pt x="106" y="132"/>
                    </a:lnTo>
                    <a:lnTo>
                      <a:pt x="104" y="135"/>
                    </a:lnTo>
                    <a:lnTo>
                      <a:pt x="106" y="134"/>
                    </a:lnTo>
                    <a:lnTo>
                      <a:pt x="108" y="137"/>
                    </a:lnTo>
                    <a:lnTo>
                      <a:pt x="111" y="135"/>
                    </a:lnTo>
                    <a:lnTo>
                      <a:pt x="112" y="137"/>
                    </a:lnTo>
                    <a:lnTo>
                      <a:pt x="115" y="137"/>
                    </a:lnTo>
                    <a:lnTo>
                      <a:pt x="115" y="142"/>
                    </a:lnTo>
                    <a:lnTo>
                      <a:pt x="117" y="143"/>
                    </a:lnTo>
                    <a:lnTo>
                      <a:pt x="117" y="147"/>
                    </a:lnTo>
                    <a:lnTo>
                      <a:pt x="123" y="148"/>
                    </a:lnTo>
                    <a:lnTo>
                      <a:pt x="125" y="152"/>
                    </a:lnTo>
                    <a:lnTo>
                      <a:pt x="128" y="148"/>
                    </a:lnTo>
                    <a:lnTo>
                      <a:pt x="131" y="152"/>
                    </a:lnTo>
                    <a:lnTo>
                      <a:pt x="133" y="152"/>
                    </a:lnTo>
                    <a:lnTo>
                      <a:pt x="125" y="155"/>
                    </a:lnTo>
                    <a:lnTo>
                      <a:pt x="123" y="153"/>
                    </a:lnTo>
                    <a:lnTo>
                      <a:pt x="125" y="160"/>
                    </a:lnTo>
                    <a:lnTo>
                      <a:pt x="128" y="161"/>
                    </a:lnTo>
                    <a:lnTo>
                      <a:pt x="138" y="166"/>
                    </a:lnTo>
                    <a:lnTo>
                      <a:pt x="144" y="163"/>
                    </a:lnTo>
                    <a:lnTo>
                      <a:pt x="142" y="166"/>
                    </a:lnTo>
                    <a:lnTo>
                      <a:pt x="144" y="166"/>
                    </a:lnTo>
                    <a:lnTo>
                      <a:pt x="149" y="164"/>
                    </a:lnTo>
                    <a:lnTo>
                      <a:pt x="147" y="168"/>
                    </a:lnTo>
                    <a:lnTo>
                      <a:pt x="150" y="168"/>
                    </a:lnTo>
                    <a:lnTo>
                      <a:pt x="150" y="171"/>
                    </a:lnTo>
                    <a:lnTo>
                      <a:pt x="152" y="171"/>
                    </a:lnTo>
                    <a:lnTo>
                      <a:pt x="154" y="169"/>
                    </a:lnTo>
                    <a:lnTo>
                      <a:pt x="154" y="172"/>
                    </a:lnTo>
                    <a:lnTo>
                      <a:pt x="155" y="172"/>
                    </a:lnTo>
                    <a:lnTo>
                      <a:pt x="165" y="174"/>
                    </a:lnTo>
                    <a:lnTo>
                      <a:pt x="168" y="177"/>
                    </a:lnTo>
                    <a:lnTo>
                      <a:pt x="174" y="176"/>
                    </a:lnTo>
                    <a:lnTo>
                      <a:pt x="177" y="179"/>
                    </a:lnTo>
                    <a:lnTo>
                      <a:pt x="182" y="179"/>
                    </a:lnTo>
                    <a:lnTo>
                      <a:pt x="182" y="177"/>
                    </a:lnTo>
                    <a:lnTo>
                      <a:pt x="184" y="172"/>
                    </a:lnTo>
                    <a:lnTo>
                      <a:pt x="171" y="161"/>
                    </a:lnTo>
                    <a:lnTo>
                      <a:pt x="173" y="160"/>
                    </a:lnTo>
                    <a:lnTo>
                      <a:pt x="169" y="161"/>
                    </a:lnTo>
                    <a:lnTo>
                      <a:pt x="165" y="153"/>
                    </a:lnTo>
                    <a:lnTo>
                      <a:pt x="163" y="150"/>
                    </a:lnTo>
                    <a:lnTo>
                      <a:pt x="166" y="150"/>
                    </a:lnTo>
                    <a:lnTo>
                      <a:pt x="171" y="155"/>
                    </a:lnTo>
                    <a:lnTo>
                      <a:pt x="174" y="155"/>
                    </a:lnTo>
                    <a:lnTo>
                      <a:pt x="174" y="153"/>
                    </a:lnTo>
                    <a:lnTo>
                      <a:pt x="176" y="153"/>
                    </a:lnTo>
                    <a:lnTo>
                      <a:pt x="179" y="158"/>
                    </a:lnTo>
                    <a:lnTo>
                      <a:pt x="184" y="158"/>
                    </a:lnTo>
                    <a:lnTo>
                      <a:pt x="184" y="161"/>
                    </a:lnTo>
                    <a:lnTo>
                      <a:pt x="190" y="161"/>
                    </a:lnTo>
                    <a:lnTo>
                      <a:pt x="192" y="163"/>
                    </a:lnTo>
                    <a:lnTo>
                      <a:pt x="198" y="163"/>
                    </a:lnTo>
                    <a:lnTo>
                      <a:pt x="198" y="164"/>
                    </a:lnTo>
                    <a:lnTo>
                      <a:pt x="201" y="164"/>
                    </a:lnTo>
                    <a:lnTo>
                      <a:pt x="198" y="168"/>
                    </a:lnTo>
                    <a:lnTo>
                      <a:pt x="201" y="169"/>
                    </a:lnTo>
                    <a:lnTo>
                      <a:pt x="203" y="169"/>
                    </a:lnTo>
                    <a:lnTo>
                      <a:pt x="203" y="164"/>
                    </a:lnTo>
                    <a:lnTo>
                      <a:pt x="208" y="164"/>
                    </a:lnTo>
                    <a:lnTo>
                      <a:pt x="209" y="163"/>
                    </a:lnTo>
                    <a:lnTo>
                      <a:pt x="208" y="161"/>
                    </a:lnTo>
                    <a:lnTo>
                      <a:pt x="206" y="161"/>
                    </a:lnTo>
                    <a:lnTo>
                      <a:pt x="206" y="158"/>
                    </a:lnTo>
                    <a:lnTo>
                      <a:pt x="208" y="155"/>
                    </a:lnTo>
                    <a:lnTo>
                      <a:pt x="211" y="158"/>
                    </a:lnTo>
                    <a:lnTo>
                      <a:pt x="212" y="155"/>
                    </a:lnTo>
                    <a:lnTo>
                      <a:pt x="216" y="152"/>
                    </a:lnTo>
                    <a:lnTo>
                      <a:pt x="216" y="145"/>
                    </a:lnTo>
                    <a:lnTo>
                      <a:pt x="209" y="143"/>
                    </a:lnTo>
                    <a:lnTo>
                      <a:pt x="211" y="142"/>
                    </a:lnTo>
                    <a:lnTo>
                      <a:pt x="214" y="142"/>
                    </a:lnTo>
                    <a:lnTo>
                      <a:pt x="216" y="139"/>
                    </a:lnTo>
                    <a:lnTo>
                      <a:pt x="216" y="137"/>
                    </a:lnTo>
                    <a:lnTo>
                      <a:pt x="212" y="137"/>
                    </a:lnTo>
                    <a:lnTo>
                      <a:pt x="212" y="135"/>
                    </a:lnTo>
                    <a:lnTo>
                      <a:pt x="209" y="137"/>
                    </a:lnTo>
                    <a:lnTo>
                      <a:pt x="211" y="132"/>
                    </a:lnTo>
                    <a:lnTo>
                      <a:pt x="201" y="134"/>
                    </a:lnTo>
                    <a:lnTo>
                      <a:pt x="206" y="132"/>
                    </a:lnTo>
                    <a:lnTo>
                      <a:pt x="200" y="132"/>
                    </a:lnTo>
                    <a:lnTo>
                      <a:pt x="198" y="134"/>
                    </a:lnTo>
                    <a:lnTo>
                      <a:pt x="198" y="127"/>
                    </a:lnTo>
                    <a:lnTo>
                      <a:pt x="195" y="127"/>
                    </a:lnTo>
                    <a:lnTo>
                      <a:pt x="196" y="126"/>
                    </a:lnTo>
                    <a:lnTo>
                      <a:pt x="196" y="124"/>
                    </a:lnTo>
                    <a:lnTo>
                      <a:pt x="196" y="124"/>
                    </a:lnTo>
                    <a:lnTo>
                      <a:pt x="196" y="123"/>
                    </a:lnTo>
                    <a:lnTo>
                      <a:pt x="198" y="121"/>
                    </a:lnTo>
                    <a:lnTo>
                      <a:pt x="190" y="121"/>
                    </a:lnTo>
                    <a:lnTo>
                      <a:pt x="192" y="118"/>
                    </a:lnTo>
                    <a:lnTo>
                      <a:pt x="201" y="116"/>
                    </a:lnTo>
                    <a:lnTo>
                      <a:pt x="200" y="113"/>
                    </a:lnTo>
                    <a:lnTo>
                      <a:pt x="195" y="111"/>
                    </a:lnTo>
                    <a:lnTo>
                      <a:pt x="193" y="110"/>
                    </a:lnTo>
                    <a:lnTo>
                      <a:pt x="198" y="110"/>
                    </a:lnTo>
                    <a:lnTo>
                      <a:pt x="198" y="108"/>
                    </a:lnTo>
                    <a:lnTo>
                      <a:pt x="200" y="108"/>
                    </a:lnTo>
                    <a:lnTo>
                      <a:pt x="204" y="111"/>
                    </a:lnTo>
                    <a:lnTo>
                      <a:pt x="203" y="108"/>
                    </a:lnTo>
                    <a:lnTo>
                      <a:pt x="206" y="108"/>
                    </a:lnTo>
                    <a:lnTo>
                      <a:pt x="203" y="106"/>
                    </a:lnTo>
                    <a:lnTo>
                      <a:pt x="206" y="106"/>
                    </a:lnTo>
                    <a:lnTo>
                      <a:pt x="209" y="108"/>
                    </a:lnTo>
                    <a:lnTo>
                      <a:pt x="208" y="110"/>
                    </a:lnTo>
                    <a:lnTo>
                      <a:pt x="217" y="115"/>
                    </a:lnTo>
                    <a:lnTo>
                      <a:pt x="217" y="116"/>
                    </a:lnTo>
                    <a:lnTo>
                      <a:pt x="223" y="116"/>
                    </a:lnTo>
                    <a:lnTo>
                      <a:pt x="222" y="118"/>
                    </a:lnTo>
                    <a:lnTo>
                      <a:pt x="220" y="119"/>
                    </a:lnTo>
                    <a:lnTo>
                      <a:pt x="223" y="124"/>
                    </a:lnTo>
                    <a:lnTo>
                      <a:pt x="227" y="123"/>
                    </a:lnTo>
                    <a:lnTo>
                      <a:pt x="227" y="124"/>
                    </a:lnTo>
                    <a:lnTo>
                      <a:pt x="225" y="126"/>
                    </a:lnTo>
                    <a:lnTo>
                      <a:pt x="225" y="127"/>
                    </a:lnTo>
                    <a:lnTo>
                      <a:pt x="230" y="127"/>
                    </a:lnTo>
                    <a:lnTo>
                      <a:pt x="230" y="131"/>
                    </a:lnTo>
                    <a:lnTo>
                      <a:pt x="233" y="129"/>
                    </a:lnTo>
                    <a:lnTo>
                      <a:pt x="235" y="132"/>
                    </a:lnTo>
                    <a:lnTo>
                      <a:pt x="239" y="126"/>
                    </a:lnTo>
                    <a:lnTo>
                      <a:pt x="243" y="126"/>
                    </a:lnTo>
                    <a:lnTo>
                      <a:pt x="243" y="119"/>
                    </a:lnTo>
                    <a:lnTo>
                      <a:pt x="250" y="123"/>
                    </a:lnTo>
                    <a:lnTo>
                      <a:pt x="252" y="119"/>
                    </a:lnTo>
                    <a:lnTo>
                      <a:pt x="255" y="119"/>
                    </a:lnTo>
                    <a:lnTo>
                      <a:pt x="257" y="116"/>
                    </a:lnTo>
                    <a:lnTo>
                      <a:pt x="260" y="115"/>
                    </a:lnTo>
                    <a:lnTo>
                      <a:pt x="260" y="115"/>
                    </a:lnTo>
                    <a:lnTo>
                      <a:pt x="255" y="115"/>
                    </a:lnTo>
                    <a:lnTo>
                      <a:pt x="260" y="111"/>
                    </a:lnTo>
                    <a:lnTo>
                      <a:pt x="266" y="111"/>
                    </a:lnTo>
                    <a:lnTo>
                      <a:pt x="268" y="111"/>
                    </a:lnTo>
                    <a:lnTo>
                      <a:pt x="268" y="110"/>
                    </a:lnTo>
                    <a:lnTo>
                      <a:pt x="274" y="106"/>
                    </a:lnTo>
                    <a:lnTo>
                      <a:pt x="268" y="100"/>
                    </a:lnTo>
                    <a:lnTo>
                      <a:pt x="254" y="102"/>
                    </a:lnTo>
                    <a:lnTo>
                      <a:pt x="260" y="95"/>
                    </a:lnTo>
                    <a:lnTo>
                      <a:pt x="246" y="97"/>
                    </a:lnTo>
                    <a:lnTo>
                      <a:pt x="246" y="95"/>
                    </a:lnTo>
                    <a:lnTo>
                      <a:pt x="250" y="94"/>
                    </a:lnTo>
                    <a:lnTo>
                      <a:pt x="247" y="89"/>
                    </a:lnTo>
                    <a:lnTo>
                      <a:pt x="241" y="87"/>
                    </a:lnTo>
                    <a:lnTo>
                      <a:pt x="244" y="84"/>
                    </a:lnTo>
                    <a:lnTo>
                      <a:pt x="231" y="87"/>
                    </a:lnTo>
                    <a:lnTo>
                      <a:pt x="230" y="86"/>
                    </a:lnTo>
                    <a:lnTo>
                      <a:pt x="233" y="84"/>
                    </a:lnTo>
                    <a:lnTo>
                      <a:pt x="231" y="82"/>
                    </a:lnTo>
                    <a:lnTo>
                      <a:pt x="223" y="82"/>
                    </a:lnTo>
                    <a:lnTo>
                      <a:pt x="228" y="79"/>
                    </a:lnTo>
                    <a:lnTo>
                      <a:pt x="211" y="76"/>
                    </a:lnTo>
                    <a:lnTo>
                      <a:pt x="219" y="74"/>
                    </a:lnTo>
                    <a:lnTo>
                      <a:pt x="216" y="71"/>
                    </a:lnTo>
                    <a:lnTo>
                      <a:pt x="220" y="69"/>
                    </a:lnTo>
                    <a:lnTo>
                      <a:pt x="214" y="68"/>
                    </a:lnTo>
                    <a:lnTo>
                      <a:pt x="220" y="68"/>
                    </a:lnTo>
                    <a:lnTo>
                      <a:pt x="220" y="66"/>
                    </a:lnTo>
                    <a:lnTo>
                      <a:pt x="225" y="68"/>
                    </a:lnTo>
                    <a:lnTo>
                      <a:pt x="235" y="68"/>
                    </a:lnTo>
                    <a:lnTo>
                      <a:pt x="238" y="66"/>
                    </a:lnTo>
                    <a:lnTo>
                      <a:pt x="233" y="63"/>
                    </a:lnTo>
                    <a:lnTo>
                      <a:pt x="222" y="63"/>
                    </a:lnTo>
                    <a:lnTo>
                      <a:pt x="220" y="63"/>
                    </a:lnTo>
                    <a:lnTo>
                      <a:pt x="216" y="61"/>
                    </a:lnTo>
                    <a:lnTo>
                      <a:pt x="214" y="61"/>
                    </a:lnTo>
                    <a:lnTo>
                      <a:pt x="227" y="58"/>
                    </a:lnTo>
                    <a:lnTo>
                      <a:pt x="233" y="60"/>
                    </a:lnTo>
                    <a:lnTo>
                      <a:pt x="236" y="58"/>
                    </a:lnTo>
                    <a:lnTo>
                      <a:pt x="235" y="57"/>
                    </a:lnTo>
                    <a:lnTo>
                      <a:pt x="231" y="52"/>
                    </a:lnTo>
                    <a:lnTo>
                      <a:pt x="228" y="52"/>
                    </a:lnTo>
                    <a:lnTo>
                      <a:pt x="225" y="52"/>
                    </a:lnTo>
                    <a:lnTo>
                      <a:pt x="225" y="53"/>
                    </a:lnTo>
                    <a:lnTo>
                      <a:pt x="219" y="57"/>
                    </a:lnTo>
                    <a:lnTo>
                      <a:pt x="216" y="57"/>
                    </a:lnTo>
                    <a:lnTo>
                      <a:pt x="220" y="53"/>
                    </a:lnTo>
                    <a:lnTo>
                      <a:pt x="211" y="53"/>
                    </a:lnTo>
                    <a:lnTo>
                      <a:pt x="220" y="50"/>
                    </a:lnTo>
                    <a:lnTo>
                      <a:pt x="223" y="49"/>
                    </a:lnTo>
                    <a:lnTo>
                      <a:pt x="225" y="50"/>
                    </a:lnTo>
                    <a:lnTo>
                      <a:pt x="227" y="47"/>
                    </a:lnTo>
                    <a:lnTo>
                      <a:pt x="217" y="44"/>
                    </a:lnTo>
                    <a:lnTo>
                      <a:pt x="204" y="49"/>
                    </a:lnTo>
                    <a:lnTo>
                      <a:pt x="214" y="44"/>
                    </a:lnTo>
                    <a:lnTo>
                      <a:pt x="201" y="45"/>
                    </a:lnTo>
                    <a:lnTo>
                      <a:pt x="208" y="42"/>
                    </a:lnTo>
                    <a:lnTo>
                      <a:pt x="208" y="41"/>
                    </a:lnTo>
                    <a:lnTo>
                      <a:pt x="198" y="42"/>
                    </a:lnTo>
                    <a:lnTo>
                      <a:pt x="192" y="41"/>
                    </a:lnTo>
                    <a:lnTo>
                      <a:pt x="203" y="39"/>
                    </a:lnTo>
                    <a:lnTo>
                      <a:pt x="204" y="37"/>
                    </a:lnTo>
                    <a:lnTo>
                      <a:pt x="203" y="34"/>
                    </a:lnTo>
                    <a:lnTo>
                      <a:pt x="193" y="31"/>
                    </a:lnTo>
                    <a:lnTo>
                      <a:pt x="189" y="33"/>
                    </a:lnTo>
                    <a:lnTo>
                      <a:pt x="182" y="33"/>
                    </a:lnTo>
                    <a:lnTo>
                      <a:pt x="182" y="36"/>
                    </a:lnTo>
                    <a:lnTo>
                      <a:pt x="177" y="34"/>
                    </a:lnTo>
                    <a:lnTo>
                      <a:pt x="181" y="33"/>
                    </a:lnTo>
                    <a:lnTo>
                      <a:pt x="174" y="34"/>
                    </a:lnTo>
                    <a:lnTo>
                      <a:pt x="184" y="29"/>
                    </a:lnTo>
                    <a:lnTo>
                      <a:pt x="174" y="29"/>
                    </a:lnTo>
                    <a:lnTo>
                      <a:pt x="168" y="33"/>
                    </a:lnTo>
                    <a:lnTo>
                      <a:pt x="169" y="31"/>
                    </a:lnTo>
                    <a:lnTo>
                      <a:pt x="174" y="29"/>
                    </a:lnTo>
                    <a:lnTo>
                      <a:pt x="176" y="28"/>
                    </a:lnTo>
                    <a:lnTo>
                      <a:pt x="177" y="26"/>
                    </a:lnTo>
                    <a:lnTo>
                      <a:pt x="168" y="24"/>
                    </a:lnTo>
                    <a:lnTo>
                      <a:pt x="171" y="23"/>
                    </a:lnTo>
                    <a:lnTo>
                      <a:pt x="173" y="23"/>
                    </a:lnTo>
                    <a:lnTo>
                      <a:pt x="169" y="20"/>
                    </a:lnTo>
                    <a:lnTo>
                      <a:pt x="171" y="20"/>
                    </a:lnTo>
                    <a:lnTo>
                      <a:pt x="168" y="18"/>
                    </a:lnTo>
                    <a:lnTo>
                      <a:pt x="149" y="16"/>
                    </a:lnTo>
                    <a:lnTo>
                      <a:pt x="136" y="18"/>
                    </a:lnTo>
                    <a:lnTo>
                      <a:pt x="135" y="20"/>
                    </a:lnTo>
                    <a:lnTo>
                      <a:pt x="138" y="21"/>
                    </a:lnTo>
                    <a:lnTo>
                      <a:pt x="128" y="23"/>
                    </a:lnTo>
                    <a:lnTo>
                      <a:pt x="127" y="21"/>
                    </a:lnTo>
                    <a:lnTo>
                      <a:pt x="122" y="21"/>
                    </a:lnTo>
                    <a:lnTo>
                      <a:pt x="122" y="20"/>
                    </a:lnTo>
                    <a:lnTo>
                      <a:pt x="115" y="23"/>
                    </a:lnTo>
                    <a:lnTo>
                      <a:pt x="114" y="23"/>
                    </a:lnTo>
                    <a:lnTo>
                      <a:pt x="104" y="28"/>
                    </a:lnTo>
                    <a:lnTo>
                      <a:pt x="104" y="26"/>
                    </a:lnTo>
                    <a:lnTo>
                      <a:pt x="109" y="24"/>
                    </a:lnTo>
                    <a:lnTo>
                      <a:pt x="108" y="24"/>
                    </a:lnTo>
                    <a:lnTo>
                      <a:pt x="120" y="16"/>
                    </a:lnTo>
                    <a:lnTo>
                      <a:pt x="117" y="13"/>
                    </a:lnTo>
                    <a:lnTo>
                      <a:pt x="120" y="12"/>
                    </a:lnTo>
                    <a:lnTo>
                      <a:pt x="114" y="8"/>
                    </a:lnTo>
                    <a:lnTo>
                      <a:pt x="117" y="7"/>
                    </a:lnTo>
                    <a:lnTo>
                      <a:pt x="120" y="4"/>
                    </a:lnTo>
                    <a:lnTo>
                      <a:pt x="119" y="2"/>
                    </a:lnTo>
                    <a:lnTo>
                      <a:pt x="106" y="2"/>
                    </a:lnTo>
                    <a:lnTo>
                      <a:pt x="95" y="4"/>
                    </a:lnTo>
                    <a:lnTo>
                      <a:pt x="90" y="5"/>
                    </a:lnTo>
                    <a:lnTo>
                      <a:pt x="93" y="7"/>
                    </a:lnTo>
                    <a:lnTo>
                      <a:pt x="90" y="8"/>
                    </a:lnTo>
                    <a:lnTo>
                      <a:pt x="90" y="7"/>
                    </a:lnTo>
                    <a:lnTo>
                      <a:pt x="84" y="7"/>
                    </a:lnTo>
                    <a:lnTo>
                      <a:pt x="82" y="7"/>
                    </a:lnTo>
                    <a:lnTo>
                      <a:pt x="82" y="8"/>
                    </a:lnTo>
                    <a:lnTo>
                      <a:pt x="77" y="7"/>
                    </a:lnTo>
                    <a:lnTo>
                      <a:pt x="74" y="8"/>
                    </a:lnTo>
                    <a:lnTo>
                      <a:pt x="76" y="10"/>
                    </a:lnTo>
                    <a:lnTo>
                      <a:pt x="68" y="12"/>
                    </a:lnTo>
                    <a:lnTo>
                      <a:pt x="73" y="13"/>
                    </a:lnTo>
                    <a:lnTo>
                      <a:pt x="65" y="13"/>
                    </a:lnTo>
                    <a:lnTo>
                      <a:pt x="61" y="18"/>
                    </a:lnTo>
                    <a:lnTo>
                      <a:pt x="60" y="18"/>
                    </a:lnTo>
                    <a:lnTo>
                      <a:pt x="61" y="20"/>
                    </a:lnTo>
                    <a:lnTo>
                      <a:pt x="68" y="21"/>
                    </a:lnTo>
                    <a:lnTo>
                      <a:pt x="50" y="26"/>
                    </a:lnTo>
                    <a:lnTo>
                      <a:pt x="54" y="31"/>
                    </a:lnTo>
                    <a:lnTo>
                      <a:pt x="60" y="31"/>
                    </a:lnTo>
                    <a:lnTo>
                      <a:pt x="60" y="33"/>
                    </a:lnTo>
                    <a:lnTo>
                      <a:pt x="55" y="36"/>
                    </a:lnTo>
                    <a:lnTo>
                      <a:pt x="52" y="41"/>
                    </a:lnTo>
                    <a:lnTo>
                      <a:pt x="49" y="42"/>
                    </a:lnTo>
                    <a:lnTo>
                      <a:pt x="49" y="41"/>
                    </a:lnTo>
                    <a:lnTo>
                      <a:pt x="52" y="39"/>
                    </a:lnTo>
                    <a:lnTo>
                      <a:pt x="52" y="39"/>
                    </a:lnTo>
                    <a:lnTo>
                      <a:pt x="33" y="41"/>
                    </a:lnTo>
                    <a:lnTo>
                      <a:pt x="42" y="37"/>
                    </a:lnTo>
                    <a:lnTo>
                      <a:pt x="54" y="37"/>
                    </a:lnTo>
                    <a:lnTo>
                      <a:pt x="54" y="34"/>
                    </a:lnTo>
                    <a:lnTo>
                      <a:pt x="50" y="34"/>
                    </a:lnTo>
                    <a:lnTo>
                      <a:pt x="46" y="28"/>
                    </a:lnTo>
                    <a:lnTo>
                      <a:pt x="46" y="26"/>
                    </a:lnTo>
                    <a:lnTo>
                      <a:pt x="52" y="21"/>
                    </a:lnTo>
                    <a:lnTo>
                      <a:pt x="50" y="18"/>
                    </a:lnTo>
                    <a:lnTo>
                      <a:pt x="54" y="15"/>
                    </a:lnTo>
                    <a:lnTo>
                      <a:pt x="60" y="12"/>
                    </a:lnTo>
                    <a:lnTo>
                      <a:pt x="63" y="10"/>
                    </a:lnTo>
                    <a:lnTo>
                      <a:pt x="82" y="2"/>
                    </a:lnTo>
                    <a:lnTo>
                      <a:pt x="8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1" name="Line 470"/>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2" name="Line 471"/>
              <p:cNvSpPr>
                <a:spLocks noChangeShapeType="1"/>
              </p:cNvSpPr>
              <p:nvPr/>
            </p:nvSpPr>
            <p:spPr bwMode="auto">
              <a:xfrm>
                <a:off x="852" y="1599"/>
                <a:ext cx="0" cy="0"/>
              </a:xfrm>
              <a:prstGeom prst="lin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3" name="Freeform 472"/>
              <p:cNvSpPr>
                <a:spLocks/>
              </p:cNvSpPr>
              <p:nvPr/>
            </p:nvSpPr>
            <p:spPr bwMode="auto">
              <a:xfrm>
                <a:off x="1389" y="1446"/>
                <a:ext cx="14" cy="3"/>
              </a:xfrm>
              <a:custGeom>
                <a:avLst/>
                <a:gdLst>
                  <a:gd name="T0" fmla="*/ 14 w 14"/>
                  <a:gd name="T1" fmla="*/ 0 h 3"/>
                  <a:gd name="T2" fmla="*/ 14 w 14"/>
                  <a:gd name="T3" fmla="*/ 3 h 3"/>
                  <a:gd name="T4" fmla="*/ 12 w 14"/>
                  <a:gd name="T5" fmla="*/ 2 h 3"/>
                  <a:gd name="T6" fmla="*/ 3 w 14"/>
                  <a:gd name="T7" fmla="*/ 3 h 3"/>
                  <a:gd name="T8" fmla="*/ 0 w 14"/>
                  <a:gd name="T9" fmla="*/ 3 h 3"/>
                  <a:gd name="T10" fmla="*/ 0 w 14"/>
                  <a:gd name="T11" fmla="*/ 2 h 3"/>
                  <a:gd name="T12" fmla="*/ 14 w 14"/>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14" h="3">
                    <a:moveTo>
                      <a:pt x="14" y="0"/>
                    </a:moveTo>
                    <a:lnTo>
                      <a:pt x="14" y="3"/>
                    </a:lnTo>
                    <a:lnTo>
                      <a:pt x="12" y="2"/>
                    </a:lnTo>
                    <a:lnTo>
                      <a:pt x="3" y="3"/>
                    </a:lnTo>
                    <a:lnTo>
                      <a:pt x="0" y="3"/>
                    </a:lnTo>
                    <a:lnTo>
                      <a:pt x="0" y="2"/>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4" name="Freeform 473"/>
              <p:cNvSpPr>
                <a:spLocks/>
              </p:cNvSpPr>
              <p:nvPr/>
            </p:nvSpPr>
            <p:spPr bwMode="auto">
              <a:xfrm>
                <a:off x="1411" y="1449"/>
                <a:ext cx="5" cy="13"/>
              </a:xfrm>
              <a:custGeom>
                <a:avLst/>
                <a:gdLst>
                  <a:gd name="T0" fmla="*/ 5 w 5"/>
                  <a:gd name="T1" fmla="*/ 5 h 13"/>
                  <a:gd name="T2" fmla="*/ 1 w 5"/>
                  <a:gd name="T3" fmla="*/ 13 h 13"/>
                  <a:gd name="T4" fmla="*/ 0 w 5"/>
                  <a:gd name="T5" fmla="*/ 10 h 13"/>
                  <a:gd name="T6" fmla="*/ 1 w 5"/>
                  <a:gd name="T7" fmla="*/ 5 h 13"/>
                  <a:gd name="T8" fmla="*/ 3 w 5"/>
                  <a:gd name="T9" fmla="*/ 0 h 13"/>
                  <a:gd name="T10" fmla="*/ 5 w 5"/>
                  <a:gd name="T11" fmla="*/ 5 h 13"/>
                </a:gdLst>
                <a:ahLst/>
                <a:cxnLst>
                  <a:cxn ang="0">
                    <a:pos x="T0" y="T1"/>
                  </a:cxn>
                  <a:cxn ang="0">
                    <a:pos x="T2" y="T3"/>
                  </a:cxn>
                  <a:cxn ang="0">
                    <a:pos x="T4" y="T5"/>
                  </a:cxn>
                  <a:cxn ang="0">
                    <a:pos x="T6" y="T7"/>
                  </a:cxn>
                  <a:cxn ang="0">
                    <a:pos x="T8" y="T9"/>
                  </a:cxn>
                  <a:cxn ang="0">
                    <a:pos x="T10" y="T11"/>
                  </a:cxn>
                </a:cxnLst>
                <a:rect l="0" t="0" r="r" b="b"/>
                <a:pathLst>
                  <a:path w="5" h="13">
                    <a:moveTo>
                      <a:pt x="5" y="5"/>
                    </a:moveTo>
                    <a:lnTo>
                      <a:pt x="1" y="13"/>
                    </a:lnTo>
                    <a:lnTo>
                      <a:pt x="0" y="10"/>
                    </a:lnTo>
                    <a:lnTo>
                      <a:pt x="1" y="5"/>
                    </a:lnTo>
                    <a:lnTo>
                      <a:pt x="3" y="0"/>
                    </a:lnTo>
                    <a:lnTo>
                      <a:pt x="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5" name="Freeform 474"/>
              <p:cNvSpPr>
                <a:spLocks/>
              </p:cNvSpPr>
              <p:nvPr/>
            </p:nvSpPr>
            <p:spPr bwMode="auto">
              <a:xfrm>
                <a:off x="1404" y="1475"/>
                <a:ext cx="5" cy="2"/>
              </a:xfrm>
              <a:custGeom>
                <a:avLst/>
                <a:gdLst>
                  <a:gd name="T0" fmla="*/ 4 w 5"/>
                  <a:gd name="T1" fmla="*/ 2 h 2"/>
                  <a:gd name="T2" fmla="*/ 5 w 5"/>
                  <a:gd name="T3" fmla="*/ 0 h 2"/>
                  <a:gd name="T4" fmla="*/ 4 w 5"/>
                  <a:gd name="T5" fmla="*/ 0 h 2"/>
                  <a:gd name="T6" fmla="*/ 0 w 5"/>
                  <a:gd name="T7" fmla="*/ 2 h 2"/>
                  <a:gd name="T8" fmla="*/ 4 w 5"/>
                  <a:gd name="T9" fmla="*/ 2 h 2"/>
                </a:gdLst>
                <a:ahLst/>
                <a:cxnLst>
                  <a:cxn ang="0">
                    <a:pos x="T0" y="T1"/>
                  </a:cxn>
                  <a:cxn ang="0">
                    <a:pos x="T2" y="T3"/>
                  </a:cxn>
                  <a:cxn ang="0">
                    <a:pos x="T4" y="T5"/>
                  </a:cxn>
                  <a:cxn ang="0">
                    <a:pos x="T6" y="T7"/>
                  </a:cxn>
                  <a:cxn ang="0">
                    <a:pos x="T8" y="T9"/>
                  </a:cxn>
                </a:cxnLst>
                <a:rect l="0" t="0" r="r" b="b"/>
                <a:pathLst>
                  <a:path w="5" h="2">
                    <a:moveTo>
                      <a:pt x="4" y="2"/>
                    </a:moveTo>
                    <a:lnTo>
                      <a:pt x="5" y="0"/>
                    </a:lnTo>
                    <a:lnTo>
                      <a:pt x="4" y="0"/>
                    </a:lnTo>
                    <a:lnTo>
                      <a:pt x="0" y="2"/>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6" name="Freeform 475"/>
              <p:cNvSpPr>
                <a:spLocks/>
              </p:cNvSpPr>
              <p:nvPr/>
            </p:nvSpPr>
            <p:spPr bwMode="auto">
              <a:xfrm>
                <a:off x="1392" y="1474"/>
                <a:ext cx="8" cy="16"/>
              </a:xfrm>
              <a:custGeom>
                <a:avLst/>
                <a:gdLst>
                  <a:gd name="T0" fmla="*/ 5 w 8"/>
                  <a:gd name="T1" fmla="*/ 3 h 16"/>
                  <a:gd name="T2" fmla="*/ 8 w 8"/>
                  <a:gd name="T3" fmla="*/ 9 h 16"/>
                  <a:gd name="T4" fmla="*/ 6 w 8"/>
                  <a:gd name="T5" fmla="*/ 16 h 16"/>
                  <a:gd name="T6" fmla="*/ 3 w 8"/>
                  <a:gd name="T7" fmla="*/ 16 h 16"/>
                  <a:gd name="T8" fmla="*/ 0 w 8"/>
                  <a:gd name="T9" fmla="*/ 9 h 16"/>
                  <a:gd name="T10" fmla="*/ 3 w 8"/>
                  <a:gd name="T11" fmla="*/ 1 h 16"/>
                  <a:gd name="T12" fmla="*/ 5 w 8"/>
                  <a:gd name="T13" fmla="*/ 0 h 16"/>
                  <a:gd name="T14" fmla="*/ 5 w 8"/>
                  <a:gd name="T15" fmla="*/ 3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16">
                    <a:moveTo>
                      <a:pt x="5" y="3"/>
                    </a:moveTo>
                    <a:lnTo>
                      <a:pt x="8" y="9"/>
                    </a:lnTo>
                    <a:lnTo>
                      <a:pt x="6" y="16"/>
                    </a:lnTo>
                    <a:lnTo>
                      <a:pt x="3" y="16"/>
                    </a:lnTo>
                    <a:lnTo>
                      <a:pt x="0" y="9"/>
                    </a:lnTo>
                    <a:lnTo>
                      <a:pt x="3" y="1"/>
                    </a:lnTo>
                    <a:lnTo>
                      <a:pt x="5" y="0"/>
                    </a:lnTo>
                    <a:lnTo>
                      <a:pt x="5"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7" name="Freeform 476"/>
              <p:cNvSpPr>
                <a:spLocks/>
              </p:cNvSpPr>
              <p:nvPr/>
            </p:nvSpPr>
            <p:spPr bwMode="auto">
              <a:xfrm>
                <a:off x="1398" y="1490"/>
                <a:ext cx="3" cy="5"/>
              </a:xfrm>
              <a:custGeom>
                <a:avLst/>
                <a:gdLst>
                  <a:gd name="T0" fmla="*/ 2 w 3"/>
                  <a:gd name="T1" fmla="*/ 0 h 5"/>
                  <a:gd name="T2" fmla="*/ 0 w 3"/>
                  <a:gd name="T3" fmla="*/ 5 h 5"/>
                  <a:gd name="T4" fmla="*/ 3 w 3"/>
                  <a:gd name="T5" fmla="*/ 1 h 5"/>
                  <a:gd name="T6" fmla="*/ 2 w 3"/>
                  <a:gd name="T7" fmla="*/ 0 h 5"/>
                </a:gdLst>
                <a:ahLst/>
                <a:cxnLst>
                  <a:cxn ang="0">
                    <a:pos x="T0" y="T1"/>
                  </a:cxn>
                  <a:cxn ang="0">
                    <a:pos x="T2" y="T3"/>
                  </a:cxn>
                  <a:cxn ang="0">
                    <a:pos x="T4" y="T5"/>
                  </a:cxn>
                  <a:cxn ang="0">
                    <a:pos x="T6" y="T7"/>
                  </a:cxn>
                </a:cxnLst>
                <a:rect l="0" t="0" r="r" b="b"/>
                <a:pathLst>
                  <a:path w="3" h="5">
                    <a:moveTo>
                      <a:pt x="2" y="0"/>
                    </a:moveTo>
                    <a:lnTo>
                      <a:pt x="0" y="5"/>
                    </a:lnTo>
                    <a:lnTo>
                      <a:pt x="3"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8" name="Freeform 477"/>
              <p:cNvSpPr>
                <a:spLocks/>
              </p:cNvSpPr>
              <p:nvPr/>
            </p:nvSpPr>
            <p:spPr bwMode="auto">
              <a:xfrm>
                <a:off x="1398" y="1491"/>
                <a:ext cx="3" cy="8"/>
              </a:xfrm>
              <a:custGeom>
                <a:avLst/>
                <a:gdLst>
                  <a:gd name="T0" fmla="*/ 0 w 3"/>
                  <a:gd name="T1" fmla="*/ 5 h 8"/>
                  <a:gd name="T2" fmla="*/ 3 w 3"/>
                  <a:gd name="T3" fmla="*/ 0 h 8"/>
                  <a:gd name="T4" fmla="*/ 3 w 3"/>
                  <a:gd name="T5" fmla="*/ 8 h 8"/>
                  <a:gd name="T6" fmla="*/ 0 w 3"/>
                  <a:gd name="T7" fmla="*/ 7 h 8"/>
                  <a:gd name="T8" fmla="*/ 0 w 3"/>
                  <a:gd name="T9" fmla="*/ 5 h 8"/>
                </a:gdLst>
                <a:ahLst/>
                <a:cxnLst>
                  <a:cxn ang="0">
                    <a:pos x="T0" y="T1"/>
                  </a:cxn>
                  <a:cxn ang="0">
                    <a:pos x="T2" y="T3"/>
                  </a:cxn>
                  <a:cxn ang="0">
                    <a:pos x="T4" y="T5"/>
                  </a:cxn>
                  <a:cxn ang="0">
                    <a:pos x="T6" y="T7"/>
                  </a:cxn>
                  <a:cxn ang="0">
                    <a:pos x="T8" y="T9"/>
                  </a:cxn>
                </a:cxnLst>
                <a:rect l="0" t="0" r="r" b="b"/>
                <a:pathLst>
                  <a:path w="3" h="8">
                    <a:moveTo>
                      <a:pt x="0" y="5"/>
                    </a:moveTo>
                    <a:lnTo>
                      <a:pt x="3" y="0"/>
                    </a:lnTo>
                    <a:lnTo>
                      <a:pt x="3" y="8"/>
                    </a:lnTo>
                    <a:lnTo>
                      <a:pt x="0"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99" name="Freeform 478"/>
              <p:cNvSpPr>
                <a:spLocks/>
              </p:cNvSpPr>
              <p:nvPr/>
            </p:nvSpPr>
            <p:spPr bwMode="auto">
              <a:xfrm>
                <a:off x="1422" y="1474"/>
                <a:ext cx="3" cy="9"/>
              </a:xfrm>
              <a:custGeom>
                <a:avLst/>
                <a:gdLst>
                  <a:gd name="T0" fmla="*/ 3 w 3"/>
                  <a:gd name="T1" fmla="*/ 0 h 9"/>
                  <a:gd name="T2" fmla="*/ 2 w 3"/>
                  <a:gd name="T3" fmla="*/ 9 h 9"/>
                  <a:gd name="T4" fmla="*/ 0 w 3"/>
                  <a:gd name="T5" fmla="*/ 6 h 9"/>
                  <a:gd name="T6" fmla="*/ 3 w 3"/>
                  <a:gd name="T7" fmla="*/ 0 h 9"/>
                </a:gdLst>
                <a:ahLst/>
                <a:cxnLst>
                  <a:cxn ang="0">
                    <a:pos x="T0" y="T1"/>
                  </a:cxn>
                  <a:cxn ang="0">
                    <a:pos x="T2" y="T3"/>
                  </a:cxn>
                  <a:cxn ang="0">
                    <a:pos x="T4" y="T5"/>
                  </a:cxn>
                  <a:cxn ang="0">
                    <a:pos x="T6" y="T7"/>
                  </a:cxn>
                </a:cxnLst>
                <a:rect l="0" t="0" r="r" b="b"/>
                <a:pathLst>
                  <a:path w="3" h="9">
                    <a:moveTo>
                      <a:pt x="3" y="0"/>
                    </a:moveTo>
                    <a:lnTo>
                      <a:pt x="2" y="9"/>
                    </a:lnTo>
                    <a:lnTo>
                      <a:pt x="0" y="6"/>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0" name="Freeform 479"/>
              <p:cNvSpPr>
                <a:spLocks/>
              </p:cNvSpPr>
              <p:nvPr/>
            </p:nvSpPr>
            <p:spPr bwMode="auto">
              <a:xfrm>
                <a:off x="1430" y="1482"/>
                <a:ext cx="6" cy="11"/>
              </a:xfrm>
              <a:custGeom>
                <a:avLst/>
                <a:gdLst>
                  <a:gd name="T0" fmla="*/ 5 w 6"/>
                  <a:gd name="T1" fmla="*/ 8 h 11"/>
                  <a:gd name="T2" fmla="*/ 6 w 6"/>
                  <a:gd name="T3" fmla="*/ 11 h 11"/>
                  <a:gd name="T4" fmla="*/ 3 w 6"/>
                  <a:gd name="T5" fmla="*/ 11 h 11"/>
                  <a:gd name="T6" fmla="*/ 5 w 6"/>
                  <a:gd name="T7" fmla="*/ 8 h 11"/>
                  <a:gd name="T8" fmla="*/ 0 w 6"/>
                  <a:gd name="T9" fmla="*/ 0 h 11"/>
                  <a:gd name="T10" fmla="*/ 5 w 6"/>
                  <a:gd name="T11" fmla="*/ 8 h 11"/>
                </a:gdLst>
                <a:ahLst/>
                <a:cxnLst>
                  <a:cxn ang="0">
                    <a:pos x="T0" y="T1"/>
                  </a:cxn>
                  <a:cxn ang="0">
                    <a:pos x="T2" y="T3"/>
                  </a:cxn>
                  <a:cxn ang="0">
                    <a:pos x="T4" y="T5"/>
                  </a:cxn>
                  <a:cxn ang="0">
                    <a:pos x="T6" y="T7"/>
                  </a:cxn>
                  <a:cxn ang="0">
                    <a:pos x="T8" y="T9"/>
                  </a:cxn>
                  <a:cxn ang="0">
                    <a:pos x="T10" y="T11"/>
                  </a:cxn>
                </a:cxnLst>
                <a:rect l="0" t="0" r="r" b="b"/>
                <a:pathLst>
                  <a:path w="6" h="11">
                    <a:moveTo>
                      <a:pt x="5" y="8"/>
                    </a:moveTo>
                    <a:lnTo>
                      <a:pt x="6" y="11"/>
                    </a:lnTo>
                    <a:lnTo>
                      <a:pt x="3" y="11"/>
                    </a:lnTo>
                    <a:lnTo>
                      <a:pt x="5" y="8"/>
                    </a:lnTo>
                    <a:lnTo>
                      <a:pt x="0" y="0"/>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1" name="Freeform 480"/>
              <p:cNvSpPr>
                <a:spLocks/>
              </p:cNvSpPr>
              <p:nvPr/>
            </p:nvSpPr>
            <p:spPr bwMode="auto">
              <a:xfrm>
                <a:off x="1447" y="1493"/>
                <a:ext cx="2" cy="3"/>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2" name="Freeform 481"/>
              <p:cNvSpPr>
                <a:spLocks/>
              </p:cNvSpPr>
              <p:nvPr/>
            </p:nvSpPr>
            <p:spPr bwMode="auto">
              <a:xfrm>
                <a:off x="1436" y="1503"/>
                <a:ext cx="3" cy="11"/>
              </a:xfrm>
              <a:custGeom>
                <a:avLst/>
                <a:gdLst>
                  <a:gd name="T0" fmla="*/ 0 w 3"/>
                  <a:gd name="T1" fmla="*/ 0 h 11"/>
                  <a:gd name="T2" fmla="*/ 3 w 3"/>
                  <a:gd name="T3" fmla="*/ 11 h 11"/>
                  <a:gd name="T4" fmla="*/ 0 w 3"/>
                  <a:gd name="T5" fmla="*/ 8 h 11"/>
                  <a:gd name="T6" fmla="*/ 0 w 3"/>
                  <a:gd name="T7" fmla="*/ 0 h 11"/>
                </a:gdLst>
                <a:ahLst/>
                <a:cxnLst>
                  <a:cxn ang="0">
                    <a:pos x="T0" y="T1"/>
                  </a:cxn>
                  <a:cxn ang="0">
                    <a:pos x="T2" y="T3"/>
                  </a:cxn>
                  <a:cxn ang="0">
                    <a:pos x="T4" y="T5"/>
                  </a:cxn>
                  <a:cxn ang="0">
                    <a:pos x="T6" y="T7"/>
                  </a:cxn>
                </a:cxnLst>
                <a:rect l="0" t="0" r="r" b="b"/>
                <a:pathLst>
                  <a:path w="3" h="11">
                    <a:moveTo>
                      <a:pt x="0" y="0"/>
                    </a:moveTo>
                    <a:lnTo>
                      <a:pt x="3" y="11"/>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3" name="Freeform 482"/>
              <p:cNvSpPr>
                <a:spLocks/>
              </p:cNvSpPr>
              <p:nvPr/>
            </p:nvSpPr>
            <p:spPr bwMode="auto">
              <a:xfrm>
                <a:off x="1447" y="1515"/>
                <a:ext cx="7" cy="12"/>
              </a:xfrm>
              <a:custGeom>
                <a:avLst/>
                <a:gdLst>
                  <a:gd name="T0" fmla="*/ 5 w 7"/>
                  <a:gd name="T1" fmla="*/ 4 h 12"/>
                  <a:gd name="T2" fmla="*/ 0 w 7"/>
                  <a:gd name="T3" fmla="*/ 0 h 12"/>
                  <a:gd name="T4" fmla="*/ 7 w 7"/>
                  <a:gd name="T5" fmla="*/ 4 h 12"/>
                  <a:gd name="T6" fmla="*/ 7 w 7"/>
                  <a:gd name="T7" fmla="*/ 7 h 12"/>
                  <a:gd name="T8" fmla="*/ 0 w 7"/>
                  <a:gd name="T9" fmla="*/ 12 h 12"/>
                  <a:gd name="T10" fmla="*/ 0 w 7"/>
                  <a:gd name="T11" fmla="*/ 10 h 12"/>
                  <a:gd name="T12" fmla="*/ 5 w 7"/>
                  <a:gd name="T13" fmla="*/ 5 h 12"/>
                  <a:gd name="T14" fmla="*/ 5 w 7"/>
                  <a:gd name="T15" fmla="*/ 4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5" y="4"/>
                    </a:moveTo>
                    <a:lnTo>
                      <a:pt x="0" y="0"/>
                    </a:lnTo>
                    <a:lnTo>
                      <a:pt x="7" y="4"/>
                    </a:lnTo>
                    <a:lnTo>
                      <a:pt x="7" y="7"/>
                    </a:lnTo>
                    <a:lnTo>
                      <a:pt x="0" y="12"/>
                    </a:lnTo>
                    <a:lnTo>
                      <a:pt x="0" y="10"/>
                    </a:lnTo>
                    <a:lnTo>
                      <a:pt x="5" y="5"/>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4" name="Freeform 483"/>
              <p:cNvSpPr>
                <a:spLocks/>
              </p:cNvSpPr>
              <p:nvPr/>
            </p:nvSpPr>
            <p:spPr bwMode="auto">
              <a:xfrm>
                <a:off x="1465" y="1523"/>
                <a:ext cx="6" cy="2"/>
              </a:xfrm>
              <a:custGeom>
                <a:avLst/>
                <a:gdLst>
                  <a:gd name="T0" fmla="*/ 6 w 6"/>
                  <a:gd name="T1" fmla="*/ 2 h 2"/>
                  <a:gd name="T2" fmla="*/ 5 w 6"/>
                  <a:gd name="T3" fmla="*/ 0 h 2"/>
                  <a:gd name="T4" fmla="*/ 0 w 6"/>
                  <a:gd name="T5" fmla="*/ 0 h 2"/>
                  <a:gd name="T6" fmla="*/ 6 w 6"/>
                  <a:gd name="T7" fmla="*/ 2 h 2"/>
                </a:gdLst>
                <a:ahLst/>
                <a:cxnLst>
                  <a:cxn ang="0">
                    <a:pos x="T0" y="T1"/>
                  </a:cxn>
                  <a:cxn ang="0">
                    <a:pos x="T2" y="T3"/>
                  </a:cxn>
                  <a:cxn ang="0">
                    <a:pos x="T4" y="T5"/>
                  </a:cxn>
                  <a:cxn ang="0">
                    <a:pos x="T6" y="T7"/>
                  </a:cxn>
                </a:cxnLst>
                <a:rect l="0" t="0" r="r" b="b"/>
                <a:pathLst>
                  <a:path w="6" h="2">
                    <a:moveTo>
                      <a:pt x="6" y="2"/>
                    </a:moveTo>
                    <a:lnTo>
                      <a:pt x="5" y="0"/>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5" name="Freeform 484"/>
              <p:cNvSpPr>
                <a:spLocks/>
              </p:cNvSpPr>
              <p:nvPr/>
            </p:nvSpPr>
            <p:spPr bwMode="auto">
              <a:xfrm>
                <a:off x="1476" y="1530"/>
                <a:ext cx="11" cy="5"/>
              </a:xfrm>
              <a:custGeom>
                <a:avLst/>
                <a:gdLst>
                  <a:gd name="T0" fmla="*/ 2 w 11"/>
                  <a:gd name="T1" fmla="*/ 2 h 5"/>
                  <a:gd name="T2" fmla="*/ 5 w 11"/>
                  <a:gd name="T3" fmla="*/ 0 h 5"/>
                  <a:gd name="T4" fmla="*/ 11 w 11"/>
                  <a:gd name="T5" fmla="*/ 5 h 5"/>
                  <a:gd name="T6" fmla="*/ 5 w 11"/>
                  <a:gd name="T7" fmla="*/ 2 h 5"/>
                  <a:gd name="T8" fmla="*/ 0 w 11"/>
                  <a:gd name="T9" fmla="*/ 5 h 5"/>
                  <a:gd name="T10" fmla="*/ 2 w 11"/>
                  <a:gd name="T11" fmla="*/ 2 h 5"/>
                </a:gdLst>
                <a:ahLst/>
                <a:cxnLst>
                  <a:cxn ang="0">
                    <a:pos x="T0" y="T1"/>
                  </a:cxn>
                  <a:cxn ang="0">
                    <a:pos x="T2" y="T3"/>
                  </a:cxn>
                  <a:cxn ang="0">
                    <a:pos x="T4" y="T5"/>
                  </a:cxn>
                  <a:cxn ang="0">
                    <a:pos x="T6" y="T7"/>
                  </a:cxn>
                  <a:cxn ang="0">
                    <a:pos x="T8" y="T9"/>
                  </a:cxn>
                  <a:cxn ang="0">
                    <a:pos x="T10" y="T11"/>
                  </a:cxn>
                </a:cxnLst>
                <a:rect l="0" t="0" r="r" b="b"/>
                <a:pathLst>
                  <a:path w="11" h="5">
                    <a:moveTo>
                      <a:pt x="2" y="2"/>
                    </a:moveTo>
                    <a:lnTo>
                      <a:pt x="5" y="0"/>
                    </a:lnTo>
                    <a:lnTo>
                      <a:pt x="11" y="5"/>
                    </a:lnTo>
                    <a:lnTo>
                      <a:pt x="5" y="2"/>
                    </a:lnTo>
                    <a:lnTo>
                      <a:pt x="0" y="5"/>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6" name="Freeform 485"/>
              <p:cNvSpPr>
                <a:spLocks/>
              </p:cNvSpPr>
              <p:nvPr/>
            </p:nvSpPr>
            <p:spPr bwMode="auto">
              <a:xfrm>
                <a:off x="1455" y="1541"/>
                <a:ext cx="10" cy="8"/>
              </a:xfrm>
              <a:custGeom>
                <a:avLst/>
                <a:gdLst>
                  <a:gd name="T0" fmla="*/ 10 w 10"/>
                  <a:gd name="T1" fmla="*/ 0 h 8"/>
                  <a:gd name="T2" fmla="*/ 8 w 10"/>
                  <a:gd name="T3" fmla="*/ 5 h 8"/>
                  <a:gd name="T4" fmla="*/ 0 w 10"/>
                  <a:gd name="T5" fmla="*/ 8 h 8"/>
                  <a:gd name="T6" fmla="*/ 0 w 10"/>
                  <a:gd name="T7" fmla="*/ 5 h 8"/>
                  <a:gd name="T8" fmla="*/ 5 w 10"/>
                  <a:gd name="T9" fmla="*/ 3 h 8"/>
                  <a:gd name="T10" fmla="*/ 10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0" y="0"/>
                    </a:moveTo>
                    <a:lnTo>
                      <a:pt x="8" y="5"/>
                    </a:lnTo>
                    <a:lnTo>
                      <a:pt x="0" y="8"/>
                    </a:lnTo>
                    <a:lnTo>
                      <a:pt x="0" y="5"/>
                    </a:lnTo>
                    <a:lnTo>
                      <a:pt x="5" y="3"/>
                    </a:lnTo>
                    <a:lnTo>
                      <a:pt x="1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7" name="Freeform 486"/>
              <p:cNvSpPr>
                <a:spLocks/>
              </p:cNvSpPr>
              <p:nvPr/>
            </p:nvSpPr>
            <p:spPr bwMode="auto">
              <a:xfrm>
                <a:off x="1287" y="1511"/>
                <a:ext cx="157" cy="58"/>
              </a:xfrm>
              <a:custGeom>
                <a:avLst/>
                <a:gdLst>
                  <a:gd name="T0" fmla="*/ 114 w 157"/>
                  <a:gd name="T1" fmla="*/ 25 h 58"/>
                  <a:gd name="T2" fmla="*/ 122 w 157"/>
                  <a:gd name="T3" fmla="*/ 32 h 58"/>
                  <a:gd name="T4" fmla="*/ 130 w 157"/>
                  <a:gd name="T5" fmla="*/ 35 h 58"/>
                  <a:gd name="T6" fmla="*/ 137 w 157"/>
                  <a:gd name="T7" fmla="*/ 35 h 58"/>
                  <a:gd name="T8" fmla="*/ 135 w 157"/>
                  <a:gd name="T9" fmla="*/ 41 h 58"/>
                  <a:gd name="T10" fmla="*/ 148 w 157"/>
                  <a:gd name="T11" fmla="*/ 41 h 58"/>
                  <a:gd name="T12" fmla="*/ 152 w 157"/>
                  <a:gd name="T13" fmla="*/ 48 h 58"/>
                  <a:gd name="T14" fmla="*/ 157 w 157"/>
                  <a:gd name="T15" fmla="*/ 49 h 58"/>
                  <a:gd name="T16" fmla="*/ 157 w 157"/>
                  <a:gd name="T17" fmla="*/ 51 h 58"/>
                  <a:gd name="T18" fmla="*/ 140 w 157"/>
                  <a:gd name="T19" fmla="*/ 58 h 58"/>
                  <a:gd name="T20" fmla="*/ 117 w 157"/>
                  <a:gd name="T21" fmla="*/ 56 h 58"/>
                  <a:gd name="T22" fmla="*/ 105 w 157"/>
                  <a:gd name="T23" fmla="*/ 58 h 58"/>
                  <a:gd name="T24" fmla="*/ 103 w 157"/>
                  <a:gd name="T25" fmla="*/ 56 h 58"/>
                  <a:gd name="T26" fmla="*/ 114 w 157"/>
                  <a:gd name="T27" fmla="*/ 48 h 58"/>
                  <a:gd name="T28" fmla="*/ 114 w 157"/>
                  <a:gd name="T29" fmla="*/ 46 h 58"/>
                  <a:gd name="T30" fmla="*/ 100 w 157"/>
                  <a:gd name="T31" fmla="*/ 43 h 58"/>
                  <a:gd name="T32" fmla="*/ 95 w 157"/>
                  <a:gd name="T33" fmla="*/ 37 h 58"/>
                  <a:gd name="T34" fmla="*/ 92 w 157"/>
                  <a:gd name="T35" fmla="*/ 29 h 58"/>
                  <a:gd name="T36" fmla="*/ 75 w 157"/>
                  <a:gd name="T37" fmla="*/ 25 h 58"/>
                  <a:gd name="T38" fmla="*/ 65 w 157"/>
                  <a:gd name="T39" fmla="*/ 19 h 58"/>
                  <a:gd name="T40" fmla="*/ 44 w 157"/>
                  <a:gd name="T41" fmla="*/ 17 h 58"/>
                  <a:gd name="T42" fmla="*/ 43 w 157"/>
                  <a:gd name="T43" fmla="*/ 14 h 58"/>
                  <a:gd name="T44" fmla="*/ 49 w 157"/>
                  <a:gd name="T45" fmla="*/ 11 h 58"/>
                  <a:gd name="T46" fmla="*/ 46 w 157"/>
                  <a:gd name="T47" fmla="*/ 9 h 58"/>
                  <a:gd name="T48" fmla="*/ 33 w 157"/>
                  <a:gd name="T49" fmla="*/ 8 h 58"/>
                  <a:gd name="T50" fmla="*/ 25 w 157"/>
                  <a:gd name="T51" fmla="*/ 14 h 58"/>
                  <a:gd name="T52" fmla="*/ 16 w 157"/>
                  <a:gd name="T53" fmla="*/ 17 h 58"/>
                  <a:gd name="T54" fmla="*/ 6 w 157"/>
                  <a:gd name="T55" fmla="*/ 24 h 58"/>
                  <a:gd name="T56" fmla="*/ 0 w 157"/>
                  <a:gd name="T57" fmla="*/ 22 h 58"/>
                  <a:gd name="T58" fmla="*/ 6 w 157"/>
                  <a:gd name="T59" fmla="*/ 19 h 58"/>
                  <a:gd name="T60" fmla="*/ 9 w 157"/>
                  <a:gd name="T61" fmla="*/ 11 h 58"/>
                  <a:gd name="T62" fmla="*/ 19 w 157"/>
                  <a:gd name="T63" fmla="*/ 6 h 58"/>
                  <a:gd name="T64" fmla="*/ 40 w 157"/>
                  <a:gd name="T65" fmla="*/ 0 h 58"/>
                  <a:gd name="T66" fmla="*/ 51 w 157"/>
                  <a:gd name="T67" fmla="*/ 0 h 58"/>
                  <a:gd name="T68" fmla="*/ 75 w 157"/>
                  <a:gd name="T69" fmla="*/ 3 h 58"/>
                  <a:gd name="T70" fmla="*/ 83 w 157"/>
                  <a:gd name="T71" fmla="*/ 11 h 58"/>
                  <a:gd name="T72" fmla="*/ 95 w 157"/>
                  <a:gd name="T73" fmla="*/ 12 h 58"/>
                  <a:gd name="T74" fmla="*/ 95 w 157"/>
                  <a:gd name="T75" fmla="*/ 16 h 58"/>
                  <a:gd name="T76" fmla="*/ 102 w 157"/>
                  <a:gd name="T77" fmla="*/ 17 h 58"/>
                  <a:gd name="T78" fmla="*/ 105 w 157"/>
                  <a:gd name="T79" fmla="*/ 21 h 58"/>
                  <a:gd name="T80" fmla="*/ 114 w 157"/>
                  <a:gd name="T81" fmla="*/ 25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 h="58">
                    <a:moveTo>
                      <a:pt x="114" y="25"/>
                    </a:moveTo>
                    <a:lnTo>
                      <a:pt x="122" y="32"/>
                    </a:lnTo>
                    <a:lnTo>
                      <a:pt x="130" y="35"/>
                    </a:lnTo>
                    <a:lnTo>
                      <a:pt x="137" y="35"/>
                    </a:lnTo>
                    <a:lnTo>
                      <a:pt x="135" y="41"/>
                    </a:lnTo>
                    <a:lnTo>
                      <a:pt x="148" y="41"/>
                    </a:lnTo>
                    <a:lnTo>
                      <a:pt x="152" y="48"/>
                    </a:lnTo>
                    <a:lnTo>
                      <a:pt x="157" y="49"/>
                    </a:lnTo>
                    <a:lnTo>
                      <a:pt x="157" y="51"/>
                    </a:lnTo>
                    <a:lnTo>
                      <a:pt x="140" y="58"/>
                    </a:lnTo>
                    <a:lnTo>
                      <a:pt x="117" y="56"/>
                    </a:lnTo>
                    <a:lnTo>
                      <a:pt x="105" y="58"/>
                    </a:lnTo>
                    <a:lnTo>
                      <a:pt x="103" y="56"/>
                    </a:lnTo>
                    <a:lnTo>
                      <a:pt x="114" y="48"/>
                    </a:lnTo>
                    <a:lnTo>
                      <a:pt x="114" y="46"/>
                    </a:lnTo>
                    <a:lnTo>
                      <a:pt x="100" y="43"/>
                    </a:lnTo>
                    <a:lnTo>
                      <a:pt x="95" y="37"/>
                    </a:lnTo>
                    <a:lnTo>
                      <a:pt x="92" y="29"/>
                    </a:lnTo>
                    <a:lnTo>
                      <a:pt x="75" y="25"/>
                    </a:lnTo>
                    <a:lnTo>
                      <a:pt x="65" y="19"/>
                    </a:lnTo>
                    <a:lnTo>
                      <a:pt x="44" y="17"/>
                    </a:lnTo>
                    <a:lnTo>
                      <a:pt x="43" y="14"/>
                    </a:lnTo>
                    <a:lnTo>
                      <a:pt x="49" y="11"/>
                    </a:lnTo>
                    <a:lnTo>
                      <a:pt x="46" y="9"/>
                    </a:lnTo>
                    <a:lnTo>
                      <a:pt x="33" y="8"/>
                    </a:lnTo>
                    <a:lnTo>
                      <a:pt x="25" y="14"/>
                    </a:lnTo>
                    <a:lnTo>
                      <a:pt x="16" y="17"/>
                    </a:lnTo>
                    <a:lnTo>
                      <a:pt x="6" y="24"/>
                    </a:lnTo>
                    <a:lnTo>
                      <a:pt x="0" y="22"/>
                    </a:lnTo>
                    <a:lnTo>
                      <a:pt x="6" y="19"/>
                    </a:lnTo>
                    <a:lnTo>
                      <a:pt x="9" y="11"/>
                    </a:lnTo>
                    <a:lnTo>
                      <a:pt x="19" y="6"/>
                    </a:lnTo>
                    <a:lnTo>
                      <a:pt x="40" y="0"/>
                    </a:lnTo>
                    <a:lnTo>
                      <a:pt x="51" y="0"/>
                    </a:lnTo>
                    <a:lnTo>
                      <a:pt x="75" y="3"/>
                    </a:lnTo>
                    <a:lnTo>
                      <a:pt x="83" y="11"/>
                    </a:lnTo>
                    <a:lnTo>
                      <a:pt x="95" y="12"/>
                    </a:lnTo>
                    <a:lnTo>
                      <a:pt x="95" y="16"/>
                    </a:lnTo>
                    <a:lnTo>
                      <a:pt x="102" y="17"/>
                    </a:lnTo>
                    <a:lnTo>
                      <a:pt x="105" y="21"/>
                    </a:lnTo>
                    <a:lnTo>
                      <a:pt x="114"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8" name="Freeform 487"/>
              <p:cNvSpPr>
                <a:spLocks/>
              </p:cNvSpPr>
              <p:nvPr/>
            </p:nvSpPr>
            <p:spPr bwMode="auto">
              <a:xfrm>
                <a:off x="1312" y="1533"/>
                <a:ext cx="8" cy="7"/>
              </a:xfrm>
              <a:custGeom>
                <a:avLst/>
                <a:gdLst>
                  <a:gd name="T0" fmla="*/ 7 w 8"/>
                  <a:gd name="T1" fmla="*/ 0 h 7"/>
                  <a:gd name="T2" fmla="*/ 8 w 8"/>
                  <a:gd name="T3" fmla="*/ 7 h 7"/>
                  <a:gd name="T4" fmla="*/ 0 w 8"/>
                  <a:gd name="T5" fmla="*/ 7 h 7"/>
                  <a:gd name="T6" fmla="*/ 0 w 8"/>
                  <a:gd name="T7" fmla="*/ 5 h 7"/>
                  <a:gd name="T8" fmla="*/ 2 w 8"/>
                  <a:gd name="T9" fmla="*/ 7 h 7"/>
                  <a:gd name="T10" fmla="*/ 4 w 8"/>
                  <a:gd name="T11" fmla="*/ 0 h 7"/>
                  <a:gd name="T12" fmla="*/ 7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7" y="0"/>
                    </a:moveTo>
                    <a:lnTo>
                      <a:pt x="8" y="7"/>
                    </a:lnTo>
                    <a:lnTo>
                      <a:pt x="0" y="7"/>
                    </a:lnTo>
                    <a:lnTo>
                      <a:pt x="0" y="5"/>
                    </a:lnTo>
                    <a:lnTo>
                      <a:pt x="2" y="7"/>
                    </a:lnTo>
                    <a:lnTo>
                      <a:pt x="4" y="0"/>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09" name="Freeform 488"/>
              <p:cNvSpPr>
                <a:spLocks/>
              </p:cNvSpPr>
              <p:nvPr/>
            </p:nvSpPr>
            <p:spPr bwMode="auto">
              <a:xfrm>
                <a:off x="1382" y="1520"/>
                <a:ext cx="13" cy="12"/>
              </a:xfrm>
              <a:custGeom>
                <a:avLst/>
                <a:gdLst>
                  <a:gd name="T0" fmla="*/ 10 w 13"/>
                  <a:gd name="T1" fmla="*/ 5 h 12"/>
                  <a:gd name="T2" fmla="*/ 13 w 13"/>
                  <a:gd name="T3" fmla="*/ 10 h 12"/>
                  <a:gd name="T4" fmla="*/ 13 w 13"/>
                  <a:gd name="T5" fmla="*/ 12 h 12"/>
                  <a:gd name="T6" fmla="*/ 11 w 13"/>
                  <a:gd name="T7" fmla="*/ 12 h 12"/>
                  <a:gd name="T8" fmla="*/ 7 w 13"/>
                  <a:gd name="T9" fmla="*/ 5 h 12"/>
                  <a:gd name="T10" fmla="*/ 2 w 13"/>
                  <a:gd name="T11" fmla="*/ 3 h 12"/>
                  <a:gd name="T12" fmla="*/ 0 w 13"/>
                  <a:gd name="T13" fmla="*/ 0 h 12"/>
                  <a:gd name="T14" fmla="*/ 3 w 13"/>
                  <a:gd name="T15" fmla="*/ 2 h 12"/>
                  <a:gd name="T16" fmla="*/ 10 w 13"/>
                  <a:gd name="T17"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 h="12">
                    <a:moveTo>
                      <a:pt x="10" y="5"/>
                    </a:moveTo>
                    <a:lnTo>
                      <a:pt x="13" y="10"/>
                    </a:lnTo>
                    <a:lnTo>
                      <a:pt x="13" y="12"/>
                    </a:lnTo>
                    <a:lnTo>
                      <a:pt x="11" y="12"/>
                    </a:lnTo>
                    <a:lnTo>
                      <a:pt x="7" y="5"/>
                    </a:lnTo>
                    <a:lnTo>
                      <a:pt x="2" y="3"/>
                    </a:lnTo>
                    <a:lnTo>
                      <a:pt x="0" y="0"/>
                    </a:lnTo>
                    <a:lnTo>
                      <a:pt x="3" y="2"/>
                    </a:lnTo>
                    <a:lnTo>
                      <a:pt x="1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0" name="Freeform 489"/>
              <p:cNvSpPr>
                <a:spLocks/>
              </p:cNvSpPr>
              <p:nvPr/>
            </p:nvSpPr>
            <p:spPr bwMode="auto">
              <a:xfrm>
                <a:off x="1379" y="1591"/>
                <a:ext cx="30" cy="14"/>
              </a:xfrm>
              <a:custGeom>
                <a:avLst/>
                <a:gdLst>
                  <a:gd name="T0" fmla="*/ 18 w 30"/>
                  <a:gd name="T1" fmla="*/ 2 h 14"/>
                  <a:gd name="T2" fmla="*/ 22 w 30"/>
                  <a:gd name="T3" fmla="*/ 5 h 14"/>
                  <a:gd name="T4" fmla="*/ 29 w 30"/>
                  <a:gd name="T5" fmla="*/ 5 h 14"/>
                  <a:gd name="T6" fmla="*/ 30 w 30"/>
                  <a:gd name="T7" fmla="*/ 11 h 14"/>
                  <a:gd name="T8" fmla="*/ 24 w 30"/>
                  <a:gd name="T9" fmla="*/ 11 h 14"/>
                  <a:gd name="T10" fmla="*/ 18 w 30"/>
                  <a:gd name="T11" fmla="*/ 11 h 14"/>
                  <a:gd name="T12" fmla="*/ 16 w 30"/>
                  <a:gd name="T13" fmla="*/ 14 h 14"/>
                  <a:gd name="T14" fmla="*/ 8 w 30"/>
                  <a:gd name="T15" fmla="*/ 11 h 14"/>
                  <a:gd name="T16" fmla="*/ 0 w 30"/>
                  <a:gd name="T17" fmla="*/ 3 h 14"/>
                  <a:gd name="T18" fmla="*/ 6 w 30"/>
                  <a:gd name="T19" fmla="*/ 0 h 14"/>
                  <a:gd name="T20" fmla="*/ 18 w 30"/>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14">
                    <a:moveTo>
                      <a:pt x="18" y="2"/>
                    </a:moveTo>
                    <a:lnTo>
                      <a:pt x="22" y="5"/>
                    </a:lnTo>
                    <a:lnTo>
                      <a:pt x="29" y="5"/>
                    </a:lnTo>
                    <a:lnTo>
                      <a:pt x="30" y="11"/>
                    </a:lnTo>
                    <a:lnTo>
                      <a:pt x="24" y="11"/>
                    </a:lnTo>
                    <a:lnTo>
                      <a:pt x="18" y="11"/>
                    </a:lnTo>
                    <a:lnTo>
                      <a:pt x="16" y="14"/>
                    </a:lnTo>
                    <a:lnTo>
                      <a:pt x="8" y="11"/>
                    </a:lnTo>
                    <a:lnTo>
                      <a:pt x="0" y="3"/>
                    </a:lnTo>
                    <a:lnTo>
                      <a:pt x="6" y="0"/>
                    </a:lnTo>
                    <a:lnTo>
                      <a:pt x="18"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1" name="Freeform 490"/>
              <p:cNvSpPr>
                <a:spLocks/>
              </p:cNvSpPr>
              <p:nvPr/>
            </p:nvSpPr>
            <p:spPr bwMode="auto">
              <a:xfrm>
                <a:off x="1455" y="1585"/>
                <a:ext cx="7" cy="3"/>
              </a:xfrm>
              <a:custGeom>
                <a:avLst/>
                <a:gdLst>
                  <a:gd name="T0" fmla="*/ 5 w 7"/>
                  <a:gd name="T1" fmla="*/ 0 h 3"/>
                  <a:gd name="T2" fmla="*/ 7 w 7"/>
                  <a:gd name="T3" fmla="*/ 0 h 3"/>
                  <a:gd name="T4" fmla="*/ 7 w 7"/>
                  <a:gd name="T5" fmla="*/ 3 h 3"/>
                  <a:gd name="T6" fmla="*/ 2 w 7"/>
                  <a:gd name="T7" fmla="*/ 1 h 3"/>
                  <a:gd name="T8" fmla="*/ 0 w 7"/>
                  <a:gd name="T9" fmla="*/ 0 h 3"/>
                  <a:gd name="T10" fmla="*/ 5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5" y="0"/>
                    </a:moveTo>
                    <a:lnTo>
                      <a:pt x="7" y="0"/>
                    </a:lnTo>
                    <a:lnTo>
                      <a:pt x="7" y="3"/>
                    </a:lnTo>
                    <a:lnTo>
                      <a:pt x="2" y="1"/>
                    </a:lnTo>
                    <a:lnTo>
                      <a:pt x="0" y="0"/>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2" name="Freeform 491"/>
              <p:cNvSpPr>
                <a:spLocks/>
              </p:cNvSpPr>
              <p:nvPr/>
            </p:nvSpPr>
            <p:spPr bwMode="auto">
              <a:xfrm>
                <a:off x="1465" y="1564"/>
                <a:ext cx="1" cy="1"/>
              </a:xfrm>
              <a:custGeom>
                <a:avLst/>
                <a:gdLst>
                  <a:gd name="T0" fmla="*/ 0 w 1"/>
                  <a:gd name="T1" fmla="*/ 0 h 1"/>
                  <a:gd name="T2" fmla="*/ 1 w 1"/>
                  <a:gd name="T3" fmla="*/ 1 h 1"/>
                  <a:gd name="T4" fmla="*/ 0 w 1"/>
                  <a:gd name="T5" fmla="*/ 1 h 1"/>
                  <a:gd name="T6" fmla="*/ 0 w 1"/>
                  <a:gd name="T7" fmla="*/ 0 h 1"/>
                </a:gdLst>
                <a:ahLst/>
                <a:cxnLst>
                  <a:cxn ang="0">
                    <a:pos x="T0" y="T1"/>
                  </a:cxn>
                  <a:cxn ang="0">
                    <a:pos x="T2" y="T3"/>
                  </a:cxn>
                  <a:cxn ang="0">
                    <a:pos x="T4" y="T5"/>
                  </a:cxn>
                  <a:cxn ang="0">
                    <a:pos x="T6" y="T7"/>
                  </a:cxn>
                </a:cxnLst>
                <a:rect l="0" t="0" r="r" b="b"/>
                <a:pathLst>
                  <a:path w="1" h="1">
                    <a:moveTo>
                      <a:pt x="0" y="0"/>
                    </a:moveTo>
                    <a:lnTo>
                      <a:pt x="1" y="1"/>
                    </a:lnTo>
                    <a:lnTo>
                      <a:pt x="0"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3" name="Freeform 492"/>
              <p:cNvSpPr>
                <a:spLocks/>
              </p:cNvSpPr>
              <p:nvPr/>
            </p:nvSpPr>
            <p:spPr bwMode="auto">
              <a:xfrm>
                <a:off x="1546" y="1593"/>
                <a:ext cx="22" cy="9"/>
              </a:xfrm>
              <a:custGeom>
                <a:avLst/>
                <a:gdLst>
                  <a:gd name="T0" fmla="*/ 22 w 22"/>
                  <a:gd name="T1" fmla="*/ 0 h 9"/>
                  <a:gd name="T2" fmla="*/ 22 w 22"/>
                  <a:gd name="T3" fmla="*/ 4 h 9"/>
                  <a:gd name="T4" fmla="*/ 19 w 22"/>
                  <a:gd name="T5" fmla="*/ 8 h 9"/>
                  <a:gd name="T6" fmla="*/ 14 w 22"/>
                  <a:gd name="T7" fmla="*/ 9 h 9"/>
                  <a:gd name="T8" fmla="*/ 1 w 22"/>
                  <a:gd name="T9" fmla="*/ 9 h 9"/>
                  <a:gd name="T10" fmla="*/ 0 w 22"/>
                  <a:gd name="T11" fmla="*/ 3 h 9"/>
                  <a:gd name="T12" fmla="*/ 1 w 22"/>
                  <a:gd name="T13" fmla="*/ 0 h 9"/>
                  <a:gd name="T14" fmla="*/ 22 w 22"/>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2" h="9">
                    <a:moveTo>
                      <a:pt x="22" y="0"/>
                    </a:moveTo>
                    <a:lnTo>
                      <a:pt x="22" y="4"/>
                    </a:lnTo>
                    <a:lnTo>
                      <a:pt x="19" y="8"/>
                    </a:lnTo>
                    <a:lnTo>
                      <a:pt x="14" y="9"/>
                    </a:lnTo>
                    <a:lnTo>
                      <a:pt x="1" y="9"/>
                    </a:lnTo>
                    <a:lnTo>
                      <a:pt x="0" y="3"/>
                    </a:lnTo>
                    <a:lnTo>
                      <a:pt x="1"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4" name="Freeform 493"/>
              <p:cNvSpPr>
                <a:spLocks/>
              </p:cNvSpPr>
              <p:nvPr/>
            </p:nvSpPr>
            <p:spPr bwMode="auto">
              <a:xfrm>
                <a:off x="1581" y="1594"/>
                <a:ext cx="0" cy="2"/>
              </a:xfrm>
              <a:custGeom>
                <a:avLst/>
                <a:gdLst>
                  <a:gd name="T0" fmla="*/ 0 h 2"/>
                  <a:gd name="T1" fmla="*/ 2 h 2"/>
                  <a:gd name="T2" fmla="*/ 0 h 2"/>
                </a:gdLst>
                <a:ahLst/>
                <a:cxnLst>
                  <a:cxn ang="0">
                    <a:pos x="0" y="T0"/>
                  </a:cxn>
                  <a:cxn ang="0">
                    <a:pos x="0" y="T1"/>
                  </a:cxn>
                  <a:cxn ang="0">
                    <a:pos x="0" y="T2"/>
                  </a:cxn>
                </a:cxnLst>
                <a:rect l="0" t="0" r="r" b="b"/>
                <a:pathLst>
                  <a:path h="2">
                    <a:moveTo>
                      <a:pt x="0" y="0"/>
                    </a:move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5" name="Freeform 494"/>
              <p:cNvSpPr>
                <a:spLocks/>
              </p:cNvSpPr>
              <p:nvPr/>
            </p:nvSpPr>
            <p:spPr bwMode="auto">
              <a:xfrm>
                <a:off x="1582" y="1605"/>
                <a:ext cx="2" cy="2"/>
              </a:xfrm>
              <a:custGeom>
                <a:avLst/>
                <a:gdLst>
                  <a:gd name="T0" fmla="*/ 0 w 2"/>
                  <a:gd name="T1" fmla="*/ 0 h 2"/>
                  <a:gd name="T2" fmla="*/ 0 w 2"/>
                  <a:gd name="T3" fmla="*/ 2 h 2"/>
                  <a:gd name="T4" fmla="*/ 2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0" y="2"/>
                    </a:lnTo>
                    <a:lnTo>
                      <a:pt x="2"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6" name="Freeform 495"/>
              <p:cNvSpPr>
                <a:spLocks/>
              </p:cNvSpPr>
              <p:nvPr/>
            </p:nvSpPr>
            <p:spPr bwMode="auto">
              <a:xfrm>
                <a:off x="1581" y="1721"/>
                <a:ext cx="8" cy="5"/>
              </a:xfrm>
              <a:custGeom>
                <a:avLst/>
                <a:gdLst>
                  <a:gd name="T0" fmla="*/ 6 w 8"/>
                  <a:gd name="T1" fmla="*/ 0 h 5"/>
                  <a:gd name="T2" fmla="*/ 8 w 8"/>
                  <a:gd name="T3" fmla="*/ 3 h 5"/>
                  <a:gd name="T4" fmla="*/ 5 w 8"/>
                  <a:gd name="T5" fmla="*/ 5 h 5"/>
                  <a:gd name="T6" fmla="*/ 0 w 8"/>
                  <a:gd name="T7" fmla="*/ 3 h 5"/>
                  <a:gd name="T8" fmla="*/ 0 w 8"/>
                  <a:gd name="T9" fmla="*/ 2 h 5"/>
                  <a:gd name="T10" fmla="*/ 3 w 8"/>
                  <a:gd name="T11" fmla="*/ 2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lnTo>
                      <a:pt x="8" y="3"/>
                    </a:lnTo>
                    <a:lnTo>
                      <a:pt x="5" y="5"/>
                    </a:lnTo>
                    <a:lnTo>
                      <a:pt x="0" y="3"/>
                    </a:lnTo>
                    <a:lnTo>
                      <a:pt x="0" y="2"/>
                    </a:lnTo>
                    <a:lnTo>
                      <a:pt x="3" y="2"/>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7" name="Freeform 496"/>
              <p:cNvSpPr>
                <a:spLocks/>
              </p:cNvSpPr>
              <p:nvPr/>
            </p:nvSpPr>
            <p:spPr bwMode="auto">
              <a:xfrm>
                <a:off x="1622" y="1704"/>
                <a:ext cx="3" cy="3"/>
              </a:xfrm>
              <a:custGeom>
                <a:avLst/>
                <a:gdLst>
                  <a:gd name="T0" fmla="*/ 3 w 3"/>
                  <a:gd name="T1" fmla="*/ 0 h 3"/>
                  <a:gd name="T2" fmla="*/ 0 w 3"/>
                  <a:gd name="T3" fmla="*/ 3 h 3"/>
                  <a:gd name="T4" fmla="*/ 3 w 3"/>
                  <a:gd name="T5" fmla="*/ 0 h 3"/>
                </a:gdLst>
                <a:ahLst/>
                <a:cxnLst>
                  <a:cxn ang="0">
                    <a:pos x="T0" y="T1"/>
                  </a:cxn>
                  <a:cxn ang="0">
                    <a:pos x="T2" y="T3"/>
                  </a:cxn>
                  <a:cxn ang="0">
                    <a:pos x="T4" y="T5"/>
                  </a:cxn>
                </a:cxnLst>
                <a:rect l="0" t="0" r="r" b="b"/>
                <a:pathLst>
                  <a:path w="3" h="3">
                    <a:moveTo>
                      <a:pt x="3" y="0"/>
                    </a:moveTo>
                    <a:lnTo>
                      <a:pt x="0" y="3"/>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8" name="Freeform 497"/>
              <p:cNvSpPr>
                <a:spLocks/>
              </p:cNvSpPr>
              <p:nvPr/>
            </p:nvSpPr>
            <p:spPr bwMode="auto">
              <a:xfrm>
                <a:off x="1633" y="1684"/>
                <a:ext cx="0" cy="4"/>
              </a:xfrm>
              <a:custGeom>
                <a:avLst/>
                <a:gdLst>
                  <a:gd name="T0" fmla="*/ 0 h 4"/>
                  <a:gd name="T1" fmla="*/ 4 h 4"/>
                  <a:gd name="T2" fmla="*/ 0 h 4"/>
                </a:gdLst>
                <a:ahLst/>
                <a:cxnLst>
                  <a:cxn ang="0">
                    <a:pos x="0" y="T0"/>
                  </a:cxn>
                  <a:cxn ang="0">
                    <a:pos x="0" y="T1"/>
                  </a:cxn>
                  <a:cxn ang="0">
                    <a:pos x="0" y="T2"/>
                  </a:cxn>
                </a:cxnLst>
                <a:rect l="0" t="0" r="r" b="b"/>
                <a:pathLst>
                  <a:path h="4">
                    <a:moveTo>
                      <a:pt x="0" y="0"/>
                    </a:moveTo>
                    <a:lnTo>
                      <a:pt x="0"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19" name="Freeform 498"/>
              <p:cNvSpPr>
                <a:spLocks/>
              </p:cNvSpPr>
              <p:nvPr/>
            </p:nvSpPr>
            <p:spPr bwMode="auto">
              <a:xfrm>
                <a:off x="1635" y="1671"/>
                <a:ext cx="1" cy="5"/>
              </a:xfrm>
              <a:custGeom>
                <a:avLst/>
                <a:gdLst>
                  <a:gd name="T0" fmla="*/ 1 w 1"/>
                  <a:gd name="T1" fmla="*/ 0 h 5"/>
                  <a:gd name="T2" fmla="*/ 0 w 1"/>
                  <a:gd name="T3" fmla="*/ 5 h 5"/>
                  <a:gd name="T4" fmla="*/ 1 w 1"/>
                  <a:gd name="T5" fmla="*/ 5 h 5"/>
                  <a:gd name="T6" fmla="*/ 1 w 1"/>
                  <a:gd name="T7" fmla="*/ 0 h 5"/>
                </a:gdLst>
                <a:ahLst/>
                <a:cxnLst>
                  <a:cxn ang="0">
                    <a:pos x="T0" y="T1"/>
                  </a:cxn>
                  <a:cxn ang="0">
                    <a:pos x="T2" y="T3"/>
                  </a:cxn>
                  <a:cxn ang="0">
                    <a:pos x="T4" y="T5"/>
                  </a:cxn>
                  <a:cxn ang="0">
                    <a:pos x="T6" y="T7"/>
                  </a:cxn>
                </a:cxnLst>
                <a:rect l="0" t="0" r="r" b="b"/>
                <a:pathLst>
                  <a:path w="1" h="5">
                    <a:moveTo>
                      <a:pt x="1" y="0"/>
                    </a:moveTo>
                    <a:lnTo>
                      <a:pt x="0" y="5"/>
                    </a:lnTo>
                    <a:lnTo>
                      <a:pt x="1" y="5"/>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0" name="Freeform 499"/>
              <p:cNvSpPr>
                <a:spLocks/>
              </p:cNvSpPr>
              <p:nvPr/>
            </p:nvSpPr>
            <p:spPr bwMode="auto">
              <a:xfrm>
                <a:off x="1633" y="1655"/>
                <a:ext cx="5" cy="8"/>
              </a:xfrm>
              <a:custGeom>
                <a:avLst/>
                <a:gdLst>
                  <a:gd name="T0" fmla="*/ 0 w 5"/>
                  <a:gd name="T1" fmla="*/ 0 h 8"/>
                  <a:gd name="T2" fmla="*/ 3 w 5"/>
                  <a:gd name="T3" fmla="*/ 2 h 8"/>
                  <a:gd name="T4" fmla="*/ 5 w 5"/>
                  <a:gd name="T5" fmla="*/ 8 h 8"/>
                  <a:gd name="T6" fmla="*/ 2 w 5"/>
                  <a:gd name="T7" fmla="*/ 8 h 8"/>
                  <a:gd name="T8" fmla="*/ 0 w 5"/>
                  <a:gd name="T9" fmla="*/ 0 h 8"/>
                </a:gdLst>
                <a:ahLst/>
                <a:cxnLst>
                  <a:cxn ang="0">
                    <a:pos x="T0" y="T1"/>
                  </a:cxn>
                  <a:cxn ang="0">
                    <a:pos x="T2" y="T3"/>
                  </a:cxn>
                  <a:cxn ang="0">
                    <a:pos x="T4" y="T5"/>
                  </a:cxn>
                  <a:cxn ang="0">
                    <a:pos x="T6" y="T7"/>
                  </a:cxn>
                  <a:cxn ang="0">
                    <a:pos x="T8" y="T9"/>
                  </a:cxn>
                </a:cxnLst>
                <a:rect l="0" t="0" r="r" b="b"/>
                <a:pathLst>
                  <a:path w="5" h="8">
                    <a:moveTo>
                      <a:pt x="0" y="0"/>
                    </a:moveTo>
                    <a:lnTo>
                      <a:pt x="3" y="2"/>
                    </a:lnTo>
                    <a:lnTo>
                      <a:pt x="5" y="8"/>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1" name="Freeform 500"/>
              <p:cNvSpPr>
                <a:spLocks/>
              </p:cNvSpPr>
              <p:nvPr/>
            </p:nvSpPr>
            <p:spPr bwMode="auto">
              <a:xfrm>
                <a:off x="1632" y="1642"/>
                <a:ext cx="1" cy="7"/>
              </a:xfrm>
              <a:custGeom>
                <a:avLst/>
                <a:gdLst>
                  <a:gd name="T0" fmla="*/ 0 w 1"/>
                  <a:gd name="T1" fmla="*/ 0 h 7"/>
                  <a:gd name="T2" fmla="*/ 0 w 1"/>
                  <a:gd name="T3" fmla="*/ 5 h 7"/>
                  <a:gd name="T4" fmla="*/ 1 w 1"/>
                  <a:gd name="T5" fmla="*/ 7 h 7"/>
                  <a:gd name="T6" fmla="*/ 1 w 1"/>
                  <a:gd name="T7" fmla="*/ 2 h 7"/>
                  <a:gd name="T8" fmla="*/ 0 w 1"/>
                  <a:gd name="T9" fmla="*/ 0 h 7"/>
                </a:gdLst>
                <a:ahLst/>
                <a:cxnLst>
                  <a:cxn ang="0">
                    <a:pos x="T0" y="T1"/>
                  </a:cxn>
                  <a:cxn ang="0">
                    <a:pos x="T2" y="T3"/>
                  </a:cxn>
                  <a:cxn ang="0">
                    <a:pos x="T4" y="T5"/>
                  </a:cxn>
                  <a:cxn ang="0">
                    <a:pos x="T6" y="T7"/>
                  </a:cxn>
                  <a:cxn ang="0">
                    <a:pos x="T8" y="T9"/>
                  </a:cxn>
                </a:cxnLst>
                <a:rect l="0" t="0" r="r" b="b"/>
                <a:pathLst>
                  <a:path w="1" h="7">
                    <a:moveTo>
                      <a:pt x="0" y="0"/>
                    </a:moveTo>
                    <a:lnTo>
                      <a:pt x="0" y="5"/>
                    </a:lnTo>
                    <a:lnTo>
                      <a:pt x="1" y="7"/>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2" name="Freeform 501"/>
              <p:cNvSpPr>
                <a:spLocks/>
              </p:cNvSpPr>
              <p:nvPr/>
            </p:nvSpPr>
            <p:spPr bwMode="auto">
              <a:xfrm>
                <a:off x="1625" y="1628"/>
                <a:ext cx="10" cy="8"/>
              </a:xfrm>
              <a:custGeom>
                <a:avLst/>
                <a:gdLst>
                  <a:gd name="T0" fmla="*/ 7 w 10"/>
                  <a:gd name="T1" fmla="*/ 0 h 8"/>
                  <a:gd name="T2" fmla="*/ 5 w 10"/>
                  <a:gd name="T3" fmla="*/ 2 h 8"/>
                  <a:gd name="T4" fmla="*/ 2 w 10"/>
                  <a:gd name="T5" fmla="*/ 2 h 8"/>
                  <a:gd name="T6" fmla="*/ 0 w 10"/>
                  <a:gd name="T7" fmla="*/ 8 h 8"/>
                  <a:gd name="T8" fmla="*/ 3 w 10"/>
                  <a:gd name="T9" fmla="*/ 8 h 8"/>
                  <a:gd name="T10" fmla="*/ 5 w 10"/>
                  <a:gd name="T11" fmla="*/ 5 h 8"/>
                  <a:gd name="T12" fmla="*/ 10 w 10"/>
                  <a:gd name="T13" fmla="*/ 3 h 8"/>
                  <a:gd name="T14" fmla="*/ 7 w 10"/>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7" y="0"/>
                    </a:moveTo>
                    <a:lnTo>
                      <a:pt x="5" y="2"/>
                    </a:lnTo>
                    <a:lnTo>
                      <a:pt x="2" y="2"/>
                    </a:lnTo>
                    <a:lnTo>
                      <a:pt x="0" y="8"/>
                    </a:lnTo>
                    <a:lnTo>
                      <a:pt x="3" y="8"/>
                    </a:lnTo>
                    <a:lnTo>
                      <a:pt x="5" y="5"/>
                    </a:lnTo>
                    <a:lnTo>
                      <a:pt x="10" y="3"/>
                    </a:lnTo>
                    <a:lnTo>
                      <a:pt x="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3" name="Freeform 502"/>
              <p:cNvSpPr>
                <a:spLocks/>
              </p:cNvSpPr>
              <p:nvPr/>
            </p:nvSpPr>
            <p:spPr bwMode="auto">
              <a:xfrm>
                <a:off x="1627" y="1615"/>
                <a:ext cx="1" cy="3"/>
              </a:xfrm>
              <a:custGeom>
                <a:avLst/>
                <a:gdLst>
                  <a:gd name="T0" fmla="*/ 0 w 1"/>
                  <a:gd name="T1" fmla="*/ 0 h 3"/>
                  <a:gd name="T2" fmla="*/ 0 w 1"/>
                  <a:gd name="T3" fmla="*/ 3 h 3"/>
                  <a:gd name="T4" fmla="*/ 1 w 1"/>
                  <a:gd name="T5" fmla="*/ 2 h 3"/>
                  <a:gd name="T6" fmla="*/ 0 w 1"/>
                  <a:gd name="T7" fmla="*/ 0 h 3"/>
                </a:gdLst>
                <a:ahLst/>
                <a:cxnLst>
                  <a:cxn ang="0">
                    <a:pos x="T0" y="T1"/>
                  </a:cxn>
                  <a:cxn ang="0">
                    <a:pos x="T2" y="T3"/>
                  </a:cxn>
                  <a:cxn ang="0">
                    <a:pos x="T4" y="T5"/>
                  </a:cxn>
                  <a:cxn ang="0">
                    <a:pos x="T6" y="T7"/>
                  </a:cxn>
                </a:cxnLst>
                <a:rect l="0" t="0" r="r" b="b"/>
                <a:pathLst>
                  <a:path w="1" h="3">
                    <a:moveTo>
                      <a:pt x="0" y="0"/>
                    </a:moveTo>
                    <a:lnTo>
                      <a:pt x="0" y="3"/>
                    </a:lnTo>
                    <a:lnTo>
                      <a:pt x="1"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4" name="Freeform 503"/>
              <p:cNvSpPr>
                <a:spLocks/>
              </p:cNvSpPr>
              <p:nvPr/>
            </p:nvSpPr>
            <p:spPr bwMode="auto">
              <a:xfrm>
                <a:off x="1611" y="1610"/>
                <a:ext cx="2" cy="4"/>
              </a:xfrm>
              <a:custGeom>
                <a:avLst/>
                <a:gdLst>
                  <a:gd name="T0" fmla="*/ 2 w 2"/>
                  <a:gd name="T1" fmla="*/ 0 h 4"/>
                  <a:gd name="T2" fmla="*/ 0 w 2"/>
                  <a:gd name="T3" fmla="*/ 0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0"/>
                    </a:lnTo>
                    <a:lnTo>
                      <a:pt x="2" y="4"/>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5" name="Freeform 504"/>
              <p:cNvSpPr>
                <a:spLocks/>
              </p:cNvSpPr>
              <p:nvPr/>
            </p:nvSpPr>
            <p:spPr bwMode="auto">
              <a:xfrm>
                <a:off x="1635" y="1718"/>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6" name="Freeform 505"/>
              <p:cNvSpPr>
                <a:spLocks/>
              </p:cNvSpPr>
              <p:nvPr/>
            </p:nvSpPr>
            <p:spPr bwMode="auto">
              <a:xfrm>
                <a:off x="1617" y="1728"/>
                <a:ext cx="15" cy="13"/>
              </a:xfrm>
              <a:custGeom>
                <a:avLst/>
                <a:gdLst>
                  <a:gd name="T0" fmla="*/ 15 w 15"/>
                  <a:gd name="T1" fmla="*/ 1 h 13"/>
                  <a:gd name="T2" fmla="*/ 13 w 15"/>
                  <a:gd name="T3" fmla="*/ 5 h 13"/>
                  <a:gd name="T4" fmla="*/ 15 w 15"/>
                  <a:gd name="T5" fmla="*/ 11 h 13"/>
                  <a:gd name="T6" fmla="*/ 11 w 15"/>
                  <a:gd name="T7" fmla="*/ 13 h 13"/>
                  <a:gd name="T8" fmla="*/ 0 w 15"/>
                  <a:gd name="T9" fmla="*/ 13 h 13"/>
                  <a:gd name="T10" fmla="*/ 7 w 15"/>
                  <a:gd name="T11" fmla="*/ 8 h 13"/>
                  <a:gd name="T12" fmla="*/ 7 w 15"/>
                  <a:gd name="T13" fmla="*/ 3 h 13"/>
                  <a:gd name="T14" fmla="*/ 5 w 15"/>
                  <a:gd name="T15" fmla="*/ 1 h 13"/>
                  <a:gd name="T16" fmla="*/ 15 w 15"/>
                  <a:gd name="T17" fmla="*/ 0 h 13"/>
                  <a:gd name="T18" fmla="*/ 15 w 15"/>
                  <a:gd name="T1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3">
                    <a:moveTo>
                      <a:pt x="15" y="1"/>
                    </a:moveTo>
                    <a:lnTo>
                      <a:pt x="13" y="5"/>
                    </a:lnTo>
                    <a:lnTo>
                      <a:pt x="15" y="11"/>
                    </a:lnTo>
                    <a:lnTo>
                      <a:pt x="11" y="13"/>
                    </a:lnTo>
                    <a:lnTo>
                      <a:pt x="0" y="13"/>
                    </a:lnTo>
                    <a:lnTo>
                      <a:pt x="7" y="8"/>
                    </a:lnTo>
                    <a:lnTo>
                      <a:pt x="7" y="3"/>
                    </a:lnTo>
                    <a:lnTo>
                      <a:pt x="5" y="1"/>
                    </a:lnTo>
                    <a:lnTo>
                      <a:pt x="15" y="0"/>
                    </a:lnTo>
                    <a:lnTo>
                      <a:pt x="15"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7" name="Freeform 506"/>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8" name="Freeform 507"/>
              <p:cNvSpPr>
                <a:spLocks/>
              </p:cNvSpPr>
              <p:nvPr/>
            </p:nvSpPr>
            <p:spPr bwMode="auto">
              <a:xfrm>
                <a:off x="1309" y="1782"/>
                <a:ext cx="3" cy="7"/>
              </a:xfrm>
              <a:custGeom>
                <a:avLst/>
                <a:gdLst>
                  <a:gd name="T0" fmla="*/ 2 w 3"/>
                  <a:gd name="T1" fmla="*/ 0 h 7"/>
                  <a:gd name="T2" fmla="*/ 0 w 3"/>
                  <a:gd name="T3" fmla="*/ 5 h 7"/>
                  <a:gd name="T4" fmla="*/ 3 w 3"/>
                  <a:gd name="T5" fmla="*/ 7 h 7"/>
                  <a:gd name="T6" fmla="*/ 3 w 3"/>
                  <a:gd name="T7" fmla="*/ 0 h 7"/>
                  <a:gd name="T8" fmla="*/ 2 w 3"/>
                  <a:gd name="T9" fmla="*/ 0 h 7"/>
                </a:gdLst>
                <a:ahLst/>
                <a:cxnLst>
                  <a:cxn ang="0">
                    <a:pos x="T0" y="T1"/>
                  </a:cxn>
                  <a:cxn ang="0">
                    <a:pos x="T2" y="T3"/>
                  </a:cxn>
                  <a:cxn ang="0">
                    <a:pos x="T4" y="T5"/>
                  </a:cxn>
                  <a:cxn ang="0">
                    <a:pos x="T6" y="T7"/>
                  </a:cxn>
                  <a:cxn ang="0">
                    <a:pos x="T8" y="T9"/>
                  </a:cxn>
                </a:cxnLst>
                <a:rect l="0" t="0" r="r" b="b"/>
                <a:pathLst>
                  <a:path w="3" h="7">
                    <a:moveTo>
                      <a:pt x="2" y="0"/>
                    </a:moveTo>
                    <a:lnTo>
                      <a:pt x="0" y="5"/>
                    </a:lnTo>
                    <a:lnTo>
                      <a:pt x="3" y="7"/>
                    </a:lnTo>
                    <a:lnTo>
                      <a:pt x="3"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29" name="Freeform 508"/>
              <p:cNvSpPr>
                <a:spLocks/>
              </p:cNvSpPr>
              <p:nvPr/>
            </p:nvSpPr>
            <p:spPr bwMode="auto">
              <a:xfrm>
                <a:off x="1252" y="1556"/>
                <a:ext cx="5" cy="4"/>
              </a:xfrm>
              <a:custGeom>
                <a:avLst/>
                <a:gdLst>
                  <a:gd name="T0" fmla="*/ 5 w 5"/>
                  <a:gd name="T1" fmla="*/ 0 h 4"/>
                  <a:gd name="T2" fmla="*/ 2 w 5"/>
                  <a:gd name="T3" fmla="*/ 0 h 4"/>
                  <a:gd name="T4" fmla="*/ 0 w 5"/>
                  <a:gd name="T5" fmla="*/ 4 h 4"/>
                  <a:gd name="T6" fmla="*/ 5 w 5"/>
                  <a:gd name="T7" fmla="*/ 0 h 4"/>
                </a:gdLst>
                <a:ahLst/>
                <a:cxnLst>
                  <a:cxn ang="0">
                    <a:pos x="T0" y="T1"/>
                  </a:cxn>
                  <a:cxn ang="0">
                    <a:pos x="T2" y="T3"/>
                  </a:cxn>
                  <a:cxn ang="0">
                    <a:pos x="T4" y="T5"/>
                  </a:cxn>
                  <a:cxn ang="0">
                    <a:pos x="T6" y="T7"/>
                  </a:cxn>
                </a:cxnLst>
                <a:rect l="0" t="0" r="r" b="b"/>
                <a:pathLst>
                  <a:path w="5" h="4">
                    <a:moveTo>
                      <a:pt x="5" y="0"/>
                    </a:moveTo>
                    <a:lnTo>
                      <a:pt x="2" y="0"/>
                    </a:lnTo>
                    <a:lnTo>
                      <a:pt x="0" y="4"/>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0" name="Freeform 509"/>
              <p:cNvSpPr>
                <a:spLocks/>
              </p:cNvSpPr>
              <p:nvPr/>
            </p:nvSpPr>
            <p:spPr bwMode="auto">
              <a:xfrm>
                <a:off x="1790" y="1909"/>
                <a:ext cx="10" cy="8"/>
              </a:xfrm>
              <a:custGeom>
                <a:avLst/>
                <a:gdLst>
                  <a:gd name="T0" fmla="*/ 2 w 10"/>
                  <a:gd name="T1" fmla="*/ 0 h 8"/>
                  <a:gd name="T2" fmla="*/ 0 w 10"/>
                  <a:gd name="T3" fmla="*/ 4 h 8"/>
                  <a:gd name="T4" fmla="*/ 2 w 10"/>
                  <a:gd name="T5" fmla="*/ 7 h 8"/>
                  <a:gd name="T6" fmla="*/ 8 w 10"/>
                  <a:gd name="T7" fmla="*/ 8 h 8"/>
                  <a:gd name="T8" fmla="*/ 10 w 10"/>
                  <a:gd name="T9" fmla="*/ 7 h 8"/>
                  <a:gd name="T10" fmla="*/ 2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2" y="0"/>
                    </a:moveTo>
                    <a:lnTo>
                      <a:pt x="0" y="4"/>
                    </a:lnTo>
                    <a:lnTo>
                      <a:pt x="2" y="7"/>
                    </a:lnTo>
                    <a:lnTo>
                      <a:pt x="8" y="8"/>
                    </a:lnTo>
                    <a:lnTo>
                      <a:pt x="10" y="7"/>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1" name="Freeform 510"/>
              <p:cNvSpPr>
                <a:spLocks/>
              </p:cNvSpPr>
              <p:nvPr/>
            </p:nvSpPr>
            <p:spPr bwMode="auto">
              <a:xfrm>
                <a:off x="1800" y="1917"/>
                <a:ext cx="5" cy="4"/>
              </a:xfrm>
              <a:custGeom>
                <a:avLst/>
                <a:gdLst>
                  <a:gd name="T0" fmla="*/ 5 w 5"/>
                  <a:gd name="T1" fmla="*/ 4 h 4"/>
                  <a:gd name="T2" fmla="*/ 0 w 5"/>
                  <a:gd name="T3" fmla="*/ 4 h 4"/>
                  <a:gd name="T4" fmla="*/ 3 w 5"/>
                  <a:gd name="T5" fmla="*/ 0 h 4"/>
                  <a:gd name="T6" fmla="*/ 5 w 5"/>
                  <a:gd name="T7" fmla="*/ 0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0" y="4"/>
                    </a:lnTo>
                    <a:lnTo>
                      <a:pt x="3" y="0"/>
                    </a:lnTo>
                    <a:lnTo>
                      <a:pt x="5" y="0"/>
                    </a:lnTo>
                    <a:lnTo>
                      <a:pt x="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2" name="Freeform 511"/>
              <p:cNvSpPr>
                <a:spLocks/>
              </p:cNvSpPr>
              <p:nvPr/>
            </p:nvSpPr>
            <p:spPr bwMode="auto">
              <a:xfrm>
                <a:off x="1787" y="1921"/>
                <a:ext cx="34" cy="29"/>
              </a:xfrm>
              <a:custGeom>
                <a:avLst/>
                <a:gdLst>
                  <a:gd name="T0" fmla="*/ 34 w 34"/>
                  <a:gd name="T1" fmla="*/ 3 h 29"/>
                  <a:gd name="T2" fmla="*/ 32 w 34"/>
                  <a:gd name="T3" fmla="*/ 13 h 29"/>
                  <a:gd name="T4" fmla="*/ 24 w 34"/>
                  <a:gd name="T5" fmla="*/ 24 h 29"/>
                  <a:gd name="T6" fmla="*/ 11 w 34"/>
                  <a:gd name="T7" fmla="*/ 29 h 29"/>
                  <a:gd name="T8" fmla="*/ 5 w 34"/>
                  <a:gd name="T9" fmla="*/ 29 h 29"/>
                  <a:gd name="T10" fmla="*/ 2 w 34"/>
                  <a:gd name="T11" fmla="*/ 25 h 29"/>
                  <a:gd name="T12" fmla="*/ 0 w 34"/>
                  <a:gd name="T13" fmla="*/ 5 h 29"/>
                  <a:gd name="T14" fmla="*/ 5 w 34"/>
                  <a:gd name="T15" fmla="*/ 1 h 29"/>
                  <a:gd name="T16" fmla="*/ 18 w 34"/>
                  <a:gd name="T17" fmla="*/ 1 h 29"/>
                  <a:gd name="T18" fmla="*/ 27 w 34"/>
                  <a:gd name="T19" fmla="*/ 0 h 29"/>
                  <a:gd name="T20" fmla="*/ 34 w 34"/>
                  <a:gd name="T21"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9">
                    <a:moveTo>
                      <a:pt x="34" y="3"/>
                    </a:moveTo>
                    <a:lnTo>
                      <a:pt x="32" y="13"/>
                    </a:lnTo>
                    <a:lnTo>
                      <a:pt x="24" y="24"/>
                    </a:lnTo>
                    <a:lnTo>
                      <a:pt x="11" y="29"/>
                    </a:lnTo>
                    <a:lnTo>
                      <a:pt x="5" y="29"/>
                    </a:lnTo>
                    <a:lnTo>
                      <a:pt x="2" y="25"/>
                    </a:lnTo>
                    <a:lnTo>
                      <a:pt x="0" y="5"/>
                    </a:lnTo>
                    <a:lnTo>
                      <a:pt x="5" y="1"/>
                    </a:lnTo>
                    <a:lnTo>
                      <a:pt x="18" y="1"/>
                    </a:lnTo>
                    <a:lnTo>
                      <a:pt x="27" y="0"/>
                    </a:lnTo>
                    <a:lnTo>
                      <a:pt x="34"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3" name="Freeform 512"/>
              <p:cNvSpPr>
                <a:spLocks/>
              </p:cNvSpPr>
              <p:nvPr/>
            </p:nvSpPr>
            <p:spPr bwMode="auto">
              <a:xfrm>
                <a:off x="1779" y="1919"/>
                <a:ext cx="8" cy="11"/>
              </a:xfrm>
              <a:custGeom>
                <a:avLst/>
                <a:gdLst>
                  <a:gd name="T0" fmla="*/ 8 w 8"/>
                  <a:gd name="T1" fmla="*/ 5 h 11"/>
                  <a:gd name="T2" fmla="*/ 3 w 8"/>
                  <a:gd name="T3" fmla="*/ 11 h 11"/>
                  <a:gd name="T4" fmla="*/ 2 w 8"/>
                  <a:gd name="T5" fmla="*/ 11 h 11"/>
                  <a:gd name="T6" fmla="*/ 0 w 8"/>
                  <a:gd name="T7" fmla="*/ 8 h 11"/>
                  <a:gd name="T8" fmla="*/ 3 w 8"/>
                  <a:gd name="T9" fmla="*/ 2 h 11"/>
                  <a:gd name="T10" fmla="*/ 8 w 8"/>
                  <a:gd name="T11" fmla="*/ 0 h 11"/>
                  <a:gd name="T12" fmla="*/ 5 w 8"/>
                  <a:gd name="T13" fmla="*/ 3 h 11"/>
                  <a:gd name="T14" fmla="*/ 8 w 8"/>
                  <a:gd name="T15" fmla="*/ 3 h 11"/>
                  <a:gd name="T16" fmla="*/ 8 w 8"/>
                  <a:gd name="T17"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8" y="5"/>
                    </a:moveTo>
                    <a:lnTo>
                      <a:pt x="3" y="11"/>
                    </a:lnTo>
                    <a:lnTo>
                      <a:pt x="2" y="11"/>
                    </a:lnTo>
                    <a:lnTo>
                      <a:pt x="0" y="8"/>
                    </a:lnTo>
                    <a:lnTo>
                      <a:pt x="3" y="2"/>
                    </a:lnTo>
                    <a:lnTo>
                      <a:pt x="8" y="0"/>
                    </a:lnTo>
                    <a:lnTo>
                      <a:pt x="5" y="3"/>
                    </a:lnTo>
                    <a:lnTo>
                      <a:pt x="8" y="3"/>
                    </a:lnTo>
                    <a:lnTo>
                      <a:pt x="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4" name="Freeform 513"/>
              <p:cNvSpPr>
                <a:spLocks/>
              </p:cNvSpPr>
              <p:nvPr/>
            </p:nvSpPr>
            <p:spPr bwMode="auto">
              <a:xfrm>
                <a:off x="1789" y="1917"/>
                <a:ext cx="3" cy="2"/>
              </a:xfrm>
              <a:custGeom>
                <a:avLst/>
                <a:gdLst>
                  <a:gd name="T0" fmla="*/ 1 w 3"/>
                  <a:gd name="T1" fmla="*/ 0 h 2"/>
                  <a:gd name="T2" fmla="*/ 3 w 3"/>
                  <a:gd name="T3" fmla="*/ 2 h 2"/>
                  <a:gd name="T4" fmla="*/ 1 w 3"/>
                  <a:gd name="T5" fmla="*/ 2 h 2"/>
                  <a:gd name="T6" fmla="*/ 0 w 3"/>
                  <a:gd name="T7" fmla="*/ 0 h 2"/>
                  <a:gd name="T8" fmla="*/ 1 w 3"/>
                  <a:gd name="T9" fmla="*/ 0 h 2"/>
                </a:gdLst>
                <a:ahLst/>
                <a:cxnLst>
                  <a:cxn ang="0">
                    <a:pos x="T0" y="T1"/>
                  </a:cxn>
                  <a:cxn ang="0">
                    <a:pos x="T2" y="T3"/>
                  </a:cxn>
                  <a:cxn ang="0">
                    <a:pos x="T4" y="T5"/>
                  </a:cxn>
                  <a:cxn ang="0">
                    <a:pos x="T6" y="T7"/>
                  </a:cxn>
                  <a:cxn ang="0">
                    <a:pos x="T8" y="T9"/>
                  </a:cxn>
                </a:cxnLst>
                <a:rect l="0" t="0" r="r" b="b"/>
                <a:pathLst>
                  <a:path w="3" h="2">
                    <a:moveTo>
                      <a:pt x="1" y="0"/>
                    </a:moveTo>
                    <a:lnTo>
                      <a:pt x="3" y="2"/>
                    </a:lnTo>
                    <a:lnTo>
                      <a:pt x="1" y="2"/>
                    </a:lnTo>
                    <a:lnTo>
                      <a:pt x="0"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5" name="Freeform 514"/>
              <p:cNvSpPr>
                <a:spLocks/>
              </p:cNvSpPr>
              <p:nvPr/>
            </p:nvSpPr>
            <p:spPr bwMode="auto">
              <a:xfrm>
                <a:off x="2801" y="1160"/>
                <a:ext cx="19" cy="10"/>
              </a:xfrm>
              <a:custGeom>
                <a:avLst/>
                <a:gdLst>
                  <a:gd name="T0" fmla="*/ 6 w 19"/>
                  <a:gd name="T1" fmla="*/ 3 h 10"/>
                  <a:gd name="T2" fmla="*/ 4 w 19"/>
                  <a:gd name="T3" fmla="*/ 3 h 10"/>
                  <a:gd name="T4" fmla="*/ 3 w 19"/>
                  <a:gd name="T5" fmla="*/ 2 h 10"/>
                  <a:gd name="T6" fmla="*/ 0 w 19"/>
                  <a:gd name="T7" fmla="*/ 0 h 10"/>
                  <a:gd name="T8" fmla="*/ 0 w 19"/>
                  <a:gd name="T9" fmla="*/ 2 h 10"/>
                  <a:gd name="T10" fmla="*/ 3 w 19"/>
                  <a:gd name="T11" fmla="*/ 2 h 10"/>
                  <a:gd name="T12" fmla="*/ 7 w 19"/>
                  <a:gd name="T13" fmla="*/ 5 h 10"/>
                  <a:gd name="T14" fmla="*/ 11 w 19"/>
                  <a:gd name="T15" fmla="*/ 5 h 10"/>
                  <a:gd name="T16" fmla="*/ 19 w 19"/>
                  <a:gd name="T17" fmla="*/ 10 h 10"/>
                  <a:gd name="T18" fmla="*/ 19 w 19"/>
                  <a:gd name="T19" fmla="*/ 10 h 10"/>
                  <a:gd name="T20" fmla="*/ 19 w 19"/>
                  <a:gd name="T21" fmla="*/ 8 h 10"/>
                  <a:gd name="T22" fmla="*/ 19 w 19"/>
                  <a:gd name="T23" fmla="*/ 8 h 10"/>
                  <a:gd name="T24" fmla="*/ 19 w 19"/>
                  <a:gd name="T25" fmla="*/ 8 h 10"/>
                  <a:gd name="T26" fmla="*/ 15 w 19"/>
                  <a:gd name="T27" fmla="*/ 6 h 10"/>
                  <a:gd name="T28" fmla="*/ 14 w 19"/>
                  <a:gd name="T29" fmla="*/ 5 h 10"/>
                  <a:gd name="T30" fmla="*/ 12 w 19"/>
                  <a:gd name="T31" fmla="*/ 5 h 10"/>
                  <a:gd name="T32" fmla="*/ 9 w 19"/>
                  <a:gd name="T33" fmla="*/ 3 h 10"/>
                  <a:gd name="T34" fmla="*/ 9 w 19"/>
                  <a:gd name="T35" fmla="*/ 2 h 10"/>
                  <a:gd name="T36" fmla="*/ 7 w 19"/>
                  <a:gd name="T37" fmla="*/ 2 h 10"/>
                  <a:gd name="T38" fmla="*/ 6 w 19"/>
                  <a:gd name="T39"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6" y="3"/>
                    </a:moveTo>
                    <a:lnTo>
                      <a:pt x="4" y="3"/>
                    </a:lnTo>
                    <a:lnTo>
                      <a:pt x="3" y="2"/>
                    </a:lnTo>
                    <a:lnTo>
                      <a:pt x="0" y="0"/>
                    </a:lnTo>
                    <a:lnTo>
                      <a:pt x="0" y="2"/>
                    </a:lnTo>
                    <a:lnTo>
                      <a:pt x="3" y="2"/>
                    </a:lnTo>
                    <a:lnTo>
                      <a:pt x="7" y="5"/>
                    </a:lnTo>
                    <a:lnTo>
                      <a:pt x="11" y="5"/>
                    </a:lnTo>
                    <a:lnTo>
                      <a:pt x="19" y="10"/>
                    </a:lnTo>
                    <a:lnTo>
                      <a:pt x="19" y="10"/>
                    </a:lnTo>
                    <a:lnTo>
                      <a:pt x="19" y="8"/>
                    </a:lnTo>
                    <a:lnTo>
                      <a:pt x="19" y="8"/>
                    </a:lnTo>
                    <a:lnTo>
                      <a:pt x="19" y="8"/>
                    </a:lnTo>
                    <a:lnTo>
                      <a:pt x="15" y="6"/>
                    </a:lnTo>
                    <a:lnTo>
                      <a:pt x="14" y="5"/>
                    </a:lnTo>
                    <a:lnTo>
                      <a:pt x="12" y="5"/>
                    </a:lnTo>
                    <a:lnTo>
                      <a:pt x="9" y="3"/>
                    </a:lnTo>
                    <a:lnTo>
                      <a:pt x="9" y="2"/>
                    </a:lnTo>
                    <a:lnTo>
                      <a:pt x="7" y="2"/>
                    </a:lnTo>
                    <a:lnTo>
                      <a:pt x="6"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6" name="Freeform 515"/>
              <p:cNvSpPr>
                <a:spLocks/>
              </p:cNvSpPr>
              <p:nvPr/>
            </p:nvSpPr>
            <p:spPr bwMode="auto">
              <a:xfrm>
                <a:off x="1520" y="1194"/>
                <a:ext cx="31" cy="9"/>
              </a:xfrm>
              <a:custGeom>
                <a:avLst/>
                <a:gdLst>
                  <a:gd name="T0" fmla="*/ 27 w 31"/>
                  <a:gd name="T1" fmla="*/ 0 h 9"/>
                  <a:gd name="T2" fmla="*/ 27 w 31"/>
                  <a:gd name="T3" fmla="*/ 0 h 9"/>
                  <a:gd name="T4" fmla="*/ 21 w 31"/>
                  <a:gd name="T5" fmla="*/ 3 h 9"/>
                  <a:gd name="T6" fmla="*/ 5 w 31"/>
                  <a:gd name="T7" fmla="*/ 5 h 9"/>
                  <a:gd name="T8" fmla="*/ 2 w 31"/>
                  <a:gd name="T9" fmla="*/ 8 h 9"/>
                  <a:gd name="T10" fmla="*/ 0 w 31"/>
                  <a:gd name="T11" fmla="*/ 9 h 9"/>
                  <a:gd name="T12" fmla="*/ 4 w 31"/>
                  <a:gd name="T13" fmla="*/ 9 h 9"/>
                  <a:gd name="T14" fmla="*/ 27 w 31"/>
                  <a:gd name="T15" fmla="*/ 3 h 9"/>
                  <a:gd name="T16" fmla="*/ 31 w 31"/>
                  <a:gd name="T17" fmla="*/ 1 h 9"/>
                  <a:gd name="T18" fmla="*/ 31 w 31"/>
                  <a:gd name="T19" fmla="*/ 1 h 9"/>
                  <a:gd name="T20" fmla="*/ 27 w 31"/>
                  <a:gd name="T21" fmla="*/ 1 h 9"/>
                  <a:gd name="T22" fmla="*/ 24 w 31"/>
                  <a:gd name="T23" fmla="*/ 3 h 9"/>
                  <a:gd name="T24" fmla="*/ 27 w 31"/>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9">
                    <a:moveTo>
                      <a:pt x="27" y="0"/>
                    </a:moveTo>
                    <a:lnTo>
                      <a:pt x="27" y="0"/>
                    </a:lnTo>
                    <a:lnTo>
                      <a:pt x="21" y="3"/>
                    </a:lnTo>
                    <a:lnTo>
                      <a:pt x="5" y="5"/>
                    </a:lnTo>
                    <a:lnTo>
                      <a:pt x="2" y="8"/>
                    </a:lnTo>
                    <a:lnTo>
                      <a:pt x="0" y="9"/>
                    </a:lnTo>
                    <a:lnTo>
                      <a:pt x="4" y="9"/>
                    </a:lnTo>
                    <a:lnTo>
                      <a:pt x="27" y="3"/>
                    </a:lnTo>
                    <a:lnTo>
                      <a:pt x="31" y="1"/>
                    </a:lnTo>
                    <a:lnTo>
                      <a:pt x="31" y="1"/>
                    </a:lnTo>
                    <a:lnTo>
                      <a:pt x="27" y="1"/>
                    </a:lnTo>
                    <a:lnTo>
                      <a:pt x="24" y="3"/>
                    </a:lnTo>
                    <a:lnTo>
                      <a:pt x="2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7" name="Freeform 516"/>
              <p:cNvSpPr>
                <a:spLocks/>
              </p:cNvSpPr>
              <p:nvPr/>
            </p:nvSpPr>
            <p:spPr bwMode="auto">
              <a:xfrm>
                <a:off x="1493" y="988"/>
                <a:ext cx="15" cy="8"/>
              </a:xfrm>
              <a:custGeom>
                <a:avLst/>
                <a:gdLst>
                  <a:gd name="T0" fmla="*/ 2 w 15"/>
                  <a:gd name="T1" fmla="*/ 2 h 8"/>
                  <a:gd name="T2" fmla="*/ 10 w 15"/>
                  <a:gd name="T3" fmla="*/ 0 h 8"/>
                  <a:gd name="T4" fmla="*/ 15 w 15"/>
                  <a:gd name="T5" fmla="*/ 2 h 8"/>
                  <a:gd name="T6" fmla="*/ 15 w 15"/>
                  <a:gd name="T7" fmla="*/ 8 h 8"/>
                  <a:gd name="T8" fmla="*/ 12 w 15"/>
                  <a:gd name="T9" fmla="*/ 8 h 8"/>
                  <a:gd name="T10" fmla="*/ 7 w 15"/>
                  <a:gd name="T11" fmla="*/ 5 h 8"/>
                  <a:gd name="T12" fmla="*/ 0 w 15"/>
                  <a:gd name="T13" fmla="*/ 3 h 8"/>
                  <a:gd name="T14" fmla="*/ 2 w 15"/>
                  <a:gd name="T15" fmla="*/ 2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2" y="2"/>
                    </a:moveTo>
                    <a:lnTo>
                      <a:pt x="10" y="0"/>
                    </a:lnTo>
                    <a:lnTo>
                      <a:pt x="15" y="2"/>
                    </a:lnTo>
                    <a:lnTo>
                      <a:pt x="15" y="8"/>
                    </a:lnTo>
                    <a:lnTo>
                      <a:pt x="12" y="8"/>
                    </a:lnTo>
                    <a:lnTo>
                      <a:pt x="7" y="5"/>
                    </a:lnTo>
                    <a:lnTo>
                      <a:pt x="0" y="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8" name="Freeform 517"/>
              <p:cNvSpPr>
                <a:spLocks/>
              </p:cNvSpPr>
              <p:nvPr/>
            </p:nvSpPr>
            <p:spPr bwMode="auto">
              <a:xfrm>
                <a:off x="1705" y="1043"/>
                <a:ext cx="31" cy="14"/>
              </a:xfrm>
              <a:custGeom>
                <a:avLst/>
                <a:gdLst>
                  <a:gd name="T0" fmla="*/ 6 w 31"/>
                  <a:gd name="T1" fmla="*/ 0 h 14"/>
                  <a:gd name="T2" fmla="*/ 22 w 31"/>
                  <a:gd name="T3" fmla="*/ 4 h 14"/>
                  <a:gd name="T4" fmla="*/ 27 w 31"/>
                  <a:gd name="T5" fmla="*/ 8 h 14"/>
                  <a:gd name="T6" fmla="*/ 30 w 31"/>
                  <a:gd name="T7" fmla="*/ 9 h 14"/>
                  <a:gd name="T8" fmla="*/ 31 w 31"/>
                  <a:gd name="T9" fmla="*/ 13 h 14"/>
                  <a:gd name="T10" fmla="*/ 23 w 31"/>
                  <a:gd name="T11" fmla="*/ 14 h 14"/>
                  <a:gd name="T12" fmla="*/ 9 w 31"/>
                  <a:gd name="T13" fmla="*/ 9 h 14"/>
                  <a:gd name="T14" fmla="*/ 8 w 31"/>
                  <a:gd name="T15" fmla="*/ 6 h 14"/>
                  <a:gd name="T16" fmla="*/ 0 w 31"/>
                  <a:gd name="T17" fmla="*/ 1 h 14"/>
                  <a:gd name="T18" fmla="*/ 0 w 31"/>
                  <a:gd name="T19" fmla="*/ 0 h 14"/>
                  <a:gd name="T20" fmla="*/ 6 w 31"/>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4">
                    <a:moveTo>
                      <a:pt x="6" y="0"/>
                    </a:moveTo>
                    <a:lnTo>
                      <a:pt x="22" y="4"/>
                    </a:lnTo>
                    <a:lnTo>
                      <a:pt x="27" y="8"/>
                    </a:lnTo>
                    <a:lnTo>
                      <a:pt x="30" y="9"/>
                    </a:lnTo>
                    <a:lnTo>
                      <a:pt x="31" y="13"/>
                    </a:lnTo>
                    <a:lnTo>
                      <a:pt x="23" y="14"/>
                    </a:lnTo>
                    <a:lnTo>
                      <a:pt x="9" y="9"/>
                    </a:lnTo>
                    <a:lnTo>
                      <a:pt x="8" y="6"/>
                    </a:lnTo>
                    <a:lnTo>
                      <a:pt x="0" y="1"/>
                    </a:lnTo>
                    <a:lnTo>
                      <a:pt x="0" y="0"/>
                    </a:lnTo>
                    <a:lnTo>
                      <a:pt x="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39" name="Freeform 518"/>
              <p:cNvSpPr>
                <a:spLocks/>
              </p:cNvSpPr>
              <p:nvPr/>
            </p:nvSpPr>
            <p:spPr bwMode="auto">
              <a:xfrm>
                <a:off x="1687" y="1091"/>
                <a:ext cx="30" cy="19"/>
              </a:xfrm>
              <a:custGeom>
                <a:avLst/>
                <a:gdLst>
                  <a:gd name="T0" fmla="*/ 7 w 30"/>
                  <a:gd name="T1" fmla="*/ 3 h 19"/>
                  <a:gd name="T2" fmla="*/ 5 w 30"/>
                  <a:gd name="T3" fmla="*/ 5 h 19"/>
                  <a:gd name="T4" fmla="*/ 8 w 30"/>
                  <a:gd name="T5" fmla="*/ 10 h 19"/>
                  <a:gd name="T6" fmla="*/ 11 w 30"/>
                  <a:gd name="T7" fmla="*/ 10 h 19"/>
                  <a:gd name="T8" fmla="*/ 18 w 30"/>
                  <a:gd name="T9" fmla="*/ 11 h 19"/>
                  <a:gd name="T10" fmla="*/ 30 w 30"/>
                  <a:gd name="T11" fmla="*/ 11 h 19"/>
                  <a:gd name="T12" fmla="*/ 30 w 30"/>
                  <a:gd name="T13" fmla="*/ 13 h 19"/>
                  <a:gd name="T14" fmla="*/ 24 w 30"/>
                  <a:gd name="T15" fmla="*/ 14 h 19"/>
                  <a:gd name="T16" fmla="*/ 22 w 30"/>
                  <a:gd name="T17" fmla="*/ 18 h 19"/>
                  <a:gd name="T18" fmla="*/ 21 w 30"/>
                  <a:gd name="T19" fmla="*/ 19 h 19"/>
                  <a:gd name="T20" fmla="*/ 18 w 30"/>
                  <a:gd name="T21" fmla="*/ 18 h 19"/>
                  <a:gd name="T22" fmla="*/ 16 w 30"/>
                  <a:gd name="T23" fmla="*/ 14 h 19"/>
                  <a:gd name="T24" fmla="*/ 13 w 30"/>
                  <a:gd name="T25" fmla="*/ 16 h 19"/>
                  <a:gd name="T26" fmla="*/ 5 w 30"/>
                  <a:gd name="T27" fmla="*/ 11 h 19"/>
                  <a:gd name="T28" fmla="*/ 3 w 30"/>
                  <a:gd name="T29" fmla="*/ 10 h 19"/>
                  <a:gd name="T30" fmla="*/ 3 w 30"/>
                  <a:gd name="T31" fmla="*/ 8 h 19"/>
                  <a:gd name="T32" fmla="*/ 0 w 30"/>
                  <a:gd name="T33" fmla="*/ 6 h 19"/>
                  <a:gd name="T34" fmla="*/ 2 w 30"/>
                  <a:gd name="T35" fmla="*/ 5 h 19"/>
                  <a:gd name="T36" fmla="*/ 8 w 30"/>
                  <a:gd name="T37" fmla="*/ 0 h 19"/>
                  <a:gd name="T38" fmla="*/ 7 w 30"/>
                  <a:gd name="T3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 h="19">
                    <a:moveTo>
                      <a:pt x="7" y="3"/>
                    </a:moveTo>
                    <a:lnTo>
                      <a:pt x="5" y="5"/>
                    </a:lnTo>
                    <a:lnTo>
                      <a:pt x="8" y="10"/>
                    </a:lnTo>
                    <a:lnTo>
                      <a:pt x="11" y="10"/>
                    </a:lnTo>
                    <a:lnTo>
                      <a:pt x="18" y="11"/>
                    </a:lnTo>
                    <a:lnTo>
                      <a:pt x="30" y="11"/>
                    </a:lnTo>
                    <a:lnTo>
                      <a:pt x="30" y="13"/>
                    </a:lnTo>
                    <a:lnTo>
                      <a:pt x="24" y="14"/>
                    </a:lnTo>
                    <a:lnTo>
                      <a:pt x="22" y="18"/>
                    </a:lnTo>
                    <a:lnTo>
                      <a:pt x="21" y="19"/>
                    </a:lnTo>
                    <a:lnTo>
                      <a:pt x="18" y="18"/>
                    </a:lnTo>
                    <a:lnTo>
                      <a:pt x="16" y="14"/>
                    </a:lnTo>
                    <a:lnTo>
                      <a:pt x="13" y="16"/>
                    </a:lnTo>
                    <a:lnTo>
                      <a:pt x="5" y="11"/>
                    </a:lnTo>
                    <a:lnTo>
                      <a:pt x="3" y="10"/>
                    </a:lnTo>
                    <a:lnTo>
                      <a:pt x="3" y="8"/>
                    </a:lnTo>
                    <a:lnTo>
                      <a:pt x="0" y="6"/>
                    </a:lnTo>
                    <a:lnTo>
                      <a:pt x="2" y="5"/>
                    </a:lnTo>
                    <a:lnTo>
                      <a:pt x="8" y="0"/>
                    </a:lnTo>
                    <a:lnTo>
                      <a:pt x="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0" name="Freeform 519"/>
              <p:cNvSpPr>
                <a:spLocks/>
              </p:cNvSpPr>
              <p:nvPr/>
            </p:nvSpPr>
            <p:spPr bwMode="auto">
              <a:xfrm>
                <a:off x="1722" y="1092"/>
                <a:ext cx="24" cy="25"/>
              </a:xfrm>
              <a:custGeom>
                <a:avLst/>
                <a:gdLst>
                  <a:gd name="T0" fmla="*/ 18 w 24"/>
                  <a:gd name="T1" fmla="*/ 0 h 25"/>
                  <a:gd name="T2" fmla="*/ 18 w 24"/>
                  <a:gd name="T3" fmla="*/ 0 h 25"/>
                  <a:gd name="T4" fmla="*/ 18 w 24"/>
                  <a:gd name="T5" fmla="*/ 2 h 25"/>
                  <a:gd name="T6" fmla="*/ 3 w 24"/>
                  <a:gd name="T7" fmla="*/ 15 h 25"/>
                  <a:gd name="T8" fmla="*/ 0 w 24"/>
                  <a:gd name="T9" fmla="*/ 21 h 25"/>
                  <a:gd name="T10" fmla="*/ 2 w 24"/>
                  <a:gd name="T11" fmla="*/ 25 h 25"/>
                  <a:gd name="T12" fmla="*/ 13 w 24"/>
                  <a:gd name="T13" fmla="*/ 25 h 25"/>
                  <a:gd name="T14" fmla="*/ 24 w 24"/>
                  <a:gd name="T15" fmla="*/ 18 h 25"/>
                  <a:gd name="T16" fmla="*/ 22 w 24"/>
                  <a:gd name="T17" fmla="*/ 17 h 25"/>
                  <a:gd name="T18" fmla="*/ 24 w 24"/>
                  <a:gd name="T19" fmla="*/ 13 h 25"/>
                  <a:gd name="T20" fmla="*/ 22 w 24"/>
                  <a:gd name="T21" fmla="*/ 13 h 25"/>
                  <a:gd name="T22" fmla="*/ 19 w 24"/>
                  <a:gd name="T23" fmla="*/ 15 h 25"/>
                  <a:gd name="T24" fmla="*/ 19 w 24"/>
                  <a:gd name="T25" fmla="*/ 13 h 25"/>
                  <a:gd name="T26" fmla="*/ 13 w 24"/>
                  <a:gd name="T27" fmla="*/ 15 h 25"/>
                  <a:gd name="T28" fmla="*/ 16 w 24"/>
                  <a:gd name="T29" fmla="*/ 12 h 25"/>
                  <a:gd name="T30" fmla="*/ 16 w 24"/>
                  <a:gd name="T31" fmla="*/ 12 h 25"/>
                  <a:gd name="T32" fmla="*/ 21 w 24"/>
                  <a:gd name="T33" fmla="*/ 4 h 25"/>
                  <a:gd name="T34" fmla="*/ 21 w 24"/>
                  <a:gd name="T35" fmla="*/ 0 h 25"/>
                  <a:gd name="T36" fmla="*/ 18 w 24"/>
                  <a:gd name="T37"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25">
                    <a:moveTo>
                      <a:pt x="18" y="0"/>
                    </a:moveTo>
                    <a:lnTo>
                      <a:pt x="18" y="0"/>
                    </a:lnTo>
                    <a:lnTo>
                      <a:pt x="18" y="2"/>
                    </a:lnTo>
                    <a:lnTo>
                      <a:pt x="3" y="15"/>
                    </a:lnTo>
                    <a:lnTo>
                      <a:pt x="0" y="21"/>
                    </a:lnTo>
                    <a:lnTo>
                      <a:pt x="2" y="25"/>
                    </a:lnTo>
                    <a:lnTo>
                      <a:pt x="13" y="25"/>
                    </a:lnTo>
                    <a:lnTo>
                      <a:pt x="24" y="18"/>
                    </a:lnTo>
                    <a:lnTo>
                      <a:pt x="22" y="17"/>
                    </a:lnTo>
                    <a:lnTo>
                      <a:pt x="24" y="13"/>
                    </a:lnTo>
                    <a:lnTo>
                      <a:pt x="22" y="13"/>
                    </a:lnTo>
                    <a:lnTo>
                      <a:pt x="19" y="15"/>
                    </a:lnTo>
                    <a:lnTo>
                      <a:pt x="19" y="13"/>
                    </a:lnTo>
                    <a:lnTo>
                      <a:pt x="13" y="15"/>
                    </a:lnTo>
                    <a:lnTo>
                      <a:pt x="16" y="12"/>
                    </a:lnTo>
                    <a:lnTo>
                      <a:pt x="16" y="12"/>
                    </a:lnTo>
                    <a:lnTo>
                      <a:pt x="21" y="4"/>
                    </a:lnTo>
                    <a:lnTo>
                      <a:pt x="21" y="0"/>
                    </a:ln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1" name="Freeform 520"/>
              <p:cNvSpPr>
                <a:spLocks/>
              </p:cNvSpPr>
              <p:nvPr/>
            </p:nvSpPr>
            <p:spPr bwMode="auto">
              <a:xfrm>
                <a:off x="1760" y="1014"/>
                <a:ext cx="91" cy="85"/>
              </a:xfrm>
              <a:custGeom>
                <a:avLst/>
                <a:gdLst>
                  <a:gd name="T0" fmla="*/ 88 w 91"/>
                  <a:gd name="T1" fmla="*/ 38 h 85"/>
                  <a:gd name="T2" fmla="*/ 76 w 91"/>
                  <a:gd name="T3" fmla="*/ 38 h 85"/>
                  <a:gd name="T4" fmla="*/ 62 w 91"/>
                  <a:gd name="T5" fmla="*/ 40 h 85"/>
                  <a:gd name="T6" fmla="*/ 62 w 91"/>
                  <a:gd name="T7" fmla="*/ 37 h 85"/>
                  <a:gd name="T8" fmla="*/ 57 w 91"/>
                  <a:gd name="T9" fmla="*/ 33 h 85"/>
                  <a:gd name="T10" fmla="*/ 64 w 91"/>
                  <a:gd name="T11" fmla="*/ 29 h 85"/>
                  <a:gd name="T12" fmla="*/ 57 w 91"/>
                  <a:gd name="T13" fmla="*/ 25 h 85"/>
                  <a:gd name="T14" fmla="*/ 46 w 91"/>
                  <a:gd name="T15" fmla="*/ 33 h 85"/>
                  <a:gd name="T16" fmla="*/ 48 w 91"/>
                  <a:gd name="T17" fmla="*/ 27 h 85"/>
                  <a:gd name="T18" fmla="*/ 59 w 91"/>
                  <a:gd name="T19" fmla="*/ 13 h 85"/>
                  <a:gd name="T20" fmla="*/ 64 w 91"/>
                  <a:gd name="T21" fmla="*/ 13 h 85"/>
                  <a:gd name="T22" fmla="*/ 65 w 91"/>
                  <a:gd name="T23" fmla="*/ 6 h 85"/>
                  <a:gd name="T24" fmla="*/ 69 w 91"/>
                  <a:gd name="T25" fmla="*/ 5 h 85"/>
                  <a:gd name="T26" fmla="*/ 72 w 91"/>
                  <a:gd name="T27" fmla="*/ 0 h 85"/>
                  <a:gd name="T28" fmla="*/ 56 w 91"/>
                  <a:gd name="T29" fmla="*/ 5 h 85"/>
                  <a:gd name="T30" fmla="*/ 49 w 91"/>
                  <a:gd name="T31" fmla="*/ 9 h 85"/>
                  <a:gd name="T32" fmla="*/ 43 w 91"/>
                  <a:gd name="T33" fmla="*/ 16 h 85"/>
                  <a:gd name="T34" fmla="*/ 40 w 91"/>
                  <a:gd name="T35" fmla="*/ 22 h 85"/>
                  <a:gd name="T36" fmla="*/ 37 w 91"/>
                  <a:gd name="T37" fmla="*/ 25 h 85"/>
                  <a:gd name="T38" fmla="*/ 30 w 91"/>
                  <a:gd name="T39" fmla="*/ 35 h 85"/>
                  <a:gd name="T40" fmla="*/ 24 w 91"/>
                  <a:gd name="T41" fmla="*/ 40 h 85"/>
                  <a:gd name="T42" fmla="*/ 26 w 91"/>
                  <a:gd name="T43" fmla="*/ 43 h 85"/>
                  <a:gd name="T44" fmla="*/ 15 w 91"/>
                  <a:gd name="T45" fmla="*/ 50 h 85"/>
                  <a:gd name="T46" fmla="*/ 13 w 91"/>
                  <a:gd name="T47" fmla="*/ 50 h 85"/>
                  <a:gd name="T48" fmla="*/ 16 w 91"/>
                  <a:gd name="T49" fmla="*/ 53 h 85"/>
                  <a:gd name="T50" fmla="*/ 2 w 91"/>
                  <a:gd name="T51" fmla="*/ 64 h 85"/>
                  <a:gd name="T52" fmla="*/ 2 w 91"/>
                  <a:gd name="T53" fmla="*/ 69 h 85"/>
                  <a:gd name="T54" fmla="*/ 18 w 91"/>
                  <a:gd name="T55" fmla="*/ 67 h 85"/>
                  <a:gd name="T56" fmla="*/ 43 w 91"/>
                  <a:gd name="T57" fmla="*/ 67 h 85"/>
                  <a:gd name="T58" fmla="*/ 48 w 91"/>
                  <a:gd name="T59" fmla="*/ 67 h 85"/>
                  <a:gd name="T60" fmla="*/ 51 w 91"/>
                  <a:gd name="T61" fmla="*/ 70 h 85"/>
                  <a:gd name="T62" fmla="*/ 62 w 91"/>
                  <a:gd name="T63" fmla="*/ 69 h 85"/>
                  <a:gd name="T64" fmla="*/ 51 w 91"/>
                  <a:gd name="T65" fmla="*/ 77 h 85"/>
                  <a:gd name="T66" fmla="*/ 43 w 91"/>
                  <a:gd name="T67" fmla="*/ 80 h 85"/>
                  <a:gd name="T68" fmla="*/ 53 w 91"/>
                  <a:gd name="T69" fmla="*/ 80 h 85"/>
                  <a:gd name="T70" fmla="*/ 65 w 91"/>
                  <a:gd name="T71" fmla="*/ 72 h 85"/>
                  <a:gd name="T72" fmla="*/ 73 w 91"/>
                  <a:gd name="T73" fmla="*/ 62 h 85"/>
                  <a:gd name="T74" fmla="*/ 67 w 91"/>
                  <a:gd name="T75" fmla="*/ 82 h 85"/>
                  <a:gd name="T76" fmla="*/ 76 w 91"/>
                  <a:gd name="T77" fmla="*/ 75 h 85"/>
                  <a:gd name="T78" fmla="*/ 73 w 91"/>
                  <a:gd name="T79" fmla="*/ 83 h 85"/>
                  <a:gd name="T80" fmla="*/ 78 w 91"/>
                  <a:gd name="T81" fmla="*/ 83 h 85"/>
                  <a:gd name="T82" fmla="*/ 89 w 91"/>
                  <a:gd name="T83" fmla="*/ 70 h 85"/>
                  <a:gd name="T84" fmla="*/ 89 w 91"/>
                  <a:gd name="T85" fmla="*/ 66 h 85"/>
                  <a:gd name="T86" fmla="*/ 83 w 91"/>
                  <a:gd name="T87" fmla="*/ 70 h 85"/>
                  <a:gd name="T88" fmla="*/ 91 w 91"/>
                  <a:gd name="T89" fmla="*/ 58 h 85"/>
                  <a:gd name="T90" fmla="*/ 80 w 91"/>
                  <a:gd name="T91" fmla="*/ 67 h 85"/>
                  <a:gd name="T92" fmla="*/ 76 w 91"/>
                  <a:gd name="T93" fmla="*/ 66 h 85"/>
                  <a:gd name="T94" fmla="*/ 76 w 91"/>
                  <a:gd name="T95" fmla="*/ 58 h 85"/>
                  <a:gd name="T96" fmla="*/ 89 w 91"/>
                  <a:gd name="T97" fmla="*/ 50 h 85"/>
                  <a:gd name="T98" fmla="*/ 76 w 91"/>
                  <a:gd name="T99" fmla="*/ 53 h 85"/>
                  <a:gd name="T100" fmla="*/ 78 w 91"/>
                  <a:gd name="T101" fmla="*/ 48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1" h="85">
                    <a:moveTo>
                      <a:pt x="88" y="40"/>
                    </a:moveTo>
                    <a:lnTo>
                      <a:pt x="88" y="38"/>
                    </a:lnTo>
                    <a:lnTo>
                      <a:pt x="81" y="37"/>
                    </a:lnTo>
                    <a:lnTo>
                      <a:pt x="76" y="38"/>
                    </a:lnTo>
                    <a:lnTo>
                      <a:pt x="75" y="35"/>
                    </a:lnTo>
                    <a:lnTo>
                      <a:pt x="62" y="40"/>
                    </a:lnTo>
                    <a:lnTo>
                      <a:pt x="67" y="35"/>
                    </a:lnTo>
                    <a:lnTo>
                      <a:pt x="62" y="37"/>
                    </a:lnTo>
                    <a:lnTo>
                      <a:pt x="56" y="37"/>
                    </a:lnTo>
                    <a:lnTo>
                      <a:pt x="57" y="33"/>
                    </a:lnTo>
                    <a:lnTo>
                      <a:pt x="54" y="33"/>
                    </a:lnTo>
                    <a:lnTo>
                      <a:pt x="64" y="29"/>
                    </a:lnTo>
                    <a:lnTo>
                      <a:pt x="56" y="27"/>
                    </a:lnTo>
                    <a:lnTo>
                      <a:pt x="57" y="25"/>
                    </a:lnTo>
                    <a:lnTo>
                      <a:pt x="56" y="25"/>
                    </a:lnTo>
                    <a:lnTo>
                      <a:pt x="46" y="33"/>
                    </a:lnTo>
                    <a:lnTo>
                      <a:pt x="45" y="32"/>
                    </a:lnTo>
                    <a:lnTo>
                      <a:pt x="48" y="27"/>
                    </a:lnTo>
                    <a:lnTo>
                      <a:pt x="57" y="17"/>
                    </a:lnTo>
                    <a:lnTo>
                      <a:pt x="59" y="13"/>
                    </a:lnTo>
                    <a:lnTo>
                      <a:pt x="61" y="14"/>
                    </a:lnTo>
                    <a:lnTo>
                      <a:pt x="64" y="13"/>
                    </a:lnTo>
                    <a:lnTo>
                      <a:pt x="67" y="8"/>
                    </a:lnTo>
                    <a:lnTo>
                      <a:pt x="65" y="6"/>
                    </a:lnTo>
                    <a:lnTo>
                      <a:pt x="65" y="5"/>
                    </a:lnTo>
                    <a:lnTo>
                      <a:pt x="69" y="5"/>
                    </a:lnTo>
                    <a:lnTo>
                      <a:pt x="72" y="1"/>
                    </a:lnTo>
                    <a:lnTo>
                      <a:pt x="72" y="0"/>
                    </a:lnTo>
                    <a:lnTo>
                      <a:pt x="62" y="1"/>
                    </a:lnTo>
                    <a:lnTo>
                      <a:pt x="56" y="5"/>
                    </a:lnTo>
                    <a:lnTo>
                      <a:pt x="53" y="8"/>
                    </a:lnTo>
                    <a:lnTo>
                      <a:pt x="49" y="9"/>
                    </a:lnTo>
                    <a:lnTo>
                      <a:pt x="48" y="13"/>
                    </a:lnTo>
                    <a:lnTo>
                      <a:pt x="43" y="16"/>
                    </a:lnTo>
                    <a:lnTo>
                      <a:pt x="45" y="17"/>
                    </a:lnTo>
                    <a:lnTo>
                      <a:pt x="40" y="22"/>
                    </a:lnTo>
                    <a:lnTo>
                      <a:pt x="40" y="24"/>
                    </a:lnTo>
                    <a:lnTo>
                      <a:pt x="37" y="25"/>
                    </a:lnTo>
                    <a:lnTo>
                      <a:pt x="30" y="32"/>
                    </a:lnTo>
                    <a:lnTo>
                      <a:pt x="30" y="35"/>
                    </a:lnTo>
                    <a:lnTo>
                      <a:pt x="26" y="38"/>
                    </a:lnTo>
                    <a:lnTo>
                      <a:pt x="24" y="40"/>
                    </a:lnTo>
                    <a:lnTo>
                      <a:pt x="26" y="40"/>
                    </a:lnTo>
                    <a:lnTo>
                      <a:pt x="26" y="43"/>
                    </a:lnTo>
                    <a:lnTo>
                      <a:pt x="21" y="43"/>
                    </a:lnTo>
                    <a:lnTo>
                      <a:pt x="15" y="50"/>
                    </a:lnTo>
                    <a:lnTo>
                      <a:pt x="13" y="51"/>
                    </a:lnTo>
                    <a:lnTo>
                      <a:pt x="13" y="50"/>
                    </a:lnTo>
                    <a:lnTo>
                      <a:pt x="8" y="53"/>
                    </a:lnTo>
                    <a:lnTo>
                      <a:pt x="16" y="53"/>
                    </a:lnTo>
                    <a:lnTo>
                      <a:pt x="16" y="54"/>
                    </a:lnTo>
                    <a:lnTo>
                      <a:pt x="2" y="64"/>
                    </a:lnTo>
                    <a:lnTo>
                      <a:pt x="0" y="67"/>
                    </a:lnTo>
                    <a:lnTo>
                      <a:pt x="2" y="69"/>
                    </a:lnTo>
                    <a:lnTo>
                      <a:pt x="5" y="69"/>
                    </a:lnTo>
                    <a:lnTo>
                      <a:pt x="18" y="67"/>
                    </a:lnTo>
                    <a:lnTo>
                      <a:pt x="35" y="69"/>
                    </a:lnTo>
                    <a:lnTo>
                      <a:pt x="43" y="67"/>
                    </a:lnTo>
                    <a:lnTo>
                      <a:pt x="49" y="64"/>
                    </a:lnTo>
                    <a:lnTo>
                      <a:pt x="48" y="67"/>
                    </a:lnTo>
                    <a:lnTo>
                      <a:pt x="43" y="70"/>
                    </a:lnTo>
                    <a:lnTo>
                      <a:pt x="51" y="70"/>
                    </a:lnTo>
                    <a:lnTo>
                      <a:pt x="56" y="67"/>
                    </a:lnTo>
                    <a:lnTo>
                      <a:pt x="62" y="69"/>
                    </a:lnTo>
                    <a:lnTo>
                      <a:pt x="54" y="72"/>
                    </a:lnTo>
                    <a:lnTo>
                      <a:pt x="51" y="77"/>
                    </a:lnTo>
                    <a:lnTo>
                      <a:pt x="45" y="78"/>
                    </a:lnTo>
                    <a:lnTo>
                      <a:pt x="43" y="80"/>
                    </a:lnTo>
                    <a:lnTo>
                      <a:pt x="46" y="80"/>
                    </a:lnTo>
                    <a:lnTo>
                      <a:pt x="53" y="80"/>
                    </a:lnTo>
                    <a:lnTo>
                      <a:pt x="61" y="72"/>
                    </a:lnTo>
                    <a:lnTo>
                      <a:pt x="65" y="72"/>
                    </a:lnTo>
                    <a:lnTo>
                      <a:pt x="72" y="62"/>
                    </a:lnTo>
                    <a:lnTo>
                      <a:pt x="73" y="62"/>
                    </a:lnTo>
                    <a:lnTo>
                      <a:pt x="72" y="72"/>
                    </a:lnTo>
                    <a:lnTo>
                      <a:pt x="67" y="82"/>
                    </a:lnTo>
                    <a:lnTo>
                      <a:pt x="69" y="82"/>
                    </a:lnTo>
                    <a:lnTo>
                      <a:pt x="76" y="75"/>
                    </a:lnTo>
                    <a:lnTo>
                      <a:pt x="76" y="77"/>
                    </a:lnTo>
                    <a:lnTo>
                      <a:pt x="73" y="83"/>
                    </a:lnTo>
                    <a:lnTo>
                      <a:pt x="75" y="85"/>
                    </a:lnTo>
                    <a:lnTo>
                      <a:pt x="78" y="83"/>
                    </a:lnTo>
                    <a:lnTo>
                      <a:pt x="81" y="83"/>
                    </a:lnTo>
                    <a:lnTo>
                      <a:pt x="89" y="70"/>
                    </a:lnTo>
                    <a:lnTo>
                      <a:pt x="91" y="67"/>
                    </a:lnTo>
                    <a:lnTo>
                      <a:pt x="89" y="66"/>
                    </a:lnTo>
                    <a:lnTo>
                      <a:pt x="84" y="70"/>
                    </a:lnTo>
                    <a:lnTo>
                      <a:pt x="83" y="70"/>
                    </a:lnTo>
                    <a:lnTo>
                      <a:pt x="84" y="67"/>
                    </a:lnTo>
                    <a:lnTo>
                      <a:pt x="91" y="58"/>
                    </a:lnTo>
                    <a:lnTo>
                      <a:pt x="84" y="61"/>
                    </a:lnTo>
                    <a:lnTo>
                      <a:pt x="80" y="67"/>
                    </a:lnTo>
                    <a:lnTo>
                      <a:pt x="78" y="67"/>
                    </a:lnTo>
                    <a:lnTo>
                      <a:pt x="76" y="66"/>
                    </a:lnTo>
                    <a:lnTo>
                      <a:pt x="78" y="61"/>
                    </a:lnTo>
                    <a:lnTo>
                      <a:pt x="76" y="58"/>
                    </a:lnTo>
                    <a:lnTo>
                      <a:pt x="88" y="54"/>
                    </a:lnTo>
                    <a:lnTo>
                      <a:pt x="89" y="50"/>
                    </a:lnTo>
                    <a:lnTo>
                      <a:pt x="81" y="53"/>
                    </a:lnTo>
                    <a:lnTo>
                      <a:pt x="76" y="53"/>
                    </a:lnTo>
                    <a:lnTo>
                      <a:pt x="81" y="50"/>
                    </a:lnTo>
                    <a:lnTo>
                      <a:pt x="78" y="48"/>
                    </a:lnTo>
                    <a:lnTo>
                      <a:pt x="88"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2" name="Freeform 521"/>
              <p:cNvSpPr>
                <a:spLocks/>
              </p:cNvSpPr>
              <p:nvPr/>
            </p:nvSpPr>
            <p:spPr bwMode="auto">
              <a:xfrm>
                <a:off x="1468" y="1284"/>
                <a:ext cx="6" cy="14"/>
              </a:xfrm>
              <a:custGeom>
                <a:avLst/>
                <a:gdLst>
                  <a:gd name="T0" fmla="*/ 0 w 6"/>
                  <a:gd name="T1" fmla="*/ 14 h 14"/>
                  <a:gd name="T2" fmla="*/ 3 w 6"/>
                  <a:gd name="T3" fmla="*/ 14 h 14"/>
                  <a:gd name="T4" fmla="*/ 6 w 6"/>
                  <a:gd name="T5" fmla="*/ 6 h 14"/>
                  <a:gd name="T6" fmla="*/ 5 w 6"/>
                  <a:gd name="T7" fmla="*/ 0 h 14"/>
                  <a:gd name="T8" fmla="*/ 5 w 6"/>
                  <a:gd name="T9" fmla="*/ 6 h 14"/>
                  <a:gd name="T10" fmla="*/ 3 w 6"/>
                  <a:gd name="T11" fmla="*/ 13 h 14"/>
                  <a:gd name="T12" fmla="*/ 0 w 6"/>
                  <a:gd name="T13" fmla="*/ 14 h 14"/>
                </a:gdLst>
                <a:ahLst/>
                <a:cxnLst>
                  <a:cxn ang="0">
                    <a:pos x="T0" y="T1"/>
                  </a:cxn>
                  <a:cxn ang="0">
                    <a:pos x="T2" y="T3"/>
                  </a:cxn>
                  <a:cxn ang="0">
                    <a:pos x="T4" y="T5"/>
                  </a:cxn>
                  <a:cxn ang="0">
                    <a:pos x="T6" y="T7"/>
                  </a:cxn>
                  <a:cxn ang="0">
                    <a:pos x="T8" y="T9"/>
                  </a:cxn>
                  <a:cxn ang="0">
                    <a:pos x="T10" y="T11"/>
                  </a:cxn>
                  <a:cxn ang="0">
                    <a:pos x="T12" y="T13"/>
                  </a:cxn>
                </a:cxnLst>
                <a:rect l="0" t="0" r="r" b="b"/>
                <a:pathLst>
                  <a:path w="6" h="14">
                    <a:moveTo>
                      <a:pt x="0" y="14"/>
                    </a:moveTo>
                    <a:lnTo>
                      <a:pt x="3" y="14"/>
                    </a:lnTo>
                    <a:lnTo>
                      <a:pt x="6" y="6"/>
                    </a:lnTo>
                    <a:lnTo>
                      <a:pt x="5" y="0"/>
                    </a:lnTo>
                    <a:lnTo>
                      <a:pt x="5" y="6"/>
                    </a:lnTo>
                    <a:lnTo>
                      <a:pt x="3" y="13"/>
                    </a:lnTo>
                    <a:lnTo>
                      <a:pt x="0"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3" name="Freeform 522"/>
              <p:cNvSpPr>
                <a:spLocks/>
              </p:cNvSpPr>
              <p:nvPr/>
            </p:nvSpPr>
            <p:spPr bwMode="auto">
              <a:xfrm>
                <a:off x="1358" y="1475"/>
                <a:ext cx="5" cy="3"/>
              </a:xfrm>
              <a:custGeom>
                <a:avLst/>
                <a:gdLst>
                  <a:gd name="T0" fmla="*/ 5 w 5"/>
                  <a:gd name="T1" fmla="*/ 0 h 3"/>
                  <a:gd name="T2" fmla="*/ 0 w 5"/>
                  <a:gd name="T3" fmla="*/ 3 h 3"/>
                  <a:gd name="T4" fmla="*/ 5 w 5"/>
                  <a:gd name="T5" fmla="*/ 0 h 3"/>
                </a:gdLst>
                <a:ahLst/>
                <a:cxnLst>
                  <a:cxn ang="0">
                    <a:pos x="T0" y="T1"/>
                  </a:cxn>
                  <a:cxn ang="0">
                    <a:pos x="T2" y="T3"/>
                  </a:cxn>
                  <a:cxn ang="0">
                    <a:pos x="T4" y="T5"/>
                  </a:cxn>
                </a:cxnLst>
                <a:rect l="0" t="0" r="r" b="b"/>
                <a:pathLst>
                  <a:path w="5" h="3">
                    <a:moveTo>
                      <a:pt x="5" y="0"/>
                    </a:move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4" name="Freeform 523"/>
              <p:cNvSpPr>
                <a:spLocks/>
              </p:cNvSpPr>
              <p:nvPr/>
            </p:nvSpPr>
            <p:spPr bwMode="auto">
              <a:xfrm>
                <a:off x="1354" y="1480"/>
                <a:ext cx="3" cy="2"/>
              </a:xfrm>
              <a:custGeom>
                <a:avLst/>
                <a:gdLst>
                  <a:gd name="T0" fmla="*/ 3 w 3"/>
                  <a:gd name="T1" fmla="*/ 0 h 2"/>
                  <a:gd name="T2" fmla="*/ 0 w 3"/>
                  <a:gd name="T3" fmla="*/ 2 h 2"/>
                  <a:gd name="T4" fmla="*/ 3 w 3"/>
                  <a:gd name="T5" fmla="*/ 0 h 2"/>
                </a:gdLst>
                <a:ahLst/>
                <a:cxnLst>
                  <a:cxn ang="0">
                    <a:pos x="T0" y="T1"/>
                  </a:cxn>
                  <a:cxn ang="0">
                    <a:pos x="T2" y="T3"/>
                  </a:cxn>
                  <a:cxn ang="0">
                    <a:pos x="T4" y="T5"/>
                  </a:cxn>
                </a:cxnLst>
                <a:rect l="0" t="0" r="r" b="b"/>
                <a:pathLst>
                  <a:path w="3" h="2">
                    <a:moveTo>
                      <a:pt x="3" y="0"/>
                    </a:move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5" name="Freeform 524"/>
              <p:cNvSpPr>
                <a:spLocks/>
              </p:cNvSpPr>
              <p:nvPr/>
            </p:nvSpPr>
            <p:spPr bwMode="auto">
              <a:xfrm>
                <a:off x="1339" y="1482"/>
                <a:ext cx="8" cy="3"/>
              </a:xfrm>
              <a:custGeom>
                <a:avLst/>
                <a:gdLst>
                  <a:gd name="T0" fmla="*/ 8 w 8"/>
                  <a:gd name="T1" fmla="*/ 1 h 3"/>
                  <a:gd name="T2" fmla="*/ 0 w 8"/>
                  <a:gd name="T3" fmla="*/ 3 h 3"/>
                  <a:gd name="T4" fmla="*/ 7 w 8"/>
                  <a:gd name="T5" fmla="*/ 0 h 3"/>
                  <a:gd name="T6" fmla="*/ 8 w 8"/>
                  <a:gd name="T7" fmla="*/ 0 h 3"/>
                  <a:gd name="T8" fmla="*/ 8 w 8"/>
                  <a:gd name="T9" fmla="*/ 1 h 3"/>
                </a:gdLst>
                <a:ahLst/>
                <a:cxnLst>
                  <a:cxn ang="0">
                    <a:pos x="T0" y="T1"/>
                  </a:cxn>
                  <a:cxn ang="0">
                    <a:pos x="T2" y="T3"/>
                  </a:cxn>
                  <a:cxn ang="0">
                    <a:pos x="T4" y="T5"/>
                  </a:cxn>
                  <a:cxn ang="0">
                    <a:pos x="T6" y="T7"/>
                  </a:cxn>
                  <a:cxn ang="0">
                    <a:pos x="T8" y="T9"/>
                  </a:cxn>
                </a:cxnLst>
                <a:rect l="0" t="0" r="r" b="b"/>
                <a:pathLst>
                  <a:path w="8" h="3">
                    <a:moveTo>
                      <a:pt x="8" y="1"/>
                    </a:moveTo>
                    <a:lnTo>
                      <a:pt x="0" y="3"/>
                    </a:lnTo>
                    <a:lnTo>
                      <a:pt x="7" y="0"/>
                    </a:lnTo>
                    <a:lnTo>
                      <a:pt x="8" y="0"/>
                    </a:lnTo>
                    <a:lnTo>
                      <a:pt x="8"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6" name="Freeform 525"/>
              <p:cNvSpPr>
                <a:spLocks/>
              </p:cNvSpPr>
              <p:nvPr/>
            </p:nvSpPr>
            <p:spPr bwMode="auto">
              <a:xfrm>
                <a:off x="1568" y="1189"/>
                <a:ext cx="5" cy="2"/>
              </a:xfrm>
              <a:custGeom>
                <a:avLst/>
                <a:gdLst>
                  <a:gd name="T0" fmla="*/ 0 w 5"/>
                  <a:gd name="T1" fmla="*/ 2 h 2"/>
                  <a:gd name="T2" fmla="*/ 5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5" y="2"/>
                    </a:lnTo>
                    <a:lnTo>
                      <a:pt x="5" y="0"/>
                    </a:lnTo>
                    <a:lnTo>
                      <a:pt x="3"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7" name="Freeform 526"/>
              <p:cNvSpPr>
                <a:spLocks/>
              </p:cNvSpPr>
              <p:nvPr/>
            </p:nvSpPr>
            <p:spPr bwMode="auto">
              <a:xfrm>
                <a:off x="1576" y="1189"/>
                <a:ext cx="3" cy="3"/>
              </a:xfrm>
              <a:custGeom>
                <a:avLst/>
                <a:gdLst>
                  <a:gd name="T0" fmla="*/ 0 w 3"/>
                  <a:gd name="T1" fmla="*/ 3 h 3"/>
                  <a:gd name="T2" fmla="*/ 3 w 3"/>
                  <a:gd name="T3" fmla="*/ 3 h 3"/>
                  <a:gd name="T4" fmla="*/ 3 w 3"/>
                  <a:gd name="T5" fmla="*/ 3 h 3"/>
                  <a:gd name="T6" fmla="*/ 3 w 3"/>
                  <a:gd name="T7" fmla="*/ 0 h 3"/>
                  <a:gd name="T8" fmla="*/ 2 w 3"/>
                  <a:gd name="T9" fmla="*/ 3 h 3"/>
                  <a:gd name="T10" fmla="*/ 0 w 3"/>
                  <a:gd name="T11" fmla="*/ 3 h 3"/>
                </a:gdLst>
                <a:ahLst/>
                <a:cxnLst>
                  <a:cxn ang="0">
                    <a:pos x="T0" y="T1"/>
                  </a:cxn>
                  <a:cxn ang="0">
                    <a:pos x="T2" y="T3"/>
                  </a:cxn>
                  <a:cxn ang="0">
                    <a:pos x="T4" y="T5"/>
                  </a:cxn>
                  <a:cxn ang="0">
                    <a:pos x="T6" y="T7"/>
                  </a:cxn>
                  <a:cxn ang="0">
                    <a:pos x="T8" y="T9"/>
                  </a:cxn>
                  <a:cxn ang="0">
                    <a:pos x="T10" y="T11"/>
                  </a:cxn>
                </a:cxnLst>
                <a:rect l="0" t="0" r="r" b="b"/>
                <a:pathLst>
                  <a:path w="3" h="3">
                    <a:moveTo>
                      <a:pt x="0" y="3"/>
                    </a:moveTo>
                    <a:lnTo>
                      <a:pt x="3" y="3"/>
                    </a:lnTo>
                    <a:lnTo>
                      <a:pt x="3" y="3"/>
                    </a:lnTo>
                    <a:lnTo>
                      <a:pt x="3" y="0"/>
                    </a:lnTo>
                    <a:lnTo>
                      <a:pt x="2"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8" name="Freeform 527"/>
              <p:cNvSpPr>
                <a:spLocks/>
              </p:cNvSpPr>
              <p:nvPr/>
            </p:nvSpPr>
            <p:spPr bwMode="auto">
              <a:xfrm>
                <a:off x="1609" y="1141"/>
                <a:ext cx="2" cy="3"/>
              </a:xfrm>
              <a:custGeom>
                <a:avLst/>
                <a:gdLst>
                  <a:gd name="T0" fmla="*/ 0 w 2"/>
                  <a:gd name="T1" fmla="*/ 1 h 3"/>
                  <a:gd name="T2" fmla="*/ 0 w 2"/>
                  <a:gd name="T3" fmla="*/ 3 h 3"/>
                  <a:gd name="T4" fmla="*/ 2 w 2"/>
                  <a:gd name="T5" fmla="*/ 1 h 3"/>
                  <a:gd name="T6" fmla="*/ 2 w 2"/>
                  <a:gd name="T7" fmla="*/ 0 h 3"/>
                  <a:gd name="T8" fmla="*/ 0 w 2"/>
                  <a:gd name="T9" fmla="*/ 1 h 3"/>
                </a:gdLst>
                <a:ahLst/>
                <a:cxnLst>
                  <a:cxn ang="0">
                    <a:pos x="T0" y="T1"/>
                  </a:cxn>
                  <a:cxn ang="0">
                    <a:pos x="T2" y="T3"/>
                  </a:cxn>
                  <a:cxn ang="0">
                    <a:pos x="T4" y="T5"/>
                  </a:cxn>
                  <a:cxn ang="0">
                    <a:pos x="T6" y="T7"/>
                  </a:cxn>
                  <a:cxn ang="0">
                    <a:pos x="T8" y="T9"/>
                  </a:cxn>
                </a:cxnLst>
                <a:rect l="0" t="0" r="r" b="b"/>
                <a:pathLst>
                  <a:path w="2" h="3">
                    <a:moveTo>
                      <a:pt x="0" y="1"/>
                    </a:moveTo>
                    <a:lnTo>
                      <a:pt x="0" y="3"/>
                    </a:lnTo>
                    <a:lnTo>
                      <a:pt x="2" y="1"/>
                    </a:lnTo>
                    <a:lnTo>
                      <a:pt x="2" y="0"/>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49" name="Freeform 528"/>
              <p:cNvSpPr>
                <a:spLocks/>
              </p:cNvSpPr>
              <p:nvPr/>
            </p:nvSpPr>
            <p:spPr bwMode="auto">
              <a:xfrm>
                <a:off x="1613" y="1139"/>
                <a:ext cx="1" cy="3"/>
              </a:xfrm>
              <a:custGeom>
                <a:avLst/>
                <a:gdLst>
                  <a:gd name="T0" fmla="*/ 0 w 1"/>
                  <a:gd name="T1" fmla="*/ 2 h 3"/>
                  <a:gd name="T2" fmla="*/ 1 w 1"/>
                  <a:gd name="T3" fmla="*/ 3 h 3"/>
                  <a:gd name="T4" fmla="*/ 1 w 1"/>
                  <a:gd name="T5" fmla="*/ 0 h 3"/>
                  <a:gd name="T6" fmla="*/ 0 w 1"/>
                  <a:gd name="T7" fmla="*/ 2 h 3"/>
                </a:gdLst>
                <a:ahLst/>
                <a:cxnLst>
                  <a:cxn ang="0">
                    <a:pos x="T0" y="T1"/>
                  </a:cxn>
                  <a:cxn ang="0">
                    <a:pos x="T2" y="T3"/>
                  </a:cxn>
                  <a:cxn ang="0">
                    <a:pos x="T4" y="T5"/>
                  </a:cxn>
                  <a:cxn ang="0">
                    <a:pos x="T6" y="T7"/>
                  </a:cxn>
                </a:cxnLst>
                <a:rect l="0" t="0" r="r" b="b"/>
                <a:pathLst>
                  <a:path w="1" h="3">
                    <a:moveTo>
                      <a:pt x="0" y="2"/>
                    </a:moveTo>
                    <a:lnTo>
                      <a:pt x="1" y="3"/>
                    </a:lnTo>
                    <a:lnTo>
                      <a:pt x="1"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0" name="Freeform 529"/>
              <p:cNvSpPr>
                <a:spLocks/>
              </p:cNvSpPr>
              <p:nvPr/>
            </p:nvSpPr>
            <p:spPr bwMode="auto">
              <a:xfrm>
                <a:off x="1613" y="1144"/>
                <a:ext cx="1" cy="0"/>
              </a:xfrm>
              <a:custGeom>
                <a:avLst/>
                <a:gdLst>
                  <a:gd name="T0" fmla="*/ 0 w 1"/>
                  <a:gd name="T1" fmla="*/ 0 w 1"/>
                  <a:gd name="T2" fmla="*/ 1 w 1"/>
                  <a:gd name="T3" fmla="*/ 0 w 1"/>
                </a:gdLst>
                <a:ahLst/>
                <a:cxnLst>
                  <a:cxn ang="0">
                    <a:pos x="T0" y="0"/>
                  </a:cxn>
                  <a:cxn ang="0">
                    <a:pos x="T1" y="0"/>
                  </a:cxn>
                  <a:cxn ang="0">
                    <a:pos x="T2" y="0"/>
                  </a:cxn>
                  <a:cxn ang="0">
                    <a:pos x="T3" y="0"/>
                  </a:cxn>
                </a:cxnLst>
                <a:rect l="0" t="0" r="r" b="b"/>
                <a:pathLst>
                  <a:path w="1">
                    <a:moveTo>
                      <a:pt x="0" y="0"/>
                    </a:moveTo>
                    <a:lnTo>
                      <a:pt x="0" y="0"/>
                    </a:lnTo>
                    <a:lnTo>
                      <a:pt x="1"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1" name="Freeform 530"/>
              <p:cNvSpPr>
                <a:spLocks/>
              </p:cNvSpPr>
              <p:nvPr/>
            </p:nvSpPr>
            <p:spPr bwMode="auto">
              <a:xfrm>
                <a:off x="1640" y="1131"/>
                <a:ext cx="3" cy="3"/>
              </a:xfrm>
              <a:custGeom>
                <a:avLst/>
                <a:gdLst>
                  <a:gd name="T0" fmla="*/ 3 w 3"/>
                  <a:gd name="T1" fmla="*/ 0 h 3"/>
                  <a:gd name="T2" fmla="*/ 0 w 3"/>
                  <a:gd name="T3" fmla="*/ 3 h 3"/>
                  <a:gd name="T4" fmla="*/ 3 w 3"/>
                  <a:gd name="T5" fmla="*/ 2 h 3"/>
                  <a:gd name="T6" fmla="*/ 3 w 3"/>
                  <a:gd name="T7" fmla="*/ 0 h 3"/>
                  <a:gd name="T8" fmla="*/ 3 w 3"/>
                  <a:gd name="T9" fmla="*/ 0 h 3"/>
                </a:gdLst>
                <a:ahLst/>
                <a:cxnLst>
                  <a:cxn ang="0">
                    <a:pos x="T0" y="T1"/>
                  </a:cxn>
                  <a:cxn ang="0">
                    <a:pos x="T2" y="T3"/>
                  </a:cxn>
                  <a:cxn ang="0">
                    <a:pos x="T4" y="T5"/>
                  </a:cxn>
                  <a:cxn ang="0">
                    <a:pos x="T6" y="T7"/>
                  </a:cxn>
                  <a:cxn ang="0">
                    <a:pos x="T8" y="T9"/>
                  </a:cxn>
                </a:cxnLst>
                <a:rect l="0" t="0" r="r" b="b"/>
                <a:pathLst>
                  <a:path w="3" h="3">
                    <a:moveTo>
                      <a:pt x="3" y="0"/>
                    </a:moveTo>
                    <a:lnTo>
                      <a:pt x="0" y="3"/>
                    </a:lnTo>
                    <a:lnTo>
                      <a:pt x="3" y="2"/>
                    </a:lnTo>
                    <a:lnTo>
                      <a:pt x="3"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2" name="Freeform 531"/>
              <p:cNvSpPr>
                <a:spLocks/>
              </p:cNvSpPr>
              <p:nvPr/>
            </p:nvSpPr>
            <p:spPr bwMode="auto">
              <a:xfrm>
                <a:off x="1123" y="1421"/>
                <a:ext cx="11" cy="9"/>
              </a:xfrm>
              <a:custGeom>
                <a:avLst/>
                <a:gdLst>
                  <a:gd name="T0" fmla="*/ 3 w 11"/>
                  <a:gd name="T1" fmla="*/ 4 h 9"/>
                  <a:gd name="T2" fmla="*/ 11 w 11"/>
                  <a:gd name="T3" fmla="*/ 0 h 9"/>
                  <a:gd name="T4" fmla="*/ 2 w 11"/>
                  <a:gd name="T5" fmla="*/ 9 h 9"/>
                  <a:gd name="T6" fmla="*/ 0 w 11"/>
                  <a:gd name="T7" fmla="*/ 9 h 9"/>
                  <a:gd name="T8" fmla="*/ 3 w 11"/>
                  <a:gd name="T9" fmla="*/ 4 h 9"/>
                </a:gdLst>
                <a:ahLst/>
                <a:cxnLst>
                  <a:cxn ang="0">
                    <a:pos x="T0" y="T1"/>
                  </a:cxn>
                  <a:cxn ang="0">
                    <a:pos x="T2" y="T3"/>
                  </a:cxn>
                  <a:cxn ang="0">
                    <a:pos x="T4" y="T5"/>
                  </a:cxn>
                  <a:cxn ang="0">
                    <a:pos x="T6" y="T7"/>
                  </a:cxn>
                  <a:cxn ang="0">
                    <a:pos x="T8" y="T9"/>
                  </a:cxn>
                </a:cxnLst>
                <a:rect l="0" t="0" r="r" b="b"/>
                <a:pathLst>
                  <a:path w="11" h="9">
                    <a:moveTo>
                      <a:pt x="3" y="4"/>
                    </a:moveTo>
                    <a:lnTo>
                      <a:pt x="11" y="0"/>
                    </a:lnTo>
                    <a:lnTo>
                      <a:pt x="2" y="9"/>
                    </a:lnTo>
                    <a:lnTo>
                      <a:pt x="0" y="9"/>
                    </a:lnTo>
                    <a:lnTo>
                      <a:pt x="3"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3" name="Freeform 532"/>
              <p:cNvSpPr>
                <a:spLocks/>
              </p:cNvSpPr>
              <p:nvPr/>
            </p:nvSpPr>
            <p:spPr bwMode="auto">
              <a:xfrm>
                <a:off x="1057" y="724"/>
                <a:ext cx="22" cy="11"/>
              </a:xfrm>
              <a:custGeom>
                <a:avLst/>
                <a:gdLst>
                  <a:gd name="T0" fmla="*/ 6 w 22"/>
                  <a:gd name="T1" fmla="*/ 7 h 11"/>
                  <a:gd name="T2" fmla="*/ 8 w 22"/>
                  <a:gd name="T3" fmla="*/ 7 h 11"/>
                  <a:gd name="T4" fmla="*/ 8 w 22"/>
                  <a:gd name="T5" fmla="*/ 5 h 11"/>
                  <a:gd name="T6" fmla="*/ 12 w 22"/>
                  <a:gd name="T7" fmla="*/ 5 h 11"/>
                  <a:gd name="T8" fmla="*/ 12 w 22"/>
                  <a:gd name="T9" fmla="*/ 5 h 11"/>
                  <a:gd name="T10" fmla="*/ 17 w 22"/>
                  <a:gd name="T11" fmla="*/ 2 h 11"/>
                  <a:gd name="T12" fmla="*/ 17 w 22"/>
                  <a:gd name="T13" fmla="*/ 0 h 11"/>
                  <a:gd name="T14" fmla="*/ 19 w 22"/>
                  <a:gd name="T15" fmla="*/ 0 h 11"/>
                  <a:gd name="T16" fmla="*/ 17 w 22"/>
                  <a:gd name="T17" fmla="*/ 3 h 11"/>
                  <a:gd name="T18" fmla="*/ 22 w 22"/>
                  <a:gd name="T19" fmla="*/ 3 h 11"/>
                  <a:gd name="T20" fmla="*/ 19 w 22"/>
                  <a:gd name="T21" fmla="*/ 5 h 11"/>
                  <a:gd name="T22" fmla="*/ 4 w 22"/>
                  <a:gd name="T23" fmla="*/ 11 h 11"/>
                  <a:gd name="T24" fmla="*/ 0 w 22"/>
                  <a:gd name="T25" fmla="*/ 11 h 11"/>
                  <a:gd name="T26" fmla="*/ 3 w 22"/>
                  <a:gd name="T27" fmla="*/ 10 h 11"/>
                  <a:gd name="T28" fmla="*/ 1 w 22"/>
                  <a:gd name="T29" fmla="*/ 8 h 11"/>
                  <a:gd name="T30" fmla="*/ 3 w 22"/>
                  <a:gd name="T31" fmla="*/ 5 h 11"/>
                  <a:gd name="T32" fmla="*/ 6 w 22"/>
                  <a:gd name="T33"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11">
                    <a:moveTo>
                      <a:pt x="6" y="7"/>
                    </a:moveTo>
                    <a:lnTo>
                      <a:pt x="8" y="7"/>
                    </a:lnTo>
                    <a:lnTo>
                      <a:pt x="8" y="5"/>
                    </a:lnTo>
                    <a:lnTo>
                      <a:pt x="12" y="5"/>
                    </a:lnTo>
                    <a:lnTo>
                      <a:pt x="12" y="5"/>
                    </a:lnTo>
                    <a:lnTo>
                      <a:pt x="17" y="2"/>
                    </a:lnTo>
                    <a:lnTo>
                      <a:pt x="17" y="0"/>
                    </a:lnTo>
                    <a:lnTo>
                      <a:pt x="19" y="0"/>
                    </a:lnTo>
                    <a:lnTo>
                      <a:pt x="17" y="3"/>
                    </a:lnTo>
                    <a:lnTo>
                      <a:pt x="22" y="3"/>
                    </a:lnTo>
                    <a:lnTo>
                      <a:pt x="19" y="5"/>
                    </a:lnTo>
                    <a:lnTo>
                      <a:pt x="4" y="11"/>
                    </a:lnTo>
                    <a:lnTo>
                      <a:pt x="0" y="11"/>
                    </a:lnTo>
                    <a:lnTo>
                      <a:pt x="3" y="10"/>
                    </a:lnTo>
                    <a:lnTo>
                      <a:pt x="1" y="8"/>
                    </a:lnTo>
                    <a:lnTo>
                      <a:pt x="3" y="5"/>
                    </a:lnTo>
                    <a:lnTo>
                      <a:pt x="6"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4" name="Freeform 533"/>
              <p:cNvSpPr>
                <a:spLocks/>
              </p:cNvSpPr>
              <p:nvPr/>
            </p:nvSpPr>
            <p:spPr bwMode="auto">
              <a:xfrm>
                <a:off x="1049" y="732"/>
                <a:ext cx="8" cy="5"/>
              </a:xfrm>
              <a:custGeom>
                <a:avLst/>
                <a:gdLst>
                  <a:gd name="T0" fmla="*/ 1 w 8"/>
                  <a:gd name="T1" fmla="*/ 0 h 5"/>
                  <a:gd name="T2" fmla="*/ 0 w 8"/>
                  <a:gd name="T3" fmla="*/ 2 h 5"/>
                  <a:gd name="T4" fmla="*/ 0 w 8"/>
                  <a:gd name="T5" fmla="*/ 3 h 5"/>
                  <a:gd name="T6" fmla="*/ 8 w 8"/>
                  <a:gd name="T7" fmla="*/ 5 h 5"/>
                  <a:gd name="T8" fmla="*/ 4 w 8"/>
                  <a:gd name="T9" fmla="*/ 0 h 5"/>
                  <a:gd name="T10" fmla="*/ 1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1" y="0"/>
                    </a:moveTo>
                    <a:lnTo>
                      <a:pt x="0" y="2"/>
                    </a:lnTo>
                    <a:lnTo>
                      <a:pt x="0" y="3"/>
                    </a:lnTo>
                    <a:lnTo>
                      <a:pt x="8" y="5"/>
                    </a:lnTo>
                    <a:lnTo>
                      <a:pt x="4" y="0"/>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5" name="Freeform 534"/>
              <p:cNvSpPr>
                <a:spLocks/>
              </p:cNvSpPr>
              <p:nvPr/>
            </p:nvSpPr>
            <p:spPr bwMode="auto">
              <a:xfrm>
                <a:off x="1109" y="1474"/>
                <a:ext cx="2" cy="3"/>
              </a:xfrm>
              <a:custGeom>
                <a:avLst/>
                <a:gdLst>
                  <a:gd name="T0" fmla="*/ 2 w 2"/>
                  <a:gd name="T1" fmla="*/ 0 h 3"/>
                  <a:gd name="T2" fmla="*/ 2 w 2"/>
                  <a:gd name="T3" fmla="*/ 1 h 3"/>
                  <a:gd name="T4" fmla="*/ 0 w 2"/>
                  <a:gd name="T5" fmla="*/ 3 h 3"/>
                  <a:gd name="T6" fmla="*/ 0 w 2"/>
                  <a:gd name="T7" fmla="*/ 1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2" y="1"/>
                    </a:lnTo>
                    <a:lnTo>
                      <a:pt x="0" y="3"/>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6" name="Freeform 535"/>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7" name="Freeform 536"/>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8" name="Freeform 537"/>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9" name="Freeform 538"/>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0" name="Freeform 539"/>
              <p:cNvSpPr>
                <a:spLocks/>
              </p:cNvSpPr>
              <p:nvPr/>
            </p:nvSpPr>
            <p:spPr bwMode="auto">
              <a:xfrm>
                <a:off x="863" y="1027"/>
                <a:ext cx="41" cy="43"/>
              </a:xfrm>
              <a:custGeom>
                <a:avLst/>
                <a:gdLst>
                  <a:gd name="T0" fmla="*/ 6 w 41"/>
                  <a:gd name="T1" fmla="*/ 8 h 43"/>
                  <a:gd name="T2" fmla="*/ 9 w 41"/>
                  <a:gd name="T3" fmla="*/ 3 h 43"/>
                  <a:gd name="T4" fmla="*/ 5 w 41"/>
                  <a:gd name="T5" fmla="*/ 3 h 43"/>
                  <a:gd name="T6" fmla="*/ 1 w 41"/>
                  <a:gd name="T7" fmla="*/ 4 h 43"/>
                  <a:gd name="T8" fmla="*/ 0 w 41"/>
                  <a:gd name="T9" fmla="*/ 3 h 43"/>
                  <a:gd name="T10" fmla="*/ 1 w 41"/>
                  <a:gd name="T11" fmla="*/ 1 h 43"/>
                  <a:gd name="T12" fmla="*/ 6 w 41"/>
                  <a:gd name="T13" fmla="*/ 0 h 43"/>
                  <a:gd name="T14" fmla="*/ 32 w 41"/>
                  <a:gd name="T15" fmla="*/ 8 h 43"/>
                  <a:gd name="T16" fmla="*/ 33 w 41"/>
                  <a:gd name="T17" fmla="*/ 19 h 43"/>
                  <a:gd name="T18" fmla="*/ 33 w 41"/>
                  <a:gd name="T19" fmla="*/ 22 h 43"/>
                  <a:gd name="T20" fmla="*/ 41 w 41"/>
                  <a:gd name="T21" fmla="*/ 30 h 43"/>
                  <a:gd name="T22" fmla="*/ 40 w 41"/>
                  <a:gd name="T23" fmla="*/ 37 h 43"/>
                  <a:gd name="T24" fmla="*/ 41 w 41"/>
                  <a:gd name="T25" fmla="*/ 37 h 43"/>
                  <a:gd name="T26" fmla="*/ 41 w 41"/>
                  <a:gd name="T27" fmla="*/ 40 h 43"/>
                  <a:gd name="T28" fmla="*/ 35 w 41"/>
                  <a:gd name="T29" fmla="*/ 43 h 43"/>
                  <a:gd name="T30" fmla="*/ 24 w 41"/>
                  <a:gd name="T31" fmla="*/ 37 h 43"/>
                  <a:gd name="T32" fmla="*/ 27 w 41"/>
                  <a:gd name="T33" fmla="*/ 35 h 43"/>
                  <a:gd name="T34" fmla="*/ 22 w 41"/>
                  <a:gd name="T35" fmla="*/ 37 h 43"/>
                  <a:gd name="T36" fmla="*/ 22 w 41"/>
                  <a:gd name="T37" fmla="*/ 33 h 43"/>
                  <a:gd name="T38" fmla="*/ 25 w 41"/>
                  <a:gd name="T39" fmla="*/ 32 h 43"/>
                  <a:gd name="T40" fmla="*/ 17 w 41"/>
                  <a:gd name="T41" fmla="*/ 32 h 43"/>
                  <a:gd name="T42" fmla="*/ 16 w 41"/>
                  <a:gd name="T43" fmla="*/ 30 h 43"/>
                  <a:gd name="T44" fmla="*/ 19 w 41"/>
                  <a:gd name="T45" fmla="*/ 30 h 43"/>
                  <a:gd name="T46" fmla="*/ 17 w 41"/>
                  <a:gd name="T47" fmla="*/ 27 h 43"/>
                  <a:gd name="T48" fmla="*/ 9 w 41"/>
                  <a:gd name="T49" fmla="*/ 24 h 43"/>
                  <a:gd name="T50" fmla="*/ 11 w 41"/>
                  <a:gd name="T51" fmla="*/ 22 h 43"/>
                  <a:gd name="T52" fmla="*/ 19 w 41"/>
                  <a:gd name="T53" fmla="*/ 20 h 43"/>
                  <a:gd name="T54" fmla="*/ 14 w 41"/>
                  <a:gd name="T55" fmla="*/ 19 h 43"/>
                  <a:gd name="T56" fmla="*/ 14 w 41"/>
                  <a:gd name="T57" fmla="*/ 17 h 43"/>
                  <a:gd name="T58" fmla="*/ 13 w 41"/>
                  <a:gd name="T59" fmla="*/ 19 h 43"/>
                  <a:gd name="T60" fmla="*/ 9 w 41"/>
                  <a:gd name="T61" fmla="*/ 16 h 43"/>
                  <a:gd name="T62" fmla="*/ 8 w 41"/>
                  <a:gd name="T63" fmla="*/ 16 h 43"/>
                  <a:gd name="T64" fmla="*/ 6 w 41"/>
                  <a:gd name="T65" fmla="*/ 16 h 43"/>
                  <a:gd name="T66" fmla="*/ 9 w 41"/>
                  <a:gd name="T67" fmla="*/ 12 h 43"/>
                  <a:gd name="T68" fmla="*/ 8 w 41"/>
                  <a:gd name="T69" fmla="*/ 11 h 43"/>
                  <a:gd name="T70" fmla="*/ 5 w 41"/>
                  <a:gd name="T71" fmla="*/ 12 h 43"/>
                  <a:gd name="T72" fmla="*/ 5 w 41"/>
                  <a:gd name="T73" fmla="*/ 11 h 43"/>
                  <a:gd name="T74" fmla="*/ 0 w 41"/>
                  <a:gd name="T75" fmla="*/ 12 h 43"/>
                  <a:gd name="T76" fmla="*/ 1 w 41"/>
                  <a:gd name="T77" fmla="*/ 9 h 43"/>
                  <a:gd name="T78" fmla="*/ 1 w 41"/>
                  <a:gd name="T79" fmla="*/ 6 h 43"/>
                  <a:gd name="T80" fmla="*/ 6 w 41"/>
                  <a:gd name="T81"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3">
                    <a:moveTo>
                      <a:pt x="6" y="8"/>
                    </a:moveTo>
                    <a:lnTo>
                      <a:pt x="9" y="3"/>
                    </a:lnTo>
                    <a:lnTo>
                      <a:pt x="5" y="3"/>
                    </a:lnTo>
                    <a:lnTo>
                      <a:pt x="1" y="4"/>
                    </a:lnTo>
                    <a:lnTo>
                      <a:pt x="0" y="3"/>
                    </a:lnTo>
                    <a:lnTo>
                      <a:pt x="1" y="1"/>
                    </a:lnTo>
                    <a:lnTo>
                      <a:pt x="6" y="0"/>
                    </a:lnTo>
                    <a:lnTo>
                      <a:pt x="32" y="8"/>
                    </a:lnTo>
                    <a:lnTo>
                      <a:pt x="33" y="19"/>
                    </a:lnTo>
                    <a:lnTo>
                      <a:pt x="33" y="22"/>
                    </a:lnTo>
                    <a:lnTo>
                      <a:pt x="41" y="30"/>
                    </a:lnTo>
                    <a:lnTo>
                      <a:pt x="40" y="37"/>
                    </a:lnTo>
                    <a:lnTo>
                      <a:pt x="41" y="37"/>
                    </a:lnTo>
                    <a:lnTo>
                      <a:pt x="41" y="40"/>
                    </a:lnTo>
                    <a:lnTo>
                      <a:pt x="35" y="43"/>
                    </a:lnTo>
                    <a:lnTo>
                      <a:pt x="24" y="37"/>
                    </a:lnTo>
                    <a:lnTo>
                      <a:pt x="27" y="35"/>
                    </a:lnTo>
                    <a:lnTo>
                      <a:pt x="22" y="37"/>
                    </a:lnTo>
                    <a:lnTo>
                      <a:pt x="22" y="33"/>
                    </a:lnTo>
                    <a:lnTo>
                      <a:pt x="25" y="32"/>
                    </a:lnTo>
                    <a:lnTo>
                      <a:pt x="17" y="32"/>
                    </a:lnTo>
                    <a:lnTo>
                      <a:pt x="16" y="30"/>
                    </a:lnTo>
                    <a:lnTo>
                      <a:pt x="19" y="30"/>
                    </a:lnTo>
                    <a:lnTo>
                      <a:pt x="17" y="27"/>
                    </a:lnTo>
                    <a:lnTo>
                      <a:pt x="9" y="24"/>
                    </a:lnTo>
                    <a:lnTo>
                      <a:pt x="11" y="22"/>
                    </a:lnTo>
                    <a:lnTo>
                      <a:pt x="19" y="20"/>
                    </a:lnTo>
                    <a:lnTo>
                      <a:pt x="14" y="19"/>
                    </a:lnTo>
                    <a:lnTo>
                      <a:pt x="14" y="17"/>
                    </a:lnTo>
                    <a:lnTo>
                      <a:pt x="13" y="19"/>
                    </a:lnTo>
                    <a:lnTo>
                      <a:pt x="9" y="16"/>
                    </a:lnTo>
                    <a:lnTo>
                      <a:pt x="8" y="16"/>
                    </a:lnTo>
                    <a:lnTo>
                      <a:pt x="6" y="16"/>
                    </a:lnTo>
                    <a:lnTo>
                      <a:pt x="9" y="12"/>
                    </a:lnTo>
                    <a:lnTo>
                      <a:pt x="8" y="11"/>
                    </a:lnTo>
                    <a:lnTo>
                      <a:pt x="5" y="12"/>
                    </a:lnTo>
                    <a:lnTo>
                      <a:pt x="5" y="11"/>
                    </a:lnTo>
                    <a:lnTo>
                      <a:pt x="0" y="12"/>
                    </a:lnTo>
                    <a:lnTo>
                      <a:pt x="1" y="9"/>
                    </a:lnTo>
                    <a:lnTo>
                      <a:pt x="1" y="6"/>
                    </a:lnTo>
                    <a:lnTo>
                      <a:pt x="6"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1" name="Freeform 540"/>
              <p:cNvSpPr>
                <a:spLocks/>
              </p:cNvSpPr>
              <p:nvPr/>
            </p:nvSpPr>
            <p:spPr bwMode="auto">
              <a:xfrm>
                <a:off x="853" y="916"/>
                <a:ext cx="15" cy="21"/>
              </a:xfrm>
              <a:custGeom>
                <a:avLst/>
                <a:gdLst>
                  <a:gd name="T0" fmla="*/ 15 w 15"/>
                  <a:gd name="T1" fmla="*/ 4 h 21"/>
                  <a:gd name="T2" fmla="*/ 7 w 15"/>
                  <a:gd name="T3" fmla="*/ 16 h 21"/>
                  <a:gd name="T4" fmla="*/ 0 w 15"/>
                  <a:gd name="T5" fmla="*/ 21 h 21"/>
                  <a:gd name="T6" fmla="*/ 0 w 15"/>
                  <a:gd name="T7" fmla="*/ 21 h 21"/>
                  <a:gd name="T8" fmla="*/ 2 w 15"/>
                  <a:gd name="T9" fmla="*/ 16 h 21"/>
                  <a:gd name="T10" fmla="*/ 8 w 15"/>
                  <a:gd name="T11" fmla="*/ 11 h 21"/>
                  <a:gd name="T12" fmla="*/ 3 w 15"/>
                  <a:gd name="T13" fmla="*/ 12 h 21"/>
                  <a:gd name="T14" fmla="*/ 3 w 15"/>
                  <a:gd name="T15" fmla="*/ 9 h 21"/>
                  <a:gd name="T16" fmla="*/ 8 w 15"/>
                  <a:gd name="T17" fmla="*/ 6 h 21"/>
                  <a:gd name="T18" fmla="*/ 7 w 15"/>
                  <a:gd name="T19" fmla="*/ 3 h 21"/>
                  <a:gd name="T20" fmla="*/ 11 w 15"/>
                  <a:gd name="T21" fmla="*/ 0 h 21"/>
                  <a:gd name="T22" fmla="*/ 15 w 15"/>
                  <a:gd name="T23" fmla="*/ 4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1">
                    <a:moveTo>
                      <a:pt x="15" y="4"/>
                    </a:moveTo>
                    <a:lnTo>
                      <a:pt x="7" y="16"/>
                    </a:lnTo>
                    <a:lnTo>
                      <a:pt x="0" y="21"/>
                    </a:lnTo>
                    <a:lnTo>
                      <a:pt x="0" y="21"/>
                    </a:lnTo>
                    <a:lnTo>
                      <a:pt x="2" y="16"/>
                    </a:lnTo>
                    <a:lnTo>
                      <a:pt x="8" y="11"/>
                    </a:lnTo>
                    <a:lnTo>
                      <a:pt x="3" y="12"/>
                    </a:lnTo>
                    <a:lnTo>
                      <a:pt x="3" y="9"/>
                    </a:lnTo>
                    <a:lnTo>
                      <a:pt x="8" y="6"/>
                    </a:lnTo>
                    <a:lnTo>
                      <a:pt x="7" y="3"/>
                    </a:lnTo>
                    <a:lnTo>
                      <a:pt x="11" y="0"/>
                    </a:lnTo>
                    <a:lnTo>
                      <a:pt x="1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2" name="Freeform 541"/>
              <p:cNvSpPr>
                <a:spLocks/>
              </p:cNvSpPr>
              <p:nvPr/>
            </p:nvSpPr>
            <p:spPr bwMode="auto">
              <a:xfrm>
                <a:off x="869" y="904"/>
                <a:ext cx="19" cy="20"/>
              </a:xfrm>
              <a:custGeom>
                <a:avLst/>
                <a:gdLst>
                  <a:gd name="T0" fmla="*/ 8 w 19"/>
                  <a:gd name="T1" fmla="*/ 10 h 20"/>
                  <a:gd name="T2" fmla="*/ 11 w 19"/>
                  <a:gd name="T3" fmla="*/ 4 h 20"/>
                  <a:gd name="T4" fmla="*/ 14 w 19"/>
                  <a:gd name="T5" fmla="*/ 0 h 20"/>
                  <a:gd name="T6" fmla="*/ 18 w 19"/>
                  <a:gd name="T7" fmla="*/ 0 h 20"/>
                  <a:gd name="T8" fmla="*/ 19 w 19"/>
                  <a:gd name="T9" fmla="*/ 2 h 20"/>
                  <a:gd name="T10" fmla="*/ 19 w 19"/>
                  <a:gd name="T11" fmla="*/ 5 h 20"/>
                  <a:gd name="T12" fmla="*/ 16 w 19"/>
                  <a:gd name="T13" fmla="*/ 10 h 20"/>
                  <a:gd name="T14" fmla="*/ 18 w 19"/>
                  <a:gd name="T15" fmla="*/ 4 h 20"/>
                  <a:gd name="T16" fmla="*/ 14 w 19"/>
                  <a:gd name="T17" fmla="*/ 7 h 20"/>
                  <a:gd name="T18" fmla="*/ 14 w 19"/>
                  <a:gd name="T19" fmla="*/ 12 h 20"/>
                  <a:gd name="T20" fmla="*/ 13 w 19"/>
                  <a:gd name="T21" fmla="*/ 12 h 20"/>
                  <a:gd name="T22" fmla="*/ 11 w 19"/>
                  <a:gd name="T23" fmla="*/ 15 h 20"/>
                  <a:gd name="T24" fmla="*/ 10 w 19"/>
                  <a:gd name="T25" fmla="*/ 13 h 20"/>
                  <a:gd name="T26" fmla="*/ 7 w 19"/>
                  <a:gd name="T27" fmla="*/ 16 h 20"/>
                  <a:gd name="T28" fmla="*/ 7 w 19"/>
                  <a:gd name="T29" fmla="*/ 16 h 20"/>
                  <a:gd name="T30" fmla="*/ 0 w 19"/>
                  <a:gd name="T31" fmla="*/ 20 h 20"/>
                  <a:gd name="T32" fmla="*/ 0 w 19"/>
                  <a:gd name="T33" fmla="*/ 18 h 20"/>
                  <a:gd name="T34" fmla="*/ 3 w 19"/>
                  <a:gd name="T35" fmla="*/ 15 h 20"/>
                  <a:gd name="T36" fmla="*/ 7 w 19"/>
                  <a:gd name="T37" fmla="*/ 13 h 20"/>
                  <a:gd name="T38" fmla="*/ 7 w 19"/>
                  <a:gd name="T39" fmla="*/ 12 h 20"/>
                  <a:gd name="T40" fmla="*/ 10 w 19"/>
                  <a:gd name="T41" fmla="*/ 10 h 20"/>
                  <a:gd name="T42" fmla="*/ 8 w 19"/>
                  <a:gd name="T43"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0">
                    <a:moveTo>
                      <a:pt x="8" y="10"/>
                    </a:moveTo>
                    <a:lnTo>
                      <a:pt x="11" y="4"/>
                    </a:lnTo>
                    <a:lnTo>
                      <a:pt x="14" y="0"/>
                    </a:lnTo>
                    <a:lnTo>
                      <a:pt x="18" y="0"/>
                    </a:lnTo>
                    <a:lnTo>
                      <a:pt x="19" y="2"/>
                    </a:lnTo>
                    <a:lnTo>
                      <a:pt x="19" y="5"/>
                    </a:lnTo>
                    <a:lnTo>
                      <a:pt x="16" y="10"/>
                    </a:lnTo>
                    <a:lnTo>
                      <a:pt x="18" y="4"/>
                    </a:lnTo>
                    <a:lnTo>
                      <a:pt x="14" y="7"/>
                    </a:lnTo>
                    <a:lnTo>
                      <a:pt x="14" y="12"/>
                    </a:lnTo>
                    <a:lnTo>
                      <a:pt x="13" y="12"/>
                    </a:lnTo>
                    <a:lnTo>
                      <a:pt x="11" y="15"/>
                    </a:lnTo>
                    <a:lnTo>
                      <a:pt x="10" y="13"/>
                    </a:lnTo>
                    <a:lnTo>
                      <a:pt x="7" y="16"/>
                    </a:lnTo>
                    <a:lnTo>
                      <a:pt x="7" y="16"/>
                    </a:lnTo>
                    <a:lnTo>
                      <a:pt x="0" y="20"/>
                    </a:lnTo>
                    <a:lnTo>
                      <a:pt x="0" y="18"/>
                    </a:lnTo>
                    <a:lnTo>
                      <a:pt x="3" y="15"/>
                    </a:lnTo>
                    <a:lnTo>
                      <a:pt x="7" y="13"/>
                    </a:lnTo>
                    <a:lnTo>
                      <a:pt x="7" y="12"/>
                    </a:lnTo>
                    <a:lnTo>
                      <a:pt x="10" y="10"/>
                    </a:lnTo>
                    <a:lnTo>
                      <a:pt x="8"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3" name="Freeform 542"/>
              <p:cNvSpPr>
                <a:spLocks/>
              </p:cNvSpPr>
              <p:nvPr/>
            </p:nvSpPr>
            <p:spPr bwMode="auto">
              <a:xfrm>
                <a:off x="861" y="925"/>
                <a:ext cx="13" cy="13"/>
              </a:xfrm>
              <a:custGeom>
                <a:avLst/>
                <a:gdLst>
                  <a:gd name="T0" fmla="*/ 7 w 13"/>
                  <a:gd name="T1" fmla="*/ 5 h 13"/>
                  <a:gd name="T2" fmla="*/ 5 w 13"/>
                  <a:gd name="T3" fmla="*/ 3 h 13"/>
                  <a:gd name="T4" fmla="*/ 7 w 13"/>
                  <a:gd name="T5" fmla="*/ 2 h 13"/>
                  <a:gd name="T6" fmla="*/ 10 w 13"/>
                  <a:gd name="T7" fmla="*/ 0 h 13"/>
                  <a:gd name="T8" fmla="*/ 10 w 13"/>
                  <a:gd name="T9" fmla="*/ 3 h 13"/>
                  <a:gd name="T10" fmla="*/ 13 w 13"/>
                  <a:gd name="T11" fmla="*/ 2 h 13"/>
                  <a:gd name="T12" fmla="*/ 11 w 13"/>
                  <a:gd name="T13" fmla="*/ 5 h 13"/>
                  <a:gd name="T14" fmla="*/ 8 w 13"/>
                  <a:gd name="T15" fmla="*/ 5 h 13"/>
                  <a:gd name="T16" fmla="*/ 2 w 13"/>
                  <a:gd name="T17" fmla="*/ 13 h 13"/>
                  <a:gd name="T18" fmla="*/ 2 w 13"/>
                  <a:gd name="T19" fmla="*/ 12 h 13"/>
                  <a:gd name="T20" fmla="*/ 0 w 13"/>
                  <a:gd name="T21" fmla="*/ 12 h 13"/>
                  <a:gd name="T22" fmla="*/ 2 w 13"/>
                  <a:gd name="T23" fmla="*/ 8 h 13"/>
                  <a:gd name="T24" fmla="*/ 7 w 13"/>
                  <a:gd name="T25" fmla="*/ 7 h 13"/>
                  <a:gd name="T26" fmla="*/ 5 w 13"/>
                  <a:gd name="T27" fmla="*/ 5 h 13"/>
                  <a:gd name="T28" fmla="*/ 7 w 13"/>
                  <a:gd name="T29" fmla="*/ 5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 h="13">
                    <a:moveTo>
                      <a:pt x="7" y="5"/>
                    </a:moveTo>
                    <a:lnTo>
                      <a:pt x="5" y="3"/>
                    </a:lnTo>
                    <a:lnTo>
                      <a:pt x="7" y="2"/>
                    </a:lnTo>
                    <a:lnTo>
                      <a:pt x="10" y="0"/>
                    </a:lnTo>
                    <a:lnTo>
                      <a:pt x="10" y="3"/>
                    </a:lnTo>
                    <a:lnTo>
                      <a:pt x="13" y="2"/>
                    </a:lnTo>
                    <a:lnTo>
                      <a:pt x="11" y="5"/>
                    </a:lnTo>
                    <a:lnTo>
                      <a:pt x="8" y="5"/>
                    </a:lnTo>
                    <a:lnTo>
                      <a:pt x="2" y="13"/>
                    </a:lnTo>
                    <a:lnTo>
                      <a:pt x="2" y="12"/>
                    </a:lnTo>
                    <a:lnTo>
                      <a:pt x="0" y="12"/>
                    </a:lnTo>
                    <a:lnTo>
                      <a:pt x="2" y="8"/>
                    </a:lnTo>
                    <a:lnTo>
                      <a:pt x="7" y="7"/>
                    </a:lnTo>
                    <a:lnTo>
                      <a:pt x="5" y="5"/>
                    </a:lnTo>
                    <a:lnTo>
                      <a:pt x="7"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4" name="Freeform 543"/>
              <p:cNvSpPr>
                <a:spLocks/>
              </p:cNvSpPr>
              <p:nvPr/>
            </p:nvSpPr>
            <p:spPr bwMode="auto">
              <a:xfrm>
                <a:off x="872" y="922"/>
                <a:ext cx="15" cy="11"/>
              </a:xfrm>
              <a:custGeom>
                <a:avLst/>
                <a:gdLst>
                  <a:gd name="T0" fmla="*/ 4 w 15"/>
                  <a:gd name="T1" fmla="*/ 2 h 11"/>
                  <a:gd name="T2" fmla="*/ 5 w 15"/>
                  <a:gd name="T3" fmla="*/ 0 h 11"/>
                  <a:gd name="T4" fmla="*/ 15 w 15"/>
                  <a:gd name="T5" fmla="*/ 2 h 11"/>
                  <a:gd name="T6" fmla="*/ 10 w 15"/>
                  <a:gd name="T7" fmla="*/ 8 h 11"/>
                  <a:gd name="T8" fmla="*/ 8 w 15"/>
                  <a:gd name="T9" fmla="*/ 5 h 11"/>
                  <a:gd name="T10" fmla="*/ 5 w 15"/>
                  <a:gd name="T11" fmla="*/ 11 h 11"/>
                  <a:gd name="T12" fmla="*/ 0 w 15"/>
                  <a:gd name="T13" fmla="*/ 11 h 11"/>
                  <a:gd name="T14" fmla="*/ 5 w 15"/>
                  <a:gd name="T15" fmla="*/ 5 h 11"/>
                  <a:gd name="T16" fmla="*/ 4 w 15"/>
                  <a:gd name="T17" fmla="*/ 3 h 11"/>
                  <a:gd name="T18" fmla="*/ 4 w 15"/>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11">
                    <a:moveTo>
                      <a:pt x="4" y="2"/>
                    </a:moveTo>
                    <a:lnTo>
                      <a:pt x="5" y="0"/>
                    </a:lnTo>
                    <a:lnTo>
                      <a:pt x="15" y="2"/>
                    </a:lnTo>
                    <a:lnTo>
                      <a:pt x="10" y="8"/>
                    </a:lnTo>
                    <a:lnTo>
                      <a:pt x="8" y="5"/>
                    </a:lnTo>
                    <a:lnTo>
                      <a:pt x="5" y="11"/>
                    </a:lnTo>
                    <a:lnTo>
                      <a:pt x="0" y="11"/>
                    </a:lnTo>
                    <a:lnTo>
                      <a:pt x="5" y="5"/>
                    </a:lnTo>
                    <a:lnTo>
                      <a:pt x="4" y="3"/>
                    </a:lnTo>
                    <a:lnTo>
                      <a:pt x="4"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5" name="Freeform 544"/>
              <p:cNvSpPr>
                <a:spLocks/>
              </p:cNvSpPr>
              <p:nvPr/>
            </p:nvSpPr>
            <p:spPr bwMode="auto">
              <a:xfrm>
                <a:off x="883" y="927"/>
                <a:ext cx="4" cy="5"/>
              </a:xfrm>
              <a:custGeom>
                <a:avLst/>
                <a:gdLst>
                  <a:gd name="T0" fmla="*/ 4 w 4"/>
                  <a:gd name="T1" fmla="*/ 0 h 5"/>
                  <a:gd name="T2" fmla="*/ 4 w 4"/>
                  <a:gd name="T3" fmla="*/ 5 h 5"/>
                  <a:gd name="T4" fmla="*/ 0 w 4"/>
                  <a:gd name="T5" fmla="*/ 3 h 5"/>
                  <a:gd name="T6" fmla="*/ 4 w 4"/>
                  <a:gd name="T7" fmla="*/ 0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4" y="5"/>
                    </a:lnTo>
                    <a:lnTo>
                      <a:pt x="0" y="3"/>
                    </a:lnTo>
                    <a:lnTo>
                      <a:pt x="4"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6" name="Freeform 545"/>
              <p:cNvSpPr>
                <a:spLocks/>
              </p:cNvSpPr>
              <p:nvPr/>
            </p:nvSpPr>
            <p:spPr bwMode="auto">
              <a:xfrm>
                <a:off x="877" y="933"/>
                <a:ext cx="5" cy="4"/>
              </a:xfrm>
              <a:custGeom>
                <a:avLst/>
                <a:gdLst>
                  <a:gd name="T0" fmla="*/ 5 w 5"/>
                  <a:gd name="T1" fmla="*/ 0 h 4"/>
                  <a:gd name="T2" fmla="*/ 5 w 5"/>
                  <a:gd name="T3" fmla="*/ 2 h 4"/>
                  <a:gd name="T4" fmla="*/ 3 w 5"/>
                  <a:gd name="T5" fmla="*/ 4 h 4"/>
                  <a:gd name="T6" fmla="*/ 0 w 5"/>
                  <a:gd name="T7" fmla="*/ 2 h 4"/>
                  <a:gd name="T8" fmla="*/ 5 w 5"/>
                  <a:gd name="T9" fmla="*/ 0 h 4"/>
                </a:gdLst>
                <a:ahLst/>
                <a:cxnLst>
                  <a:cxn ang="0">
                    <a:pos x="T0" y="T1"/>
                  </a:cxn>
                  <a:cxn ang="0">
                    <a:pos x="T2" y="T3"/>
                  </a:cxn>
                  <a:cxn ang="0">
                    <a:pos x="T4" y="T5"/>
                  </a:cxn>
                  <a:cxn ang="0">
                    <a:pos x="T6" y="T7"/>
                  </a:cxn>
                  <a:cxn ang="0">
                    <a:pos x="T8" y="T9"/>
                  </a:cxn>
                </a:cxnLst>
                <a:rect l="0" t="0" r="r" b="b"/>
                <a:pathLst>
                  <a:path w="5" h="4">
                    <a:moveTo>
                      <a:pt x="5" y="0"/>
                    </a:moveTo>
                    <a:lnTo>
                      <a:pt x="5" y="2"/>
                    </a:lnTo>
                    <a:lnTo>
                      <a:pt x="3" y="4"/>
                    </a:lnTo>
                    <a:lnTo>
                      <a:pt x="0" y="2"/>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7" name="Freeform 546"/>
              <p:cNvSpPr>
                <a:spLocks/>
              </p:cNvSpPr>
              <p:nvPr/>
            </p:nvSpPr>
            <p:spPr bwMode="auto">
              <a:xfrm>
                <a:off x="856" y="903"/>
                <a:ext cx="21" cy="14"/>
              </a:xfrm>
              <a:custGeom>
                <a:avLst/>
                <a:gdLst>
                  <a:gd name="T0" fmla="*/ 21 w 21"/>
                  <a:gd name="T1" fmla="*/ 3 h 14"/>
                  <a:gd name="T2" fmla="*/ 20 w 21"/>
                  <a:gd name="T3" fmla="*/ 6 h 14"/>
                  <a:gd name="T4" fmla="*/ 18 w 21"/>
                  <a:gd name="T5" fmla="*/ 6 h 14"/>
                  <a:gd name="T6" fmla="*/ 18 w 21"/>
                  <a:gd name="T7" fmla="*/ 8 h 14"/>
                  <a:gd name="T8" fmla="*/ 18 w 21"/>
                  <a:gd name="T9" fmla="*/ 9 h 14"/>
                  <a:gd name="T10" fmla="*/ 13 w 21"/>
                  <a:gd name="T11" fmla="*/ 14 h 14"/>
                  <a:gd name="T12" fmla="*/ 8 w 21"/>
                  <a:gd name="T13" fmla="*/ 8 h 14"/>
                  <a:gd name="T14" fmla="*/ 5 w 21"/>
                  <a:gd name="T15" fmla="*/ 13 h 14"/>
                  <a:gd name="T16" fmla="*/ 2 w 21"/>
                  <a:gd name="T17" fmla="*/ 14 h 14"/>
                  <a:gd name="T18" fmla="*/ 0 w 21"/>
                  <a:gd name="T19" fmla="*/ 13 h 14"/>
                  <a:gd name="T20" fmla="*/ 2 w 21"/>
                  <a:gd name="T21" fmla="*/ 13 h 14"/>
                  <a:gd name="T22" fmla="*/ 2 w 21"/>
                  <a:gd name="T23" fmla="*/ 8 h 14"/>
                  <a:gd name="T24" fmla="*/ 4 w 21"/>
                  <a:gd name="T25" fmla="*/ 5 h 14"/>
                  <a:gd name="T26" fmla="*/ 5 w 21"/>
                  <a:gd name="T27" fmla="*/ 6 h 14"/>
                  <a:gd name="T28" fmla="*/ 7 w 21"/>
                  <a:gd name="T29" fmla="*/ 3 h 14"/>
                  <a:gd name="T30" fmla="*/ 8 w 21"/>
                  <a:gd name="T31" fmla="*/ 1 h 14"/>
                  <a:gd name="T32" fmla="*/ 7 w 21"/>
                  <a:gd name="T33" fmla="*/ 3 h 14"/>
                  <a:gd name="T34" fmla="*/ 15 w 21"/>
                  <a:gd name="T35" fmla="*/ 0 h 14"/>
                  <a:gd name="T36" fmla="*/ 16 w 21"/>
                  <a:gd name="T37" fmla="*/ 3 h 14"/>
                  <a:gd name="T38" fmla="*/ 21 w 21"/>
                  <a:gd name="T3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4">
                    <a:moveTo>
                      <a:pt x="21" y="3"/>
                    </a:moveTo>
                    <a:lnTo>
                      <a:pt x="20" y="6"/>
                    </a:lnTo>
                    <a:lnTo>
                      <a:pt x="18" y="6"/>
                    </a:lnTo>
                    <a:lnTo>
                      <a:pt x="18" y="8"/>
                    </a:lnTo>
                    <a:lnTo>
                      <a:pt x="18" y="9"/>
                    </a:lnTo>
                    <a:lnTo>
                      <a:pt x="13" y="14"/>
                    </a:lnTo>
                    <a:lnTo>
                      <a:pt x="8" y="8"/>
                    </a:lnTo>
                    <a:lnTo>
                      <a:pt x="5" y="13"/>
                    </a:lnTo>
                    <a:lnTo>
                      <a:pt x="2" y="14"/>
                    </a:lnTo>
                    <a:lnTo>
                      <a:pt x="0" y="13"/>
                    </a:lnTo>
                    <a:lnTo>
                      <a:pt x="2" y="13"/>
                    </a:lnTo>
                    <a:lnTo>
                      <a:pt x="2" y="8"/>
                    </a:lnTo>
                    <a:lnTo>
                      <a:pt x="4" y="5"/>
                    </a:lnTo>
                    <a:lnTo>
                      <a:pt x="5" y="6"/>
                    </a:lnTo>
                    <a:lnTo>
                      <a:pt x="7" y="3"/>
                    </a:lnTo>
                    <a:lnTo>
                      <a:pt x="8" y="1"/>
                    </a:lnTo>
                    <a:lnTo>
                      <a:pt x="7" y="3"/>
                    </a:lnTo>
                    <a:lnTo>
                      <a:pt x="15" y="0"/>
                    </a:lnTo>
                    <a:lnTo>
                      <a:pt x="16" y="3"/>
                    </a:lnTo>
                    <a:lnTo>
                      <a:pt x="21"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8" name="Freeform 547"/>
              <p:cNvSpPr>
                <a:spLocks/>
              </p:cNvSpPr>
              <p:nvPr/>
            </p:nvSpPr>
            <p:spPr bwMode="auto">
              <a:xfrm>
                <a:off x="861" y="935"/>
                <a:ext cx="16" cy="27"/>
              </a:xfrm>
              <a:custGeom>
                <a:avLst/>
                <a:gdLst>
                  <a:gd name="T0" fmla="*/ 15 w 16"/>
                  <a:gd name="T1" fmla="*/ 5 h 27"/>
                  <a:gd name="T2" fmla="*/ 16 w 16"/>
                  <a:gd name="T3" fmla="*/ 10 h 27"/>
                  <a:gd name="T4" fmla="*/ 13 w 16"/>
                  <a:gd name="T5" fmla="*/ 11 h 27"/>
                  <a:gd name="T6" fmla="*/ 15 w 16"/>
                  <a:gd name="T7" fmla="*/ 14 h 27"/>
                  <a:gd name="T8" fmla="*/ 11 w 16"/>
                  <a:gd name="T9" fmla="*/ 13 h 27"/>
                  <a:gd name="T10" fmla="*/ 11 w 16"/>
                  <a:gd name="T11" fmla="*/ 16 h 27"/>
                  <a:gd name="T12" fmla="*/ 13 w 16"/>
                  <a:gd name="T13" fmla="*/ 19 h 27"/>
                  <a:gd name="T14" fmla="*/ 8 w 16"/>
                  <a:gd name="T15" fmla="*/ 22 h 27"/>
                  <a:gd name="T16" fmla="*/ 10 w 16"/>
                  <a:gd name="T17" fmla="*/ 22 h 27"/>
                  <a:gd name="T18" fmla="*/ 7 w 16"/>
                  <a:gd name="T19" fmla="*/ 27 h 27"/>
                  <a:gd name="T20" fmla="*/ 3 w 16"/>
                  <a:gd name="T21" fmla="*/ 27 h 27"/>
                  <a:gd name="T22" fmla="*/ 7 w 16"/>
                  <a:gd name="T23" fmla="*/ 22 h 27"/>
                  <a:gd name="T24" fmla="*/ 3 w 16"/>
                  <a:gd name="T25" fmla="*/ 22 h 27"/>
                  <a:gd name="T26" fmla="*/ 5 w 16"/>
                  <a:gd name="T27" fmla="*/ 19 h 27"/>
                  <a:gd name="T28" fmla="*/ 0 w 16"/>
                  <a:gd name="T29" fmla="*/ 16 h 27"/>
                  <a:gd name="T30" fmla="*/ 3 w 16"/>
                  <a:gd name="T31" fmla="*/ 16 h 27"/>
                  <a:gd name="T32" fmla="*/ 5 w 16"/>
                  <a:gd name="T33" fmla="*/ 13 h 27"/>
                  <a:gd name="T34" fmla="*/ 7 w 16"/>
                  <a:gd name="T35" fmla="*/ 13 h 27"/>
                  <a:gd name="T36" fmla="*/ 2 w 16"/>
                  <a:gd name="T37" fmla="*/ 11 h 27"/>
                  <a:gd name="T38" fmla="*/ 7 w 16"/>
                  <a:gd name="T39" fmla="*/ 8 h 27"/>
                  <a:gd name="T40" fmla="*/ 11 w 16"/>
                  <a:gd name="T41" fmla="*/ 3 h 27"/>
                  <a:gd name="T42" fmla="*/ 2 w 16"/>
                  <a:gd name="T43" fmla="*/ 6 h 27"/>
                  <a:gd name="T44" fmla="*/ 8 w 16"/>
                  <a:gd name="T45" fmla="*/ 2 h 27"/>
                  <a:gd name="T46" fmla="*/ 10 w 16"/>
                  <a:gd name="T47" fmla="*/ 0 h 27"/>
                  <a:gd name="T48" fmla="*/ 15 w 16"/>
                  <a:gd name="T49" fmla="*/ 0 h 27"/>
                  <a:gd name="T50" fmla="*/ 15 w 16"/>
                  <a:gd name="T51" fmla="*/ 2 h 27"/>
                  <a:gd name="T52" fmla="*/ 11 w 16"/>
                  <a:gd name="T53" fmla="*/ 5 h 27"/>
                  <a:gd name="T54" fmla="*/ 15 w 16"/>
                  <a:gd name="T55" fmla="*/ 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6" h="27">
                    <a:moveTo>
                      <a:pt x="15" y="5"/>
                    </a:moveTo>
                    <a:lnTo>
                      <a:pt x="16" y="10"/>
                    </a:lnTo>
                    <a:lnTo>
                      <a:pt x="13" y="11"/>
                    </a:lnTo>
                    <a:lnTo>
                      <a:pt x="15" y="14"/>
                    </a:lnTo>
                    <a:lnTo>
                      <a:pt x="11" y="13"/>
                    </a:lnTo>
                    <a:lnTo>
                      <a:pt x="11" y="16"/>
                    </a:lnTo>
                    <a:lnTo>
                      <a:pt x="13" y="19"/>
                    </a:lnTo>
                    <a:lnTo>
                      <a:pt x="8" y="22"/>
                    </a:lnTo>
                    <a:lnTo>
                      <a:pt x="10" y="22"/>
                    </a:lnTo>
                    <a:lnTo>
                      <a:pt x="7" y="27"/>
                    </a:lnTo>
                    <a:lnTo>
                      <a:pt x="3" y="27"/>
                    </a:lnTo>
                    <a:lnTo>
                      <a:pt x="7" y="22"/>
                    </a:lnTo>
                    <a:lnTo>
                      <a:pt x="3" y="22"/>
                    </a:lnTo>
                    <a:lnTo>
                      <a:pt x="5" y="19"/>
                    </a:lnTo>
                    <a:lnTo>
                      <a:pt x="0" y="16"/>
                    </a:lnTo>
                    <a:lnTo>
                      <a:pt x="3" y="16"/>
                    </a:lnTo>
                    <a:lnTo>
                      <a:pt x="5" y="13"/>
                    </a:lnTo>
                    <a:lnTo>
                      <a:pt x="7" y="13"/>
                    </a:lnTo>
                    <a:lnTo>
                      <a:pt x="2" y="11"/>
                    </a:lnTo>
                    <a:lnTo>
                      <a:pt x="7" y="8"/>
                    </a:lnTo>
                    <a:lnTo>
                      <a:pt x="11" y="3"/>
                    </a:lnTo>
                    <a:lnTo>
                      <a:pt x="2" y="6"/>
                    </a:lnTo>
                    <a:lnTo>
                      <a:pt x="8" y="2"/>
                    </a:lnTo>
                    <a:lnTo>
                      <a:pt x="10" y="0"/>
                    </a:lnTo>
                    <a:lnTo>
                      <a:pt x="15" y="0"/>
                    </a:lnTo>
                    <a:lnTo>
                      <a:pt x="15" y="2"/>
                    </a:lnTo>
                    <a:lnTo>
                      <a:pt x="11" y="5"/>
                    </a:lnTo>
                    <a:lnTo>
                      <a:pt x="1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9" name="Freeform 548"/>
              <p:cNvSpPr>
                <a:spLocks/>
              </p:cNvSpPr>
              <p:nvPr/>
            </p:nvSpPr>
            <p:spPr bwMode="auto">
              <a:xfrm>
                <a:off x="880" y="941"/>
                <a:ext cx="15" cy="13"/>
              </a:xfrm>
              <a:custGeom>
                <a:avLst/>
                <a:gdLst>
                  <a:gd name="T0" fmla="*/ 3 w 15"/>
                  <a:gd name="T1" fmla="*/ 12 h 13"/>
                  <a:gd name="T2" fmla="*/ 7 w 15"/>
                  <a:gd name="T3" fmla="*/ 10 h 13"/>
                  <a:gd name="T4" fmla="*/ 5 w 15"/>
                  <a:gd name="T5" fmla="*/ 13 h 13"/>
                  <a:gd name="T6" fmla="*/ 8 w 15"/>
                  <a:gd name="T7" fmla="*/ 13 h 13"/>
                  <a:gd name="T8" fmla="*/ 10 w 15"/>
                  <a:gd name="T9" fmla="*/ 10 h 13"/>
                  <a:gd name="T10" fmla="*/ 13 w 15"/>
                  <a:gd name="T11" fmla="*/ 7 h 13"/>
                  <a:gd name="T12" fmla="*/ 15 w 15"/>
                  <a:gd name="T13" fmla="*/ 0 h 13"/>
                  <a:gd name="T14" fmla="*/ 8 w 15"/>
                  <a:gd name="T15" fmla="*/ 2 h 13"/>
                  <a:gd name="T16" fmla="*/ 7 w 15"/>
                  <a:gd name="T17" fmla="*/ 4 h 13"/>
                  <a:gd name="T18" fmla="*/ 0 w 15"/>
                  <a:gd name="T19" fmla="*/ 8 h 13"/>
                  <a:gd name="T20" fmla="*/ 2 w 15"/>
                  <a:gd name="T21" fmla="*/ 10 h 13"/>
                  <a:gd name="T22" fmla="*/ 5 w 15"/>
                  <a:gd name="T23" fmla="*/ 8 h 13"/>
                  <a:gd name="T24" fmla="*/ 7 w 15"/>
                  <a:gd name="T25" fmla="*/ 8 h 13"/>
                  <a:gd name="T26" fmla="*/ 8 w 15"/>
                  <a:gd name="T27" fmla="*/ 5 h 13"/>
                  <a:gd name="T28" fmla="*/ 7 w 15"/>
                  <a:gd name="T29" fmla="*/ 8 h 13"/>
                  <a:gd name="T30" fmla="*/ 3 w 15"/>
                  <a:gd name="T31" fmla="*/ 12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 h="13">
                    <a:moveTo>
                      <a:pt x="3" y="12"/>
                    </a:moveTo>
                    <a:lnTo>
                      <a:pt x="7" y="10"/>
                    </a:lnTo>
                    <a:lnTo>
                      <a:pt x="5" y="13"/>
                    </a:lnTo>
                    <a:lnTo>
                      <a:pt x="8" y="13"/>
                    </a:lnTo>
                    <a:lnTo>
                      <a:pt x="10" y="10"/>
                    </a:lnTo>
                    <a:lnTo>
                      <a:pt x="13" y="7"/>
                    </a:lnTo>
                    <a:lnTo>
                      <a:pt x="15" y="0"/>
                    </a:lnTo>
                    <a:lnTo>
                      <a:pt x="8" y="2"/>
                    </a:lnTo>
                    <a:lnTo>
                      <a:pt x="7" y="4"/>
                    </a:lnTo>
                    <a:lnTo>
                      <a:pt x="0" y="8"/>
                    </a:lnTo>
                    <a:lnTo>
                      <a:pt x="2" y="10"/>
                    </a:lnTo>
                    <a:lnTo>
                      <a:pt x="5" y="8"/>
                    </a:lnTo>
                    <a:lnTo>
                      <a:pt x="7" y="8"/>
                    </a:lnTo>
                    <a:lnTo>
                      <a:pt x="8" y="5"/>
                    </a:lnTo>
                    <a:lnTo>
                      <a:pt x="7" y="8"/>
                    </a:lnTo>
                    <a:lnTo>
                      <a:pt x="3"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0" name="Freeform 549"/>
              <p:cNvSpPr>
                <a:spLocks/>
              </p:cNvSpPr>
              <p:nvPr/>
            </p:nvSpPr>
            <p:spPr bwMode="auto">
              <a:xfrm>
                <a:off x="856" y="953"/>
                <a:ext cx="4" cy="8"/>
              </a:xfrm>
              <a:custGeom>
                <a:avLst/>
                <a:gdLst>
                  <a:gd name="T0" fmla="*/ 2 w 4"/>
                  <a:gd name="T1" fmla="*/ 4 h 8"/>
                  <a:gd name="T2" fmla="*/ 2 w 4"/>
                  <a:gd name="T3" fmla="*/ 8 h 8"/>
                  <a:gd name="T4" fmla="*/ 0 w 4"/>
                  <a:gd name="T5" fmla="*/ 8 h 8"/>
                  <a:gd name="T6" fmla="*/ 0 w 4"/>
                  <a:gd name="T7" fmla="*/ 4 h 8"/>
                  <a:gd name="T8" fmla="*/ 4 w 4"/>
                  <a:gd name="T9" fmla="*/ 0 h 8"/>
                  <a:gd name="T10" fmla="*/ 2 w 4"/>
                  <a:gd name="T11" fmla="*/ 4 h 8"/>
                </a:gdLst>
                <a:ahLst/>
                <a:cxnLst>
                  <a:cxn ang="0">
                    <a:pos x="T0" y="T1"/>
                  </a:cxn>
                  <a:cxn ang="0">
                    <a:pos x="T2" y="T3"/>
                  </a:cxn>
                  <a:cxn ang="0">
                    <a:pos x="T4" y="T5"/>
                  </a:cxn>
                  <a:cxn ang="0">
                    <a:pos x="T6" y="T7"/>
                  </a:cxn>
                  <a:cxn ang="0">
                    <a:pos x="T8" y="T9"/>
                  </a:cxn>
                  <a:cxn ang="0">
                    <a:pos x="T10" y="T11"/>
                  </a:cxn>
                </a:cxnLst>
                <a:rect l="0" t="0" r="r" b="b"/>
                <a:pathLst>
                  <a:path w="4" h="8">
                    <a:moveTo>
                      <a:pt x="2" y="4"/>
                    </a:moveTo>
                    <a:lnTo>
                      <a:pt x="2" y="8"/>
                    </a:lnTo>
                    <a:lnTo>
                      <a:pt x="0" y="8"/>
                    </a:lnTo>
                    <a:lnTo>
                      <a:pt x="0" y="4"/>
                    </a:lnTo>
                    <a:lnTo>
                      <a:pt x="4" y="0"/>
                    </a:lnTo>
                    <a:lnTo>
                      <a:pt x="2"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1" name="Freeform 550"/>
              <p:cNvSpPr>
                <a:spLocks/>
              </p:cNvSpPr>
              <p:nvPr/>
            </p:nvSpPr>
            <p:spPr bwMode="auto">
              <a:xfrm>
                <a:off x="879" y="953"/>
                <a:ext cx="1" cy="3"/>
              </a:xfrm>
              <a:custGeom>
                <a:avLst/>
                <a:gdLst>
                  <a:gd name="T0" fmla="*/ 1 w 1"/>
                  <a:gd name="T1" fmla="*/ 0 h 3"/>
                  <a:gd name="T2" fmla="*/ 1 w 1"/>
                  <a:gd name="T3" fmla="*/ 3 h 3"/>
                  <a:gd name="T4" fmla="*/ 0 w 1"/>
                  <a:gd name="T5" fmla="*/ 1 h 3"/>
                  <a:gd name="T6" fmla="*/ 1 w 1"/>
                  <a:gd name="T7" fmla="*/ 0 h 3"/>
                </a:gdLst>
                <a:ahLst/>
                <a:cxnLst>
                  <a:cxn ang="0">
                    <a:pos x="T0" y="T1"/>
                  </a:cxn>
                  <a:cxn ang="0">
                    <a:pos x="T2" y="T3"/>
                  </a:cxn>
                  <a:cxn ang="0">
                    <a:pos x="T4" y="T5"/>
                  </a:cxn>
                  <a:cxn ang="0">
                    <a:pos x="T6" y="T7"/>
                  </a:cxn>
                </a:cxnLst>
                <a:rect l="0" t="0" r="r" b="b"/>
                <a:pathLst>
                  <a:path w="1" h="3">
                    <a:moveTo>
                      <a:pt x="1" y="0"/>
                    </a:moveTo>
                    <a:lnTo>
                      <a:pt x="1" y="3"/>
                    </a:lnTo>
                    <a:lnTo>
                      <a:pt x="0" y="1"/>
                    </a:ln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2" name="Freeform 551"/>
              <p:cNvSpPr>
                <a:spLocks/>
              </p:cNvSpPr>
              <p:nvPr/>
            </p:nvSpPr>
            <p:spPr bwMode="auto">
              <a:xfrm>
                <a:off x="841" y="970"/>
                <a:ext cx="22" cy="18"/>
              </a:xfrm>
              <a:custGeom>
                <a:avLst/>
                <a:gdLst>
                  <a:gd name="T0" fmla="*/ 17 w 22"/>
                  <a:gd name="T1" fmla="*/ 3 h 18"/>
                  <a:gd name="T2" fmla="*/ 22 w 22"/>
                  <a:gd name="T3" fmla="*/ 2 h 18"/>
                  <a:gd name="T4" fmla="*/ 20 w 22"/>
                  <a:gd name="T5" fmla="*/ 3 h 18"/>
                  <a:gd name="T6" fmla="*/ 9 w 22"/>
                  <a:gd name="T7" fmla="*/ 15 h 18"/>
                  <a:gd name="T8" fmla="*/ 4 w 22"/>
                  <a:gd name="T9" fmla="*/ 16 h 18"/>
                  <a:gd name="T10" fmla="*/ 3 w 22"/>
                  <a:gd name="T11" fmla="*/ 16 h 18"/>
                  <a:gd name="T12" fmla="*/ 0 w 22"/>
                  <a:gd name="T13" fmla="*/ 18 h 18"/>
                  <a:gd name="T14" fmla="*/ 1 w 22"/>
                  <a:gd name="T15" fmla="*/ 15 h 18"/>
                  <a:gd name="T16" fmla="*/ 3 w 22"/>
                  <a:gd name="T17" fmla="*/ 13 h 18"/>
                  <a:gd name="T18" fmla="*/ 4 w 22"/>
                  <a:gd name="T19" fmla="*/ 13 h 18"/>
                  <a:gd name="T20" fmla="*/ 0 w 22"/>
                  <a:gd name="T21" fmla="*/ 10 h 18"/>
                  <a:gd name="T22" fmla="*/ 1 w 22"/>
                  <a:gd name="T23" fmla="*/ 5 h 18"/>
                  <a:gd name="T24" fmla="*/ 4 w 22"/>
                  <a:gd name="T25" fmla="*/ 0 h 18"/>
                  <a:gd name="T26" fmla="*/ 11 w 22"/>
                  <a:gd name="T27" fmla="*/ 2 h 18"/>
                  <a:gd name="T28" fmla="*/ 8 w 22"/>
                  <a:gd name="T29" fmla="*/ 5 h 18"/>
                  <a:gd name="T30" fmla="*/ 14 w 22"/>
                  <a:gd name="T31" fmla="*/ 2 h 18"/>
                  <a:gd name="T32" fmla="*/ 11 w 22"/>
                  <a:gd name="T33" fmla="*/ 7 h 18"/>
                  <a:gd name="T34" fmla="*/ 4 w 22"/>
                  <a:gd name="T35" fmla="*/ 10 h 18"/>
                  <a:gd name="T36" fmla="*/ 6 w 22"/>
                  <a:gd name="T37" fmla="*/ 10 h 18"/>
                  <a:gd name="T38" fmla="*/ 17 w 22"/>
                  <a:gd name="T39"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2" h="18">
                    <a:moveTo>
                      <a:pt x="17" y="3"/>
                    </a:moveTo>
                    <a:lnTo>
                      <a:pt x="22" y="2"/>
                    </a:lnTo>
                    <a:lnTo>
                      <a:pt x="20" y="3"/>
                    </a:lnTo>
                    <a:lnTo>
                      <a:pt x="9" y="15"/>
                    </a:lnTo>
                    <a:lnTo>
                      <a:pt x="4" y="16"/>
                    </a:lnTo>
                    <a:lnTo>
                      <a:pt x="3" y="16"/>
                    </a:lnTo>
                    <a:lnTo>
                      <a:pt x="0" y="18"/>
                    </a:lnTo>
                    <a:lnTo>
                      <a:pt x="1" y="15"/>
                    </a:lnTo>
                    <a:lnTo>
                      <a:pt x="3" y="13"/>
                    </a:lnTo>
                    <a:lnTo>
                      <a:pt x="4" y="13"/>
                    </a:lnTo>
                    <a:lnTo>
                      <a:pt x="0" y="10"/>
                    </a:lnTo>
                    <a:lnTo>
                      <a:pt x="1" y="5"/>
                    </a:lnTo>
                    <a:lnTo>
                      <a:pt x="4" y="0"/>
                    </a:lnTo>
                    <a:lnTo>
                      <a:pt x="11" y="2"/>
                    </a:lnTo>
                    <a:lnTo>
                      <a:pt x="8" y="5"/>
                    </a:lnTo>
                    <a:lnTo>
                      <a:pt x="14" y="2"/>
                    </a:lnTo>
                    <a:lnTo>
                      <a:pt x="11" y="7"/>
                    </a:lnTo>
                    <a:lnTo>
                      <a:pt x="4" y="10"/>
                    </a:lnTo>
                    <a:lnTo>
                      <a:pt x="6" y="10"/>
                    </a:lnTo>
                    <a:lnTo>
                      <a:pt x="17"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3" name="Freeform 552"/>
              <p:cNvSpPr>
                <a:spLocks/>
              </p:cNvSpPr>
              <p:nvPr/>
            </p:nvSpPr>
            <p:spPr bwMode="auto">
              <a:xfrm>
                <a:off x="839" y="986"/>
                <a:ext cx="11" cy="18"/>
              </a:xfrm>
              <a:custGeom>
                <a:avLst/>
                <a:gdLst>
                  <a:gd name="T0" fmla="*/ 0 w 11"/>
                  <a:gd name="T1" fmla="*/ 8 h 18"/>
                  <a:gd name="T2" fmla="*/ 3 w 11"/>
                  <a:gd name="T3" fmla="*/ 5 h 18"/>
                  <a:gd name="T4" fmla="*/ 0 w 11"/>
                  <a:gd name="T5" fmla="*/ 7 h 18"/>
                  <a:gd name="T6" fmla="*/ 0 w 11"/>
                  <a:gd name="T7" fmla="*/ 5 h 18"/>
                  <a:gd name="T8" fmla="*/ 3 w 11"/>
                  <a:gd name="T9" fmla="*/ 4 h 18"/>
                  <a:gd name="T10" fmla="*/ 0 w 11"/>
                  <a:gd name="T11" fmla="*/ 4 h 18"/>
                  <a:gd name="T12" fmla="*/ 11 w 11"/>
                  <a:gd name="T13" fmla="*/ 0 h 18"/>
                  <a:gd name="T14" fmla="*/ 10 w 11"/>
                  <a:gd name="T15" fmla="*/ 4 h 18"/>
                  <a:gd name="T16" fmla="*/ 6 w 11"/>
                  <a:gd name="T17" fmla="*/ 4 h 18"/>
                  <a:gd name="T18" fmla="*/ 8 w 11"/>
                  <a:gd name="T19" fmla="*/ 5 h 18"/>
                  <a:gd name="T20" fmla="*/ 5 w 11"/>
                  <a:gd name="T21" fmla="*/ 7 h 18"/>
                  <a:gd name="T22" fmla="*/ 2 w 11"/>
                  <a:gd name="T23" fmla="*/ 10 h 18"/>
                  <a:gd name="T24" fmla="*/ 5 w 11"/>
                  <a:gd name="T25" fmla="*/ 13 h 18"/>
                  <a:gd name="T26" fmla="*/ 3 w 11"/>
                  <a:gd name="T27" fmla="*/ 18 h 18"/>
                  <a:gd name="T28" fmla="*/ 0 w 11"/>
                  <a:gd name="T2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8">
                    <a:moveTo>
                      <a:pt x="0" y="8"/>
                    </a:moveTo>
                    <a:lnTo>
                      <a:pt x="3" y="5"/>
                    </a:lnTo>
                    <a:lnTo>
                      <a:pt x="0" y="7"/>
                    </a:lnTo>
                    <a:lnTo>
                      <a:pt x="0" y="5"/>
                    </a:lnTo>
                    <a:lnTo>
                      <a:pt x="3" y="4"/>
                    </a:lnTo>
                    <a:lnTo>
                      <a:pt x="0" y="4"/>
                    </a:lnTo>
                    <a:lnTo>
                      <a:pt x="11" y="0"/>
                    </a:lnTo>
                    <a:lnTo>
                      <a:pt x="10" y="4"/>
                    </a:lnTo>
                    <a:lnTo>
                      <a:pt x="6" y="4"/>
                    </a:lnTo>
                    <a:lnTo>
                      <a:pt x="8" y="5"/>
                    </a:lnTo>
                    <a:lnTo>
                      <a:pt x="5" y="7"/>
                    </a:lnTo>
                    <a:lnTo>
                      <a:pt x="2" y="10"/>
                    </a:lnTo>
                    <a:lnTo>
                      <a:pt x="5" y="13"/>
                    </a:lnTo>
                    <a:lnTo>
                      <a:pt x="3" y="18"/>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4" name="Freeform 553"/>
              <p:cNvSpPr>
                <a:spLocks/>
              </p:cNvSpPr>
              <p:nvPr/>
            </p:nvSpPr>
            <p:spPr bwMode="auto">
              <a:xfrm>
                <a:off x="874" y="972"/>
                <a:ext cx="5" cy="5"/>
              </a:xfrm>
              <a:custGeom>
                <a:avLst/>
                <a:gdLst>
                  <a:gd name="T0" fmla="*/ 0 w 5"/>
                  <a:gd name="T1" fmla="*/ 3 h 5"/>
                  <a:gd name="T2" fmla="*/ 5 w 5"/>
                  <a:gd name="T3" fmla="*/ 0 h 5"/>
                  <a:gd name="T4" fmla="*/ 5 w 5"/>
                  <a:gd name="T5" fmla="*/ 3 h 5"/>
                  <a:gd name="T6" fmla="*/ 3 w 5"/>
                  <a:gd name="T7" fmla="*/ 5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5" y="0"/>
                    </a:lnTo>
                    <a:lnTo>
                      <a:pt x="5" y="3"/>
                    </a:lnTo>
                    <a:lnTo>
                      <a:pt x="3" y="5"/>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5" name="Freeform 554"/>
              <p:cNvSpPr>
                <a:spLocks/>
              </p:cNvSpPr>
              <p:nvPr/>
            </p:nvSpPr>
            <p:spPr bwMode="auto">
              <a:xfrm>
                <a:off x="872" y="980"/>
                <a:ext cx="4" cy="8"/>
              </a:xfrm>
              <a:custGeom>
                <a:avLst/>
                <a:gdLst>
                  <a:gd name="T0" fmla="*/ 0 w 4"/>
                  <a:gd name="T1" fmla="*/ 0 h 8"/>
                  <a:gd name="T2" fmla="*/ 4 w 4"/>
                  <a:gd name="T3" fmla="*/ 2 h 8"/>
                  <a:gd name="T4" fmla="*/ 4 w 4"/>
                  <a:gd name="T5" fmla="*/ 8 h 8"/>
                  <a:gd name="T6" fmla="*/ 0 w 4"/>
                  <a:gd name="T7" fmla="*/ 0 h 8"/>
                </a:gdLst>
                <a:ahLst/>
                <a:cxnLst>
                  <a:cxn ang="0">
                    <a:pos x="T0" y="T1"/>
                  </a:cxn>
                  <a:cxn ang="0">
                    <a:pos x="T2" y="T3"/>
                  </a:cxn>
                  <a:cxn ang="0">
                    <a:pos x="T4" y="T5"/>
                  </a:cxn>
                  <a:cxn ang="0">
                    <a:pos x="T6" y="T7"/>
                  </a:cxn>
                </a:cxnLst>
                <a:rect l="0" t="0" r="r" b="b"/>
                <a:pathLst>
                  <a:path w="4" h="8">
                    <a:moveTo>
                      <a:pt x="0" y="0"/>
                    </a:moveTo>
                    <a:lnTo>
                      <a:pt x="4" y="2"/>
                    </a:lnTo>
                    <a:lnTo>
                      <a:pt x="4"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6" name="Freeform 555"/>
              <p:cNvSpPr>
                <a:spLocks/>
              </p:cNvSpPr>
              <p:nvPr/>
            </p:nvSpPr>
            <p:spPr bwMode="auto">
              <a:xfrm>
                <a:off x="879" y="975"/>
                <a:ext cx="3" cy="11"/>
              </a:xfrm>
              <a:custGeom>
                <a:avLst/>
                <a:gdLst>
                  <a:gd name="T0" fmla="*/ 3 w 3"/>
                  <a:gd name="T1" fmla="*/ 5 h 11"/>
                  <a:gd name="T2" fmla="*/ 3 w 3"/>
                  <a:gd name="T3" fmla="*/ 8 h 11"/>
                  <a:gd name="T4" fmla="*/ 0 w 3"/>
                  <a:gd name="T5" fmla="*/ 11 h 11"/>
                  <a:gd name="T6" fmla="*/ 1 w 3"/>
                  <a:gd name="T7" fmla="*/ 3 h 11"/>
                  <a:gd name="T8" fmla="*/ 0 w 3"/>
                  <a:gd name="T9" fmla="*/ 2 h 11"/>
                  <a:gd name="T10" fmla="*/ 1 w 3"/>
                  <a:gd name="T11" fmla="*/ 0 h 11"/>
                  <a:gd name="T12" fmla="*/ 3 w 3"/>
                  <a:gd name="T13" fmla="*/ 5 h 11"/>
                </a:gdLst>
                <a:ahLst/>
                <a:cxnLst>
                  <a:cxn ang="0">
                    <a:pos x="T0" y="T1"/>
                  </a:cxn>
                  <a:cxn ang="0">
                    <a:pos x="T2" y="T3"/>
                  </a:cxn>
                  <a:cxn ang="0">
                    <a:pos x="T4" y="T5"/>
                  </a:cxn>
                  <a:cxn ang="0">
                    <a:pos x="T6" y="T7"/>
                  </a:cxn>
                  <a:cxn ang="0">
                    <a:pos x="T8" y="T9"/>
                  </a:cxn>
                  <a:cxn ang="0">
                    <a:pos x="T10" y="T11"/>
                  </a:cxn>
                  <a:cxn ang="0">
                    <a:pos x="T12" y="T13"/>
                  </a:cxn>
                </a:cxnLst>
                <a:rect l="0" t="0" r="r" b="b"/>
                <a:pathLst>
                  <a:path w="3" h="11">
                    <a:moveTo>
                      <a:pt x="3" y="5"/>
                    </a:moveTo>
                    <a:lnTo>
                      <a:pt x="3" y="8"/>
                    </a:lnTo>
                    <a:lnTo>
                      <a:pt x="0" y="11"/>
                    </a:lnTo>
                    <a:lnTo>
                      <a:pt x="1" y="3"/>
                    </a:lnTo>
                    <a:lnTo>
                      <a:pt x="0" y="2"/>
                    </a:lnTo>
                    <a:lnTo>
                      <a:pt x="1" y="0"/>
                    </a:lnTo>
                    <a:lnTo>
                      <a:pt x="3"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7" name="Freeform 556"/>
              <p:cNvSpPr>
                <a:spLocks/>
              </p:cNvSpPr>
              <p:nvPr/>
            </p:nvSpPr>
            <p:spPr bwMode="auto">
              <a:xfrm>
                <a:off x="877" y="993"/>
                <a:ext cx="2" cy="5"/>
              </a:xfrm>
              <a:custGeom>
                <a:avLst/>
                <a:gdLst>
                  <a:gd name="T0" fmla="*/ 2 w 2"/>
                  <a:gd name="T1" fmla="*/ 0 h 5"/>
                  <a:gd name="T2" fmla="*/ 0 w 2"/>
                  <a:gd name="T3" fmla="*/ 5 h 5"/>
                  <a:gd name="T4" fmla="*/ 0 w 2"/>
                  <a:gd name="T5" fmla="*/ 1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0" y="1"/>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8" name="Freeform 557"/>
              <p:cNvSpPr>
                <a:spLocks/>
              </p:cNvSpPr>
              <p:nvPr/>
            </p:nvSpPr>
            <p:spPr bwMode="auto">
              <a:xfrm>
                <a:off x="1425" y="1112"/>
                <a:ext cx="21" cy="6"/>
              </a:xfrm>
              <a:custGeom>
                <a:avLst/>
                <a:gdLst>
                  <a:gd name="T0" fmla="*/ 14 w 21"/>
                  <a:gd name="T1" fmla="*/ 0 h 6"/>
                  <a:gd name="T2" fmla="*/ 0 w 21"/>
                  <a:gd name="T3" fmla="*/ 0 h 6"/>
                  <a:gd name="T4" fmla="*/ 6 w 21"/>
                  <a:gd name="T5" fmla="*/ 5 h 6"/>
                  <a:gd name="T6" fmla="*/ 14 w 21"/>
                  <a:gd name="T7" fmla="*/ 6 h 6"/>
                  <a:gd name="T8" fmla="*/ 19 w 21"/>
                  <a:gd name="T9" fmla="*/ 5 h 6"/>
                  <a:gd name="T10" fmla="*/ 21 w 21"/>
                  <a:gd name="T11" fmla="*/ 1 h 6"/>
                  <a:gd name="T12" fmla="*/ 19 w 21"/>
                  <a:gd name="T13" fmla="*/ 1 h 6"/>
                  <a:gd name="T14" fmla="*/ 18 w 21"/>
                  <a:gd name="T15" fmla="*/ 5 h 6"/>
                  <a:gd name="T16" fmla="*/ 18 w 21"/>
                  <a:gd name="T17" fmla="*/ 0 h 6"/>
                  <a:gd name="T18" fmla="*/ 14 w 21"/>
                  <a:gd name="T19"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6">
                    <a:moveTo>
                      <a:pt x="14" y="0"/>
                    </a:moveTo>
                    <a:lnTo>
                      <a:pt x="0" y="0"/>
                    </a:lnTo>
                    <a:lnTo>
                      <a:pt x="6" y="5"/>
                    </a:lnTo>
                    <a:lnTo>
                      <a:pt x="14" y="6"/>
                    </a:lnTo>
                    <a:lnTo>
                      <a:pt x="19" y="5"/>
                    </a:lnTo>
                    <a:lnTo>
                      <a:pt x="21" y="1"/>
                    </a:lnTo>
                    <a:lnTo>
                      <a:pt x="19" y="1"/>
                    </a:lnTo>
                    <a:lnTo>
                      <a:pt x="18" y="5"/>
                    </a:lnTo>
                    <a:lnTo>
                      <a:pt x="18" y="0"/>
                    </a:ln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9" name="Freeform 558"/>
              <p:cNvSpPr>
                <a:spLocks/>
              </p:cNvSpPr>
              <p:nvPr/>
            </p:nvSpPr>
            <p:spPr bwMode="auto">
              <a:xfrm>
                <a:off x="1652" y="1014"/>
                <a:ext cx="10" cy="8"/>
              </a:xfrm>
              <a:custGeom>
                <a:avLst/>
                <a:gdLst>
                  <a:gd name="T0" fmla="*/ 5 w 10"/>
                  <a:gd name="T1" fmla="*/ 8 h 8"/>
                  <a:gd name="T2" fmla="*/ 10 w 10"/>
                  <a:gd name="T3" fmla="*/ 6 h 8"/>
                  <a:gd name="T4" fmla="*/ 8 w 10"/>
                  <a:gd name="T5" fmla="*/ 5 h 8"/>
                  <a:gd name="T6" fmla="*/ 8 w 10"/>
                  <a:gd name="T7" fmla="*/ 3 h 8"/>
                  <a:gd name="T8" fmla="*/ 10 w 10"/>
                  <a:gd name="T9" fmla="*/ 3 h 8"/>
                  <a:gd name="T10" fmla="*/ 8 w 10"/>
                  <a:gd name="T11" fmla="*/ 5 h 8"/>
                  <a:gd name="T12" fmla="*/ 10 w 10"/>
                  <a:gd name="T13" fmla="*/ 5 h 8"/>
                  <a:gd name="T14" fmla="*/ 10 w 10"/>
                  <a:gd name="T15" fmla="*/ 1 h 8"/>
                  <a:gd name="T16" fmla="*/ 10 w 10"/>
                  <a:gd name="T17" fmla="*/ 0 h 8"/>
                  <a:gd name="T18" fmla="*/ 3 w 10"/>
                  <a:gd name="T19" fmla="*/ 1 h 8"/>
                  <a:gd name="T20" fmla="*/ 0 w 10"/>
                  <a:gd name="T21" fmla="*/ 5 h 8"/>
                  <a:gd name="T22" fmla="*/ 0 w 10"/>
                  <a:gd name="T23" fmla="*/ 6 h 8"/>
                  <a:gd name="T24" fmla="*/ 5 w 10"/>
                  <a:gd name="T25"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8">
                    <a:moveTo>
                      <a:pt x="5" y="8"/>
                    </a:moveTo>
                    <a:lnTo>
                      <a:pt x="10" y="6"/>
                    </a:lnTo>
                    <a:lnTo>
                      <a:pt x="8" y="5"/>
                    </a:lnTo>
                    <a:lnTo>
                      <a:pt x="8" y="3"/>
                    </a:lnTo>
                    <a:lnTo>
                      <a:pt x="10" y="3"/>
                    </a:lnTo>
                    <a:lnTo>
                      <a:pt x="8" y="5"/>
                    </a:lnTo>
                    <a:lnTo>
                      <a:pt x="10" y="5"/>
                    </a:lnTo>
                    <a:lnTo>
                      <a:pt x="10" y="1"/>
                    </a:lnTo>
                    <a:lnTo>
                      <a:pt x="10" y="0"/>
                    </a:lnTo>
                    <a:lnTo>
                      <a:pt x="3" y="1"/>
                    </a:lnTo>
                    <a:lnTo>
                      <a:pt x="0" y="5"/>
                    </a:lnTo>
                    <a:lnTo>
                      <a:pt x="0" y="6"/>
                    </a:lnTo>
                    <a:lnTo>
                      <a:pt x="5"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0" name="Freeform 559"/>
              <p:cNvSpPr>
                <a:spLocks/>
              </p:cNvSpPr>
              <p:nvPr/>
            </p:nvSpPr>
            <p:spPr bwMode="auto">
              <a:xfrm>
                <a:off x="1227" y="832"/>
                <a:ext cx="14" cy="5"/>
              </a:xfrm>
              <a:custGeom>
                <a:avLst/>
                <a:gdLst>
                  <a:gd name="T0" fmla="*/ 7 w 14"/>
                  <a:gd name="T1" fmla="*/ 2 h 5"/>
                  <a:gd name="T2" fmla="*/ 14 w 14"/>
                  <a:gd name="T3" fmla="*/ 0 h 5"/>
                  <a:gd name="T4" fmla="*/ 14 w 14"/>
                  <a:gd name="T5" fmla="*/ 2 h 5"/>
                  <a:gd name="T6" fmla="*/ 0 w 14"/>
                  <a:gd name="T7" fmla="*/ 5 h 5"/>
                  <a:gd name="T8" fmla="*/ 7 w 14"/>
                  <a:gd name="T9" fmla="*/ 2 h 5"/>
                </a:gdLst>
                <a:ahLst/>
                <a:cxnLst>
                  <a:cxn ang="0">
                    <a:pos x="T0" y="T1"/>
                  </a:cxn>
                  <a:cxn ang="0">
                    <a:pos x="T2" y="T3"/>
                  </a:cxn>
                  <a:cxn ang="0">
                    <a:pos x="T4" y="T5"/>
                  </a:cxn>
                  <a:cxn ang="0">
                    <a:pos x="T6" y="T7"/>
                  </a:cxn>
                  <a:cxn ang="0">
                    <a:pos x="T8" y="T9"/>
                  </a:cxn>
                </a:cxnLst>
                <a:rect l="0" t="0" r="r" b="b"/>
                <a:pathLst>
                  <a:path w="14" h="5">
                    <a:moveTo>
                      <a:pt x="7" y="2"/>
                    </a:moveTo>
                    <a:lnTo>
                      <a:pt x="14" y="0"/>
                    </a:lnTo>
                    <a:lnTo>
                      <a:pt x="14" y="2"/>
                    </a:lnTo>
                    <a:lnTo>
                      <a:pt x="0" y="5"/>
                    </a:lnTo>
                    <a:lnTo>
                      <a:pt x="7"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1" name="Freeform 560"/>
              <p:cNvSpPr>
                <a:spLocks/>
              </p:cNvSpPr>
              <p:nvPr/>
            </p:nvSpPr>
            <p:spPr bwMode="auto">
              <a:xfrm>
                <a:off x="1203" y="843"/>
                <a:ext cx="12" cy="5"/>
              </a:xfrm>
              <a:custGeom>
                <a:avLst/>
                <a:gdLst>
                  <a:gd name="T0" fmla="*/ 0 w 12"/>
                  <a:gd name="T1" fmla="*/ 3 h 5"/>
                  <a:gd name="T2" fmla="*/ 0 w 12"/>
                  <a:gd name="T3" fmla="*/ 3 h 5"/>
                  <a:gd name="T4" fmla="*/ 3 w 12"/>
                  <a:gd name="T5" fmla="*/ 2 h 5"/>
                  <a:gd name="T6" fmla="*/ 6 w 12"/>
                  <a:gd name="T7" fmla="*/ 2 h 5"/>
                  <a:gd name="T8" fmla="*/ 11 w 12"/>
                  <a:gd name="T9" fmla="*/ 0 h 5"/>
                  <a:gd name="T10" fmla="*/ 12 w 12"/>
                  <a:gd name="T11" fmla="*/ 0 h 5"/>
                  <a:gd name="T12" fmla="*/ 11 w 12"/>
                  <a:gd name="T13" fmla="*/ 2 h 5"/>
                  <a:gd name="T14" fmla="*/ 9 w 12"/>
                  <a:gd name="T15" fmla="*/ 2 h 5"/>
                  <a:gd name="T16" fmla="*/ 9 w 12"/>
                  <a:gd name="T17" fmla="*/ 3 h 5"/>
                  <a:gd name="T18" fmla="*/ 9 w 12"/>
                  <a:gd name="T19" fmla="*/ 3 h 5"/>
                  <a:gd name="T20" fmla="*/ 8 w 12"/>
                  <a:gd name="T21" fmla="*/ 3 h 5"/>
                  <a:gd name="T22" fmla="*/ 6 w 12"/>
                  <a:gd name="T23" fmla="*/ 5 h 5"/>
                  <a:gd name="T24" fmla="*/ 4 w 12"/>
                  <a:gd name="T25" fmla="*/ 5 h 5"/>
                  <a:gd name="T26" fmla="*/ 3 w 12"/>
                  <a:gd name="T27" fmla="*/ 5 h 5"/>
                  <a:gd name="T28" fmla="*/ 3 w 12"/>
                  <a:gd name="T29" fmla="*/ 3 h 5"/>
                  <a:gd name="T30" fmla="*/ 1 w 12"/>
                  <a:gd name="T31" fmla="*/ 5 h 5"/>
                  <a:gd name="T32" fmla="*/ 1 w 12"/>
                  <a:gd name="T33" fmla="*/ 3 h 5"/>
                  <a:gd name="T34" fmla="*/ 0 w 12"/>
                  <a:gd name="T35"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5">
                    <a:moveTo>
                      <a:pt x="0" y="3"/>
                    </a:moveTo>
                    <a:lnTo>
                      <a:pt x="0" y="3"/>
                    </a:lnTo>
                    <a:lnTo>
                      <a:pt x="3" y="2"/>
                    </a:lnTo>
                    <a:lnTo>
                      <a:pt x="6" y="2"/>
                    </a:lnTo>
                    <a:lnTo>
                      <a:pt x="11" y="0"/>
                    </a:lnTo>
                    <a:lnTo>
                      <a:pt x="12" y="0"/>
                    </a:lnTo>
                    <a:lnTo>
                      <a:pt x="11" y="2"/>
                    </a:lnTo>
                    <a:lnTo>
                      <a:pt x="9" y="2"/>
                    </a:lnTo>
                    <a:lnTo>
                      <a:pt x="9" y="3"/>
                    </a:lnTo>
                    <a:lnTo>
                      <a:pt x="9" y="3"/>
                    </a:lnTo>
                    <a:lnTo>
                      <a:pt x="8" y="3"/>
                    </a:lnTo>
                    <a:lnTo>
                      <a:pt x="6" y="5"/>
                    </a:lnTo>
                    <a:lnTo>
                      <a:pt x="4" y="5"/>
                    </a:lnTo>
                    <a:lnTo>
                      <a:pt x="3" y="5"/>
                    </a:lnTo>
                    <a:lnTo>
                      <a:pt x="3" y="3"/>
                    </a:lnTo>
                    <a:lnTo>
                      <a:pt x="1" y="5"/>
                    </a:lnTo>
                    <a:lnTo>
                      <a:pt x="1" y="3"/>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2" name="Freeform 561"/>
              <p:cNvSpPr>
                <a:spLocks/>
              </p:cNvSpPr>
              <p:nvPr/>
            </p:nvSpPr>
            <p:spPr bwMode="auto">
              <a:xfrm>
                <a:off x="1149" y="856"/>
                <a:ext cx="6" cy="3"/>
              </a:xfrm>
              <a:custGeom>
                <a:avLst/>
                <a:gdLst>
                  <a:gd name="T0" fmla="*/ 4 w 6"/>
                  <a:gd name="T1" fmla="*/ 0 h 3"/>
                  <a:gd name="T2" fmla="*/ 6 w 6"/>
                  <a:gd name="T3" fmla="*/ 2 h 3"/>
                  <a:gd name="T4" fmla="*/ 4 w 6"/>
                  <a:gd name="T5" fmla="*/ 3 h 3"/>
                  <a:gd name="T6" fmla="*/ 3 w 6"/>
                  <a:gd name="T7" fmla="*/ 3 h 3"/>
                  <a:gd name="T8" fmla="*/ 3 w 6"/>
                  <a:gd name="T9" fmla="*/ 3 h 3"/>
                  <a:gd name="T10" fmla="*/ 0 w 6"/>
                  <a:gd name="T11" fmla="*/ 2 h 3"/>
                  <a:gd name="T12" fmla="*/ 1 w 6"/>
                  <a:gd name="T13" fmla="*/ 0 h 3"/>
                  <a:gd name="T14" fmla="*/ 3 w 6"/>
                  <a:gd name="T15" fmla="*/ 0 h 3"/>
                  <a:gd name="T16" fmla="*/ 4 w 6"/>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3">
                    <a:moveTo>
                      <a:pt x="4" y="0"/>
                    </a:moveTo>
                    <a:lnTo>
                      <a:pt x="6" y="2"/>
                    </a:lnTo>
                    <a:lnTo>
                      <a:pt x="4" y="3"/>
                    </a:lnTo>
                    <a:lnTo>
                      <a:pt x="3" y="3"/>
                    </a:lnTo>
                    <a:lnTo>
                      <a:pt x="3" y="3"/>
                    </a:lnTo>
                    <a:lnTo>
                      <a:pt x="0" y="2"/>
                    </a:lnTo>
                    <a:lnTo>
                      <a:pt x="1" y="0"/>
                    </a:lnTo>
                    <a:lnTo>
                      <a:pt x="3" y="0"/>
                    </a:ln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3" name="Freeform 562"/>
              <p:cNvSpPr>
                <a:spLocks/>
              </p:cNvSpPr>
              <p:nvPr/>
            </p:nvSpPr>
            <p:spPr bwMode="auto">
              <a:xfrm>
                <a:off x="4151" y="1734"/>
                <a:ext cx="1" cy="7"/>
              </a:xfrm>
              <a:custGeom>
                <a:avLst/>
                <a:gdLst>
                  <a:gd name="T0" fmla="*/ 0 w 1"/>
                  <a:gd name="T1" fmla="*/ 2 h 7"/>
                  <a:gd name="T2" fmla="*/ 1 w 1"/>
                  <a:gd name="T3" fmla="*/ 7 h 7"/>
                  <a:gd name="T4" fmla="*/ 0 w 1"/>
                  <a:gd name="T5" fmla="*/ 0 h 7"/>
                  <a:gd name="T6" fmla="*/ 0 w 1"/>
                  <a:gd name="T7" fmla="*/ 2 h 7"/>
                </a:gdLst>
                <a:ahLst/>
                <a:cxnLst>
                  <a:cxn ang="0">
                    <a:pos x="T0" y="T1"/>
                  </a:cxn>
                  <a:cxn ang="0">
                    <a:pos x="T2" y="T3"/>
                  </a:cxn>
                  <a:cxn ang="0">
                    <a:pos x="T4" y="T5"/>
                  </a:cxn>
                  <a:cxn ang="0">
                    <a:pos x="T6" y="T7"/>
                  </a:cxn>
                </a:cxnLst>
                <a:rect l="0" t="0" r="r" b="b"/>
                <a:pathLst>
                  <a:path w="1" h="7">
                    <a:moveTo>
                      <a:pt x="0" y="2"/>
                    </a:moveTo>
                    <a:lnTo>
                      <a:pt x="1" y="7"/>
                    </a:lnTo>
                    <a:lnTo>
                      <a:pt x="0" y="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4" name="Freeform 563"/>
              <p:cNvSpPr>
                <a:spLocks/>
              </p:cNvSpPr>
              <p:nvPr/>
            </p:nvSpPr>
            <p:spPr bwMode="auto">
              <a:xfrm>
                <a:off x="4473" y="2065"/>
                <a:ext cx="35" cy="18"/>
              </a:xfrm>
              <a:custGeom>
                <a:avLst/>
                <a:gdLst>
                  <a:gd name="T0" fmla="*/ 21 w 22"/>
                  <a:gd name="T1" fmla="*/ 0 h 11"/>
                  <a:gd name="T2" fmla="*/ 2 w 22"/>
                  <a:gd name="T3" fmla="*/ 3 h 11"/>
                  <a:gd name="T4" fmla="*/ 0 w 22"/>
                  <a:gd name="T5" fmla="*/ 5 h 11"/>
                  <a:gd name="T6" fmla="*/ 1 w 22"/>
                  <a:gd name="T7" fmla="*/ 7 h 11"/>
                  <a:gd name="T8" fmla="*/ 2 w 22"/>
                  <a:gd name="T9" fmla="*/ 6 h 11"/>
                  <a:gd name="T10" fmla="*/ 3 w 22"/>
                  <a:gd name="T11" fmla="*/ 8 h 11"/>
                  <a:gd name="T12" fmla="*/ 1 w 22"/>
                  <a:gd name="T13" fmla="*/ 8 h 11"/>
                  <a:gd name="T14" fmla="*/ 3 w 22"/>
                  <a:gd name="T15" fmla="*/ 11 h 11"/>
                  <a:gd name="T16" fmla="*/ 5 w 22"/>
                  <a:gd name="T17" fmla="*/ 10 h 11"/>
                  <a:gd name="T18" fmla="*/ 21 w 22"/>
                  <a:gd name="T19" fmla="*/ 3 h 11"/>
                  <a:gd name="T20" fmla="*/ 22 w 22"/>
                  <a:gd name="T21" fmla="*/ 0 h 11"/>
                  <a:gd name="T22" fmla="*/ 21 w 22"/>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11">
                    <a:moveTo>
                      <a:pt x="21" y="0"/>
                    </a:moveTo>
                    <a:cubicBezTo>
                      <a:pt x="2" y="3"/>
                      <a:pt x="2" y="3"/>
                      <a:pt x="2" y="3"/>
                    </a:cubicBezTo>
                    <a:cubicBezTo>
                      <a:pt x="0" y="5"/>
                      <a:pt x="0" y="5"/>
                      <a:pt x="0" y="5"/>
                    </a:cubicBezTo>
                    <a:cubicBezTo>
                      <a:pt x="0" y="6"/>
                      <a:pt x="1" y="7"/>
                      <a:pt x="1" y="7"/>
                    </a:cubicBezTo>
                    <a:cubicBezTo>
                      <a:pt x="1" y="7"/>
                      <a:pt x="2" y="6"/>
                      <a:pt x="2" y="6"/>
                    </a:cubicBezTo>
                    <a:cubicBezTo>
                      <a:pt x="2" y="7"/>
                      <a:pt x="3" y="8"/>
                      <a:pt x="3" y="8"/>
                    </a:cubicBezTo>
                    <a:cubicBezTo>
                      <a:pt x="2" y="8"/>
                      <a:pt x="1" y="8"/>
                      <a:pt x="1" y="8"/>
                    </a:cubicBezTo>
                    <a:cubicBezTo>
                      <a:pt x="1" y="9"/>
                      <a:pt x="2" y="10"/>
                      <a:pt x="3" y="11"/>
                    </a:cubicBezTo>
                    <a:cubicBezTo>
                      <a:pt x="5" y="10"/>
                      <a:pt x="5" y="10"/>
                      <a:pt x="5" y="10"/>
                    </a:cubicBezTo>
                    <a:cubicBezTo>
                      <a:pt x="21" y="3"/>
                      <a:pt x="21" y="3"/>
                      <a:pt x="21" y="3"/>
                    </a:cubicBezTo>
                    <a:cubicBezTo>
                      <a:pt x="22" y="0"/>
                      <a:pt x="22" y="0"/>
                      <a:pt x="22" y="0"/>
                    </a:cubicBezTo>
                    <a:lnTo>
                      <a:pt x="2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5" name="Freeform 564"/>
              <p:cNvSpPr>
                <a:spLocks/>
              </p:cNvSpPr>
              <p:nvPr/>
            </p:nvSpPr>
            <p:spPr bwMode="auto">
              <a:xfrm>
                <a:off x="4459" y="2080"/>
                <a:ext cx="8" cy="6"/>
              </a:xfrm>
              <a:custGeom>
                <a:avLst/>
                <a:gdLst>
                  <a:gd name="T0" fmla="*/ 1 w 5"/>
                  <a:gd name="T1" fmla="*/ 3 h 4"/>
                  <a:gd name="T2" fmla="*/ 3 w 5"/>
                  <a:gd name="T3" fmla="*/ 3 h 4"/>
                  <a:gd name="T4" fmla="*/ 4 w 5"/>
                  <a:gd name="T5" fmla="*/ 4 h 4"/>
                  <a:gd name="T6" fmla="*/ 4 w 5"/>
                  <a:gd name="T7" fmla="*/ 3 h 4"/>
                  <a:gd name="T8" fmla="*/ 5 w 5"/>
                  <a:gd name="T9" fmla="*/ 2 h 4"/>
                  <a:gd name="T10" fmla="*/ 5 w 5"/>
                  <a:gd name="T11" fmla="*/ 0 h 4"/>
                  <a:gd name="T12" fmla="*/ 5 w 5"/>
                  <a:gd name="T13" fmla="*/ 0 h 4"/>
                  <a:gd name="T14" fmla="*/ 0 w 5"/>
                  <a:gd name="T15" fmla="*/ 2 h 4"/>
                  <a:gd name="T16" fmla="*/ 1 w 5"/>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4">
                    <a:moveTo>
                      <a:pt x="1" y="3"/>
                    </a:moveTo>
                    <a:cubicBezTo>
                      <a:pt x="2" y="3"/>
                      <a:pt x="2" y="3"/>
                      <a:pt x="3" y="3"/>
                    </a:cubicBezTo>
                    <a:cubicBezTo>
                      <a:pt x="3" y="3"/>
                      <a:pt x="3" y="4"/>
                      <a:pt x="4" y="4"/>
                    </a:cubicBezTo>
                    <a:cubicBezTo>
                      <a:pt x="4" y="4"/>
                      <a:pt x="4" y="3"/>
                      <a:pt x="4" y="3"/>
                    </a:cubicBezTo>
                    <a:cubicBezTo>
                      <a:pt x="4" y="2"/>
                      <a:pt x="4" y="2"/>
                      <a:pt x="5" y="2"/>
                    </a:cubicBezTo>
                    <a:cubicBezTo>
                      <a:pt x="5" y="1"/>
                      <a:pt x="5" y="0"/>
                      <a:pt x="5" y="0"/>
                    </a:cubicBezTo>
                    <a:cubicBezTo>
                      <a:pt x="5" y="0"/>
                      <a:pt x="5" y="0"/>
                      <a:pt x="5" y="0"/>
                    </a:cubicBezTo>
                    <a:cubicBezTo>
                      <a:pt x="0" y="2"/>
                      <a:pt x="0" y="2"/>
                      <a:pt x="0" y="2"/>
                    </a:cubicBezTo>
                    <a:cubicBezTo>
                      <a:pt x="1" y="2"/>
                      <a:pt x="1" y="3"/>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6" name="Freeform 565"/>
              <p:cNvSpPr>
                <a:spLocks/>
              </p:cNvSpPr>
              <p:nvPr/>
            </p:nvSpPr>
            <p:spPr bwMode="auto">
              <a:xfrm>
                <a:off x="4506" y="1839"/>
                <a:ext cx="2" cy="8"/>
              </a:xfrm>
              <a:custGeom>
                <a:avLst/>
                <a:gdLst>
                  <a:gd name="T0" fmla="*/ 0 w 2"/>
                  <a:gd name="T1" fmla="*/ 0 h 8"/>
                  <a:gd name="T2" fmla="*/ 2 w 2"/>
                  <a:gd name="T3" fmla="*/ 4 h 8"/>
                  <a:gd name="T4" fmla="*/ 0 w 2"/>
                  <a:gd name="T5" fmla="*/ 8 h 8"/>
                  <a:gd name="T6" fmla="*/ 0 w 2"/>
                  <a:gd name="T7" fmla="*/ 0 h 8"/>
                </a:gdLst>
                <a:ahLst/>
                <a:cxnLst>
                  <a:cxn ang="0">
                    <a:pos x="T0" y="T1"/>
                  </a:cxn>
                  <a:cxn ang="0">
                    <a:pos x="T2" y="T3"/>
                  </a:cxn>
                  <a:cxn ang="0">
                    <a:pos x="T4" y="T5"/>
                  </a:cxn>
                  <a:cxn ang="0">
                    <a:pos x="T6" y="T7"/>
                  </a:cxn>
                </a:cxnLst>
                <a:rect l="0" t="0" r="r" b="b"/>
                <a:pathLst>
                  <a:path w="2" h="8">
                    <a:moveTo>
                      <a:pt x="0" y="0"/>
                    </a:moveTo>
                    <a:lnTo>
                      <a:pt x="2" y="4"/>
                    </a:lnTo>
                    <a:lnTo>
                      <a:pt x="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7" name="Freeform 566"/>
              <p:cNvSpPr>
                <a:spLocks/>
              </p:cNvSpPr>
              <p:nvPr/>
            </p:nvSpPr>
            <p:spPr bwMode="auto">
              <a:xfrm>
                <a:off x="4571" y="1924"/>
                <a:ext cx="156" cy="154"/>
              </a:xfrm>
              <a:custGeom>
                <a:avLst/>
                <a:gdLst>
                  <a:gd name="T0" fmla="*/ 155 w 156"/>
                  <a:gd name="T1" fmla="*/ 82 h 154"/>
                  <a:gd name="T2" fmla="*/ 151 w 156"/>
                  <a:gd name="T3" fmla="*/ 112 h 154"/>
                  <a:gd name="T4" fmla="*/ 153 w 156"/>
                  <a:gd name="T5" fmla="*/ 154 h 154"/>
                  <a:gd name="T6" fmla="*/ 134 w 156"/>
                  <a:gd name="T7" fmla="*/ 135 h 154"/>
                  <a:gd name="T8" fmla="*/ 123 w 156"/>
                  <a:gd name="T9" fmla="*/ 137 h 154"/>
                  <a:gd name="T10" fmla="*/ 118 w 156"/>
                  <a:gd name="T11" fmla="*/ 137 h 154"/>
                  <a:gd name="T12" fmla="*/ 113 w 156"/>
                  <a:gd name="T13" fmla="*/ 140 h 154"/>
                  <a:gd name="T14" fmla="*/ 105 w 156"/>
                  <a:gd name="T15" fmla="*/ 130 h 154"/>
                  <a:gd name="T16" fmla="*/ 115 w 156"/>
                  <a:gd name="T17" fmla="*/ 124 h 154"/>
                  <a:gd name="T18" fmla="*/ 120 w 156"/>
                  <a:gd name="T19" fmla="*/ 124 h 154"/>
                  <a:gd name="T20" fmla="*/ 120 w 156"/>
                  <a:gd name="T21" fmla="*/ 121 h 154"/>
                  <a:gd name="T22" fmla="*/ 115 w 156"/>
                  <a:gd name="T23" fmla="*/ 116 h 154"/>
                  <a:gd name="T24" fmla="*/ 113 w 156"/>
                  <a:gd name="T25" fmla="*/ 104 h 154"/>
                  <a:gd name="T26" fmla="*/ 108 w 156"/>
                  <a:gd name="T27" fmla="*/ 90 h 154"/>
                  <a:gd name="T28" fmla="*/ 102 w 156"/>
                  <a:gd name="T29" fmla="*/ 85 h 154"/>
                  <a:gd name="T30" fmla="*/ 64 w 156"/>
                  <a:gd name="T31" fmla="*/ 72 h 154"/>
                  <a:gd name="T32" fmla="*/ 58 w 156"/>
                  <a:gd name="T33" fmla="*/ 64 h 154"/>
                  <a:gd name="T34" fmla="*/ 53 w 156"/>
                  <a:gd name="T35" fmla="*/ 66 h 154"/>
                  <a:gd name="T36" fmla="*/ 45 w 156"/>
                  <a:gd name="T37" fmla="*/ 47 h 154"/>
                  <a:gd name="T38" fmla="*/ 37 w 156"/>
                  <a:gd name="T39" fmla="*/ 66 h 154"/>
                  <a:gd name="T40" fmla="*/ 29 w 156"/>
                  <a:gd name="T41" fmla="*/ 53 h 154"/>
                  <a:gd name="T42" fmla="*/ 23 w 156"/>
                  <a:gd name="T43" fmla="*/ 47 h 154"/>
                  <a:gd name="T44" fmla="*/ 16 w 156"/>
                  <a:gd name="T45" fmla="*/ 43 h 154"/>
                  <a:gd name="T46" fmla="*/ 27 w 156"/>
                  <a:gd name="T47" fmla="*/ 42 h 154"/>
                  <a:gd name="T48" fmla="*/ 42 w 156"/>
                  <a:gd name="T49" fmla="*/ 38 h 154"/>
                  <a:gd name="T50" fmla="*/ 47 w 156"/>
                  <a:gd name="T51" fmla="*/ 30 h 154"/>
                  <a:gd name="T52" fmla="*/ 23 w 156"/>
                  <a:gd name="T53" fmla="*/ 34 h 154"/>
                  <a:gd name="T54" fmla="*/ 13 w 156"/>
                  <a:gd name="T55" fmla="*/ 22 h 154"/>
                  <a:gd name="T56" fmla="*/ 5 w 156"/>
                  <a:gd name="T57" fmla="*/ 21 h 154"/>
                  <a:gd name="T58" fmla="*/ 5 w 156"/>
                  <a:gd name="T59" fmla="*/ 10 h 154"/>
                  <a:gd name="T60" fmla="*/ 20 w 156"/>
                  <a:gd name="T61" fmla="*/ 2 h 154"/>
                  <a:gd name="T62" fmla="*/ 31 w 156"/>
                  <a:gd name="T63" fmla="*/ 2 h 154"/>
                  <a:gd name="T64" fmla="*/ 48 w 156"/>
                  <a:gd name="T65" fmla="*/ 8 h 154"/>
                  <a:gd name="T66" fmla="*/ 50 w 156"/>
                  <a:gd name="T67" fmla="*/ 29 h 154"/>
                  <a:gd name="T68" fmla="*/ 54 w 156"/>
                  <a:gd name="T69" fmla="*/ 43 h 154"/>
                  <a:gd name="T70" fmla="*/ 58 w 156"/>
                  <a:gd name="T71" fmla="*/ 40 h 154"/>
                  <a:gd name="T72" fmla="*/ 66 w 156"/>
                  <a:gd name="T73" fmla="*/ 53 h 154"/>
                  <a:gd name="T74" fmla="*/ 74 w 156"/>
                  <a:gd name="T75" fmla="*/ 48 h 154"/>
                  <a:gd name="T76" fmla="*/ 85 w 156"/>
                  <a:gd name="T77" fmla="*/ 34 h 154"/>
                  <a:gd name="T78" fmla="*/ 97 w 156"/>
                  <a:gd name="T79" fmla="*/ 29 h 154"/>
                  <a:gd name="T80" fmla="*/ 107 w 156"/>
                  <a:gd name="T81" fmla="*/ 19 h 154"/>
                  <a:gd name="T82" fmla="*/ 147 w 156"/>
                  <a:gd name="T83" fmla="*/ 35 h 154"/>
                  <a:gd name="T84" fmla="*/ 156 w 156"/>
                  <a:gd name="T85" fmla="*/ 38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6" h="154">
                    <a:moveTo>
                      <a:pt x="156" y="38"/>
                    </a:moveTo>
                    <a:lnTo>
                      <a:pt x="155" y="82"/>
                    </a:lnTo>
                    <a:lnTo>
                      <a:pt x="155" y="106"/>
                    </a:lnTo>
                    <a:lnTo>
                      <a:pt x="151" y="112"/>
                    </a:lnTo>
                    <a:lnTo>
                      <a:pt x="153" y="119"/>
                    </a:lnTo>
                    <a:lnTo>
                      <a:pt x="153" y="154"/>
                    </a:lnTo>
                    <a:lnTo>
                      <a:pt x="147" y="151"/>
                    </a:lnTo>
                    <a:lnTo>
                      <a:pt x="134" y="135"/>
                    </a:lnTo>
                    <a:lnTo>
                      <a:pt x="128" y="138"/>
                    </a:lnTo>
                    <a:lnTo>
                      <a:pt x="123" y="137"/>
                    </a:lnTo>
                    <a:lnTo>
                      <a:pt x="120" y="138"/>
                    </a:lnTo>
                    <a:lnTo>
                      <a:pt x="118" y="137"/>
                    </a:lnTo>
                    <a:lnTo>
                      <a:pt x="116" y="141"/>
                    </a:lnTo>
                    <a:lnTo>
                      <a:pt x="113" y="140"/>
                    </a:lnTo>
                    <a:lnTo>
                      <a:pt x="101" y="141"/>
                    </a:lnTo>
                    <a:lnTo>
                      <a:pt x="105" y="130"/>
                    </a:lnTo>
                    <a:lnTo>
                      <a:pt x="110" y="125"/>
                    </a:lnTo>
                    <a:lnTo>
                      <a:pt x="115" y="124"/>
                    </a:lnTo>
                    <a:lnTo>
                      <a:pt x="120" y="127"/>
                    </a:lnTo>
                    <a:lnTo>
                      <a:pt x="120" y="124"/>
                    </a:lnTo>
                    <a:lnTo>
                      <a:pt x="118" y="121"/>
                    </a:lnTo>
                    <a:lnTo>
                      <a:pt x="120" y="121"/>
                    </a:lnTo>
                    <a:lnTo>
                      <a:pt x="113" y="116"/>
                    </a:lnTo>
                    <a:lnTo>
                      <a:pt x="115" y="116"/>
                    </a:lnTo>
                    <a:lnTo>
                      <a:pt x="116" y="109"/>
                    </a:lnTo>
                    <a:lnTo>
                      <a:pt x="113" y="104"/>
                    </a:lnTo>
                    <a:lnTo>
                      <a:pt x="113" y="96"/>
                    </a:lnTo>
                    <a:lnTo>
                      <a:pt x="108" y="90"/>
                    </a:lnTo>
                    <a:lnTo>
                      <a:pt x="105" y="88"/>
                    </a:lnTo>
                    <a:lnTo>
                      <a:pt x="102" y="85"/>
                    </a:lnTo>
                    <a:lnTo>
                      <a:pt x="86" y="77"/>
                    </a:lnTo>
                    <a:lnTo>
                      <a:pt x="64" y="72"/>
                    </a:lnTo>
                    <a:lnTo>
                      <a:pt x="59" y="69"/>
                    </a:lnTo>
                    <a:lnTo>
                      <a:pt x="58" y="64"/>
                    </a:lnTo>
                    <a:lnTo>
                      <a:pt x="53" y="64"/>
                    </a:lnTo>
                    <a:lnTo>
                      <a:pt x="53" y="66"/>
                    </a:lnTo>
                    <a:lnTo>
                      <a:pt x="43" y="58"/>
                    </a:lnTo>
                    <a:lnTo>
                      <a:pt x="45" y="47"/>
                    </a:lnTo>
                    <a:lnTo>
                      <a:pt x="39" y="63"/>
                    </a:lnTo>
                    <a:lnTo>
                      <a:pt x="37" y="66"/>
                    </a:lnTo>
                    <a:lnTo>
                      <a:pt x="29" y="66"/>
                    </a:lnTo>
                    <a:lnTo>
                      <a:pt x="29" y="53"/>
                    </a:lnTo>
                    <a:lnTo>
                      <a:pt x="27" y="53"/>
                    </a:lnTo>
                    <a:lnTo>
                      <a:pt x="23" y="47"/>
                    </a:lnTo>
                    <a:lnTo>
                      <a:pt x="16" y="45"/>
                    </a:lnTo>
                    <a:lnTo>
                      <a:pt x="16" y="43"/>
                    </a:lnTo>
                    <a:lnTo>
                      <a:pt x="20" y="42"/>
                    </a:lnTo>
                    <a:lnTo>
                      <a:pt x="27" y="42"/>
                    </a:lnTo>
                    <a:lnTo>
                      <a:pt x="35" y="37"/>
                    </a:lnTo>
                    <a:lnTo>
                      <a:pt x="42" y="38"/>
                    </a:lnTo>
                    <a:lnTo>
                      <a:pt x="45" y="37"/>
                    </a:lnTo>
                    <a:lnTo>
                      <a:pt x="47" y="30"/>
                    </a:lnTo>
                    <a:lnTo>
                      <a:pt x="32" y="35"/>
                    </a:lnTo>
                    <a:lnTo>
                      <a:pt x="23" y="34"/>
                    </a:lnTo>
                    <a:lnTo>
                      <a:pt x="18" y="32"/>
                    </a:lnTo>
                    <a:lnTo>
                      <a:pt x="13" y="22"/>
                    </a:lnTo>
                    <a:lnTo>
                      <a:pt x="7" y="19"/>
                    </a:lnTo>
                    <a:lnTo>
                      <a:pt x="5" y="21"/>
                    </a:lnTo>
                    <a:lnTo>
                      <a:pt x="0" y="19"/>
                    </a:lnTo>
                    <a:lnTo>
                      <a:pt x="5" y="10"/>
                    </a:lnTo>
                    <a:lnTo>
                      <a:pt x="15" y="6"/>
                    </a:lnTo>
                    <a:lnTo>
                      <a:pt x="20" y="2"/>
                    </a:lnTo>
                    <a:lnTo>
                      <a:pt x="24" y="0"/>
                    </a:lnTo>
                    <a:lnTo>
                      <a:pt x="31" y="2"/>
                    </a:lnTo>
                    <a:lnTo>
                      <a:pt x="39" y="8"/>
                    </a:lnTo>
                    <a:lnTo>
                      <a:pt x="48" y="8"/>
                    </a:lnTo>
                    <a:lnTo>
                      <a:pt x="51" y="16"/>
                    </a:lnTo>
                    <a:lnTo>
                      <a:pt x="50" y="29"/>
                    </a:lnTo>
                    <a:lnTo>
                      <a:pt x="51" y="37"/>
                    </a:lnTo>
                    <a:lnTo>
                      <a:pt x="54" y="43"/>
                    </a:lnTo>
                    <a:lnTo>
                      <a:pt x="54" y="38"/>
                    </a:lnTo>
                    <a:lnTo>
                      <a:pt x="58" y="40"/>
                    </a:lnTo>
                    <a:lnTo>
                      <a:pt x="61" y="50"/>
                    </a:lnTo>
                    <a:lnTo>
                      <a:pt x="66" y="53"/>
                    </a:lnTo>
                    <a:lnTo>
                      <a:pt x="72" y="53"/>
                    </a:lnTo>
                    <a:lnTo>
                      <a:pt x="74" y="48"/>
                    </a:lnTo>
                    <a:lnTo>
                      <a:pt x="83" y="38"/>
                    </a:lnTo>
                    <a:lnTo>
                      <a:pt x="85" y="34"/>
                    </a:lnTo>
                    <a:lnTo>
                      <a:pt x="94" y="32"/>
                    </a:lnTo>
                    <a:lnTo>
                      <a:pt x="97" y="29"/>
                    </a:lnTo>
                    <a:lnTo>
                      <a:pt x="99" y="26"/>
                    </a:lnTo>
                    <a:lnTo>
                      <a:pt x="107" y="19"/>
                    </a:lnTo>
                    <a:lnTo>
                      <a:pt x="135" y="34"/>
                    </a:lnTo>
                    <a:lnTo>
                      <a:pt x="147" y="35"/>
                    </a:lnTo>
                    <a:lnTo>
                      <a:pt x="153" y="38"/>
                    </a:lnTo>
                    <a:lnTo>
                      <a:pt x="156"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8" name="Freeform 567"/>
              <p:cNvSpPr>
                <a:spLocks/>
              </p:cNvSpPr>
              <p:nvPr/>
            </p:nvSpPr>
            <p:spPr bwMode="auto">
              <a:xfrm>
                <a:off x="4235" y="1840"/>
                <a:ext cx="154" cy="151"/>
              </a:xfrm>
              <a:custGeom>
                <a:avLst/>
                <a:gdLst>
                  <a:gd name="T0" fmla="*/ 128 w 154"/>
                  <a:gd name="T1" fmla="*/ 7 h 151"/>
                  <a:gd name="T2" fmla="*/ 135 w 154"/>
                  <a:gd name="T3" fmla="*/ 13 h 151"/>
                  <a:gd name="T4" fmla="*/ 132 w 154"/>
                  <a:gd name="T5" fmla="*/ 24 h 151"/>
                  <a:gd name="T6" fmla="*/ 138 w 154"/>
                  <a:gd name="T7" fmla="*/ 44 h 151"/>
                  <a:gd name="T8" fmla="*/ 146 w 154"/>
                  <a:gd name="T9" fmla="*/ 63 h 151"/>
                  <a:gd name="T10" fmla="*/ 140 w 154"/>
                  <a:gd name="T11" fmla="*/ 58 h 151"/>
                  <a:gd name="T12" fmla="*/ 136 w 154"/>
                  <a:gd name="T13" fmla="*/ 65 h 151"/>
                  <a:gd name="T14" fmla="*/ 132 w 154"/>
                  <a:gd name="T15" fmla="*/ 86 h 151"/>
                  <a:gd name="T16" fmla="*/ 122 w 154"/>
                  <a:gd name="T17" fmla="*/ 100 h 151"/>
                  <a:gd name="T18" fmla="*/ 114 w 154"/>
                  <a:gd name="T19" fmla="*/ 110 h 151"/>
                  <a:gd name="T20" fmla="*/ 117 w 154"/>
                  <a:gd name="T21" fmla="*/ 118 h 151"/>
                  <a:gd name="T22" fmla="*/ 114 w 154"/>
                  <a:gd name="T23" fmla="*/ 122 h 151"/>
                  <a:gd name="T24" fmla="*/ 89 w 154"/>
                  <a:gd name="T25" fmla="*/ 150 h 151"/>
                  <a:gd name="T26" fmla="*/ 86 w 154"/>
                  <a:gd name="T27" fmla="*/ 140 h 151"/>
                  <a:gd name="T28" fmla="*/ 81 w 154"/>
                  <a:gd name="T29" fmla="*/ 137 h 151"/>
                  <a:gd name="T30" fmla="*/ 71 w 154"/>
                  <a:gd name="T31" fmla="*/ 134 h 151"/>
                  <a:gd name="T32" fmla="*/ 62 w 154"/>
                  <a:gd name="T33" fmla="*/ 131 h 151"/>
                  <a:gd name="T34" fmla="*/ 55 w 154"/>
                  <a:gd name="T35" fmla="*/ 137 h 151"/>
                  <a:gd name="T36" fmla="*/ 44 w 154"/>
                  <a:gd name="T37" fmla="*/ 139 h 151"/>
                  <a:gd name="T38" fmla="*/ 39 w 154"/>
                  <a:gd name="T39" fmla="*/ 129 h 151"/>
                  <a:gd name="T40" fmla="*/ 33 w 154"/>
                  <a:gd name="T41" fmla="*/ 131 h 151"/>
                  <a:gd name="T42" fmla="*/ 24 w 154"/>
                  <a:gd name="T43" fmla="*/ 129 h 151"/>
                  <a:gd name="T44" fmla="*/ 16 w 154"/>
                  <a:gd name="T45" fmla="*/ 110 h 151"/>
                  <a:gd name="T46" fmla="*/ 16 w 154"/>
                  <a:gd name="T47" fmla="*/ 98 h 151"/>
                  <a:gd name="T48" fmla="*/ 5 w 154"/>
                  <a:gd name="T49" fmla="*/ 86 h 151"/>
                  <a:gd name="T50" fmla="*/ 3 w 154"/>
                  <a:gd name="T51" fmla="*/ 76 h 151"/>
                  <a:gd name="T52" fmla="*/ 1 w 154"/>
                  <a:gd name="T53" fmla="*/ 60 h 151"/>
                  <a:gd name="T54" fmla="*/ 9 w 154"/>
                  <a:gd name="T55" fmla="*/ 42 h 151"/>
                  <a:gd name="T56" fmla="*/ 9 w 154"/>
                  <a:gd name="T57" fmla="*/ 45 h 151"/>
                  <a:gd name="T58" fmla="*/ 20 w 154"/>
                  <a:gd name="T59" fmla="*/ 60 h 151"/>
                  <a:gd name="T60" fmla="*/ 32 w 154"/>
                  <a:gd name="T61" fmla="*/ 60 h 151"/>
                  <a:gd name="T62" fmla="*/ 41 w 154"/>
                  <a:gd name="T63" fmla="*/ 60 h 151"/>
                  <a:gd name="T64" fmla="*/ 59 w 154"/>
                  <a:gd name="T65" fmla="*/ 50 h 151"/>
                  <a:gd name="T66" fmla="*/ 68 w 154"/>
                  <a:gd name="T67" fmla="*/ 57 h 151"/>
                  <a:gd name="T68" fmla="*/ 86 w 154"/>
                  <a:gd name="T69" fmla="*/ 50 h 151"/>
                  <a:gd name="T70" fmla="*/ 92 w 154"/>
                  <a:gd name="T71" fmla="*/ 29 h 151"/>
                  <a:gd name="T72" fmla="*/ 103 w 154"/>
                  <a:gd name="T73" fmla="*/ 0 h 151"/>
                  <a:gd name="T74" fmla="*/ 132 w 154"/>
                  <a:gd name="T75"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4" h="151">
                    <a:moveTo>
                      <a:pt x="132" y="3"/>
                    </a:moveTo>
                    <a:lnTo>
                      <a:pt x="128" y="7"/>
                    </a:lnTo>
                    <a:lnTo>
                      <a:pt x="135" y="10"/>
                    </a:lnTo>
                    <a:lnTo>
                      <a:pt x="135" y="13"/>
                    </a:lnTo>
                    <a:lnTo>
                      <a:pt x="125" y="15"/>
                    </a:lnTo>
                    <a:lnTo>
                      <a:pt x="132" y="24"/>
                    </a:lnTo>
                    <a:lnTo>
                      <a:pt x="138" y="37"/>
                    </a:lnTo>
                    <a:lnTo>
                      <a:pt x="138" y="44"/>
                    </a:lnTo>
                    <a:lnTo>
                      <a:pt x="154" y="61"/>
                    </a:lnTo>
                    <a:lnTo>
                      <a:pt x="146" y="63"/>
                    </a:lnTo>
                    <a:lnTo>
                      <a:pt x="141" y="61"/>
                    </a:lnTo>
                    <a:lnTo>
                      <a:pt x="140" y="58"/>
                    </a:lnTo>
                    <a:lnTo>
                      <a:pt x="140" y="63"/>
                    </a:lnTo>
                    <a:lnTo>
                      <a:pt x="136" y="65"/>
                    </a:lnTo>
                    <a:lnTo>
                      <a:pt x="133" y="71"/>
                    </a:lnTo>
                    <a:lnTo>
                      <a:pt x="132" y="86"/>
                    </a:lnTo>
                    <a:lnTo>
                      <a:pt x="125" y="98"/>
                    </a:lnTo>
                    <a:lnTo>
                      <a:pt x="122" y="100"/>
                    </a:lnTo>
                    <a:lnTo>
                      <a:pt x="113" y="108"/>
                    </a:lnTo>
                    <a:lnTo>
                      <a:pt x="114" y="110"/>
                    </a:lnTo>
                    <a:lnTo>
                      <a:pt x="114" y="116"/>
                    </a:lnTo>
                    <a:lnTo>
                      <a:pt x="117" y="118"/>
                    </a:lnTo>
                    <a:lnTo>
                      <a:pt x="116" y="124"/>
                    </a:lnTo>
                    <a:lnTo>
                      <a:pt x="114" y="122"/>
                    </a:lnTo>
                    <a:lnTo>
                      <a:pt x="108" y="140"/>
                    </a:lnTo>
                    <a:lnTo>
                      <a:pt x="89" y="150"/>
                    </a:lnTo>
                    <a:lnTo>
                      <a:pt x="87" y="151"/>
                    </a:lnTo>
                    <a:lnTo>
                      <a:pt x="86" y="140"/>
                    </a:lnTo>
                    <a:lnTo>
                      <a:pt x="84" y="139"/>
                    </a:lnTo>
                    <a:lnTo>
                      <a:pt x="81" y="137"/>
                    </a:lnTo>
                    <a:lnTo>
                      <a:pt x="73" y="139"/>
                    </a:lnTo>
                    <a:lnTo>
                      <a:pt x="71" y="134"/>
                    </a:lnTo>
                    <a:lnTo>
                      <a:pt x="66" y="134"/>
                    </a:lnTo>
                    <a:lnTo>
                      <a:pt x="62" y="131"/>
                    </a:lnTo>
                    <a:lnTo>
                      <a:pt x="62" y="134"/>
                    </a:lnTo>
                    <a:lnTo>
                      <a:pt x="55" y="137"/>
                    </a:lnTo>
                    <a:lnTo>
                      <a:pt x="54" y="137"/>
                    </a:lnTo>
                    <a:lnTo>
                      <a:pt x="44" y="139"/>
                    </a:lnTo>
                    <a:lnTo>
                      <a:pt x="41" y="126"/>
                    </a:lnTo>
                    <a:lnTo>
                      <a:pt x="39" y="129"/>
                    </a:lnTo>
                    <a:lnTo>
                      <a:pt x="36" y="129"/>
                    </a:lnTo>
                    <a:lnTo>
                      <a:pt x="33" y="131"/>
                    </a:lnTo>
                    <a:lnTo>
                      <a:pt x="25" y="131"/>
                    </a:lnTo>
                    <a:lnTo>
                      <a:pt x="24" y="129"/>
                    </a:lnTo>
                    <a:lnTo>
                      <a:pt x="20" y="129"/>
                    </a:lnTo>
                    <a:lnTo>
                      <a:pt x="16" y="110"/>
                    </a:lnTo>
                    <a:lnTo>
                      <a:pt x="17" y="105"/>
                    </a:lnTo>
                    <a:lnTo>
                      <a:pt x="16" y="98"/>
                    </a:lnTo>
                    <a:lnTo>
                      <a:pt x="11" y="90"/>
                    </a:lnTo>
                    <a:lnTo>
                      <a:pt x="5" y="86"/>
                    </a:lnTo>
                    <a:lnTo>
                      <a:pt x="3" y="82"/>
                    </a:lnTo>
                    <a:lnTo>
                      <a:pt x="3" y="76"/>
                    </a:lnTo>
                    <a:lnTo>
                      <a:pt x="0" y="69"/>
                    </a:lnTo>
                    <a:lnTo>
                      <a:pt x="1" y="60"/>
                    </a:lnTo>
                    <a:lnTo>
                      <a:pt x="3" y="50"/>
                    </a:lnTo>
                    <a:lnTo>
                      <a:pt x="9" y="42"/>
                    </a:lnTo>
                    <a:lnTo>
                      <a:pt x="9" y="42"/>
                    </a:lnTo>
                    <a:lnTo>
                      <a:pt x="9" y="45"/>
                    </a:lnTo>
                    <a:lnTo>
                      <a:pt x="17" y="58"/>
                    </a:lnTo>
                    <a:lnTo>
                      <a:pt x="20" y="60"/>
                    </a:lnTo>
                    <a:lnTo>
                      <a:pt x="25" y="61"/>
                    </a:lnTo>
                    <a:lnTo>
                      <a:pt x="32" y="60"/>
                    </a:lnTo>
                    <a:lnTo>
                      <a:pt x="33" y="61"/>
                    </a:lnTo>
                    <a:lnTo>
                      <a:pt x="41" y="60"/>
                    </a:lnTo>
                    <a:lnTo>
                      <a:pt x="51" y="50"/>
                    </a:lnTo>
                    <a:lnTo>
                      <a:pt x="59" y="50"/>
                    </a:lnTo>
                    <a:lnTo>
                      <a:pt x="60" y="53"/>
                    </a:lnTo>
                    <a:lnTo>
                      <a:pt x="68" y="57"/>
                    </a:lnTo>
                    <a:lnTo>
                      <a:pt x="79" y="53"/>
                    </a:lnTo>
                    <a:lnTo>
                      <a:pt x="86" y="50"/>
                    </a:lnTo>
                    <a:lnTo>
                      <a:pt x="89" y="44"/>
                    </a:lnTo>
                    <a:lnTo>
                      <a:pt x="92" y="29"/>
                    </a:lnTo>
                    <a:lnTo>
                      <a:pt x="98" y="20"/>
                    </a:lnTo>
                    <a:lnTo>
                      <a:pt x="103" y="0"/>
                    </a:lnTo>
                    <a:lnTo>
                      <a:pt x="124" y="0"/>
                    </a:lnTo>
                    <a:lnTo>
                      <a:pt x="132"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9" name="Freeform 568"/>
              <p:cNvSpPr>
                <a:spLocks/>
              </p:cNvSpPr>
              <p:nvPr/>
            </p:nvSpPr>
            <p:spPr bwMode="auto">
              <a:xfrm>
                <a:off x="4176" y="2022"/>
                <a:ext cx="138" cy="50"/>
              </a:xfrm>
              <a:custGeom>
                <a:avLst/>
                <a:gdLst>
                  <a:gd name="T0" fmla="*/ 102 w 138"/>
                  <a:gd name="T1" fmla="*/ 40 h 50"/>
                  <a:gd name="T2" fmla="*/ 95 w 138"/>
                  <a:gd name="T3" fmla="*/ 43 h 50"/>
                  <a:gd name="T4" fmla="*/ 89 w 138"/>
                  <a:gd name="T5" fmla="*/ 39 h 50"/>
                  <a:gd name="T6" fmla="*/ 83 w 138"/>
                  <a:gd name="T7" fmla="*/ 40 h 50"/>
                  <a:gd name="T8" fmla="*/ 67 w 138"/>
                  <a:gd name="T9" fmla="*/ 31 h 50"/>
                  <a:gd name="T10" fmla="*/ 52 w 138"/>
                  <a:gd name="T11" fmla="*/ 31 h 50"/>
                  <a:gd name="T12" fmla="*/ 48 w 138"/>
                  <a:gd name="T13" fmla="*/ 32 h 50"/>
                  <a:gd name="T14" fmla="*/ 35 w 138"/>
                  <a:gd name="T15" fmla="*/ 27 h 50"/>
                  <a:gd name="T16" fmla="*/ 25 w 138"/>
                  <a:gd name="T17" fmla="*/ 27 h 50"/>
                  <a:gd name="T18" fmla="*/ 16 w 138"/>
                  <a:gd name="T19" fmla="*/ 23 h 50"/>
                  <a:gd name="T20" fmla="*/ 19 w 138"/>
                  <a:gd name="T21" fmla="*/ 18 h 50"/>
                  <a:gd name="T22" fmla="*/ 2 w 138"/>
                  <a:gd name="T23" fmla="*/ 14 h 50"/>
                  <a:gd name="T24" fmla="*/ 0 w 138"/>
                  <a:gd name="T25" fmla="*/ 11 h 50"/>
                  <a:gd name="T26" fmla="*/ 2 w 138"/>
                  <a:gd name="T27" fmla="*/ 13 h 50"/>
                  <a:gd name="T28" fmla="*/ 5 w 138"/>
                  <a:gd name="T29" fmla="*/ 11 h 50"/>
                  <a:gd name="T30" fmla="*/ 11 w 138"/>
                  <a:gd name="T31" fmla="*/ 2 h 50"/>
                  <a:gd name="T32" fmla="*/ 16 w 138"/>
                  <a:gd name="T33" fmla="*/ 0 h 50"/>
                  <a:gd name="T34" fmla="*/ 25 w 138"/>
                  <a:gd name="T35" fmla="*/ 2 h 50"/>
                  <a:gd name="T36" fmla="*/ 32 w 138"/>
                  <a:gd name="T37" fmla="*/ 0 h 50"/>
                  <a:gd name="T38" fmla="*/ 35 w 138"/>
                  <a:gd name="T39" fmla="*/ 5 h 50"/>
                  <a:gd name="T40" fmla="*/ 46 w 138"/>
                  <a:gd name="T41" fmla="*/ 6 h 50"/>
                  <a:gd name="T42" fmla="*/ 51 w 138"/>
                  <a:gd name="T43" fmla="*/ 14 h 50"/>
                  <a:gd name="T44" fmla="*/ 54 w 138"/>
                  <a:gd name="T45" fmla="*/ 14 h 50"/>
                  <a:gd name="T46" fmla="*/ 65 w 138"/>
                  <a:gd name="T47" fmla="*/ 14 h 50"/>
                  <a:gd name="T48" fmla="*/ 78 w 138"/>
                  <a:gd name="T49" fmla="*/ 18 h 50"/>
                  <a:gd name="T50" fmla="*/ 79 w 138"/>
                  <a:gd name="T51" fmla="*/ 16 h 50"/>
                  <a:gd name="T52" fmla="*/ 83 w 138"/>
                  <a:gd name="T53" fmla="*/ 10 h 50"/>
                  <a:gd name="T54" fmla="*/ 87 w 138"/>
                  <a:gd name="T55" fmla="*/ 8 h 50"/>
                  <a:gd name="T56" fmla="*/ 91 w 138"/>
                  <a:gd name="T57" fmla="*/ 13 h 50"/>
                  <a:gd name="T58" fmla="*/ 95 w 138"/>
                  <a:gd name="T59" fmla="*/ 11 h 50"/>
                  <a:gd name="T60" fmla="*/ 103 w 138"/>
                  <a:gd name="T61" fmla="*/ 16 h 50"/>
                  <a:gd name="T62" fmla="*/ 110 w 138"/>
                  <a:gd name="T63" fmla="*/ 18 h 50"/>
                  <a:gd name="T64" fmla="*/ 114 w 138"/>
                  <a:gd name="T65" fmla="*/ 24 h 50"/>
                  <a:gd name="T66" fmla="*/ 114 w 138"/>
                  <a:gd name="T67" fmla="*/ 29 h 50"/>
                  <a:gd name="T68" fmla="*/ 118 w 138"/>
                  <a:gd name="T69" fmla="*/ 31 h 50"/>
                  <a:gd name="T70" fmla="*/ 132 w 138"/>
                  <a:gd name="T71" fmla="*/ 31 h 50"/>
                  <a:gd name="T72" fmla="*/ 138 w 138"/>
                  <a:gd name="T73" fmla="*/ 32 h 50"/>
                  <a:gd name="T74" fmla="*/ 137 w 138"/>
                  <a:gd name="T75" fmla="*/ 43 h 50"/>
                  <a:gd name="T76" fmla="*/ 138 w 138"/>
                  <a:gd name="T77" fmla="*/ 50 h 50"/>
                  <a:gd name="T78" fmla="*/ 135 w 138"/>
                  <a:gd name="T79" fmla="*/ 47 h 50"/>
                  <a:gd name="T80" fmla="*/ 119 w 138"/>
                  <a:gd name="T81" fmla="*/ 42 h 50"/>
                  <a:gd name="T82" fmla="*/ 111 w 138"/>
                  <a:gd name="T83" fmla="*/ 43 h 50"/>
                  <a:gd name="T84" fmla="*/ 102 w 138"/>
                  <a:gd name="T85" fmla="*/ 4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8" h="50">
                    <a:moveTo>
                      <a:pt x="102" y="40"/>
                    </a:moveTo>
                    <a:lnTo>
                      <a:pt x="95" y="43"/>
                    </a:lnTo>
                    <a:lnTo>
                      <a:pt x="89" y="39"/>
                    </a:lnTo>
                    <a:lnTo>
                      <a:pt x="83" y="40"/>
                    </a:lnTo>
                    <a:lnTo>
                      <a:pt x="67" y="31"/>
                    </a:lnTo>
                    <a:lnTo>
                      <a:pt x="52" y="31"/>
                    </a:lnTo>
                    <a:lnTo>
                      <a:pt x="48" y="32"/>
                    </a:lnTo>
                    <a:lnTo>
                      <a:pt x="35" y="27"/>
                    </a:lnTo>
                    <a:lnTo>
                      <a:pt x="25" y="27"/>
                    </a:lnTo>
                    <a:lnTo>
                      <a:pt x="16" y="23"/>
                    </a:lnTo>
                    <a:lnTo>
                      <a:pt x="19" y="18"/>
                    </a:lnTo>
                    <a:lnTo>
                      <a:pt x="2" y="14"/>
                    </a:lnTo>
                    <a:lnTo>
                      <a:pt x="0" y="11"/>
                    </a:lnTo>
                    <a:lnTo>
                      <a:pt x="2" y="13"/>
                    </a:lnTo>
                    <a:lnTo>
                      <a:pt x="5" y="11"/>
                    </a:lnTo>
                    <a:lnTo>
                      <a:pt x="11" y="2"/>
                    </a:lnTo>
                    <a:lnTo>
                      <a:pt x="16" y="0"/>
                    </a:lnTo>
                    <a:lnTo>
                      <a:pt x="25" y="2"/>
                    </a:lnTo>
                    <a:lnTo>
                      <a:pt x="32" y="0"/>
                    </a:lnTo>
                    <a:lnTo>
                      <a:pt x="35" y="5"/>
                    </a:lnTo>
                    <a:lnTo>
                      <a:pt x="46" y="6"/>
                    </a:lnTo>
                    <a:lnTo>
                      <a:pt x="51" y="14"/>
                    </a:lnTo>
                    <a:lnTo>
                      <a:pt x="54" y="14"/>
                    </a:lnTo>
                    <a:lnTo>
                      <a:pt x="65" y="14"/>
                    </a:lnTo>
                    <a:lnTo>
                      <a:pt x="78" y="18"/>
                    </a:lnTo>
                    <a:lnTo>
                      <a:pt x="79" y="16"/>
                    </a:lnTo>
                    <a:lnTo>
                      <a:pt x="83" y="10"/>
                    </a:lnTo>
                    <a:lnTo>
                      <a:pt x="87" y="8"/>
                    </a:lnTo>
                    <a:lnTo>
                      <a:pt x="91" y="13"/>
                    </a:lnTo>
                    <a:lnTo>
                      <a:pt x="95" y="11"/>
                    </a:lnTo>
                    <a:lnTo>
                      <a:pt x="103" y="16"/>
                    </a:lnTo>
                    <a:lnTo>
                      <a:pt x="110" y="18"/>
                    </a:lnTo>
                    <a:lnTo>
                      <a:pt x="114" y="24"/>
                    </a:lnTo>
                    <a:lnTo>
                      <a:pt x="114" y="29"/>
                    </a:lnTo>
                    <a:lnTo>
                      <a:pt x="118" y="31"/>
                    </a:lnTo>
                    <a:lnTo>
                      <a:pt x="132" y="31"/>
                    </a:lnTo>
                    <a:lnTo>
                      <a:pt x="138" y="32"/>
                    </a:lnTo>
                    <a:lnTo>
                      <a:pt x="137" y="43"/>
                    </a:lnTo>
                    <a:lnTo>
                      <a:pt x="138" y="50"/>
                    </a:lnTo>
                    <a:lnTo>
                      <a:pt x="135" y="47"/>
                    </a:lnTo>
                    <a:lnTo>
                      <a:pt x="119" y="42"/>
                    </a:lnTo>
                    <a:lnTo>
                      <a:pt x="111" y="43"/>
                    </a:lnTo>
                    <a:lnTo>
                      <a:pt x="102" y="4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0" name="Freeform 569"/>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1" name="Freeform 570"/>
              <p:cNvSpPr>
                <a:spLocks/>
              </p:cNvSpPr>
              <p:nvPr/>
            </p:nvSpPr>
            <p:spPr bwMode="auto">
              <a:xfrm>
                <a:off x="4641" y="1930"/>
                <a:ext cx="13" cy="8"/>
              </a:xfrm>
              <a:custGeom>
                <a:avLst/>
                <a:gdLst>
                  <a:gd name="T0" fmla="*/ 0 w 13"/>
                  <a:gd name="T1" fmla="*/ 0 h 8"/>
                  <a:gd name="T2" fmla="*/ 7 w 13"/>
                  <a:gd name="T3" fmla="*/ 0 h 8"/>
                  <a:gd name="T4" fmla="*/ 13 w 13"/>
                  <a:gd name="T5" fmla="*/ 8 h 8"/>
                  <a:gd name="T6" fmla="*/ 10 w 13"/>
                  <a:gd name="T7" fmla="*/ 8 h 8"/>
                  <a:gd name="T8" fmla="*/ 0 w 13"/>
                  <a:gd name="T9" fmla="*/ 0 h 8"/>
                </a:gdLst>
                <a:ahLst/>
                <a:cxnLst>
                  <a:cxn ang="0">
                    <a:pos x="T0" y="T1"/>
                  </a:cxn>
                  <a:cxn ang="0">
                    <a:pos x="T2" y="T3"/>
                  </a:cxn>
                  <a:cxn ang="0">
                    <a:pos x="T4" y="T5"/>
                  </a:cxn>
                  <a:cxn ang="0">
                    <a:pos x="T6" y="T7"/>
                  </a:cxn>
                  <a:cxn ang="0">
                    <a:pos x="T8" y="T9"/>
                  </a:cxn>
                </a:cxnLst>
                <a:rect l="0" t="0" r="r" b="b"/>
                <a:pathLst>
                  <a:path w="13" h="8">
                    <a:moveTo>
                      <a:pt x="0" y="0"/>
                    </a:moveTo>
                    <a:lnTo>
                      <a:pt x="7" y="0"/>
                    </a:lnTo>
                    <a:lnTo>
                      <a:pt x="13" y="8"/>
                    </a:lnTo>
                    <a:lnTo>
                      <a:pt x="10"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2" name="Freeform 571"/>
              <p:cNvSpPr>
                <a:spLocks/>
              </p:cNvSpPr>
              <p:nvPr/>
            </p:nvSpPr>
            <p:spPr bwMode="auto">
              <a:xfrm>
                <a:off x="4643" y="1946"/>
                <a:ext cx="19" cy="5"/>
              </a:xfrm>
              <a:custGeom>
                <a:avLst/>
                <a:gdLst>
                  <a:gd name="T0" fmla="*/ 0 w 19"/>
                  <a:gd name="T1" fmla="*/ 0 h 5"/>
                  <a:gd name="T2" fmla="*/ 17 w 19"/>
                  <a:gd name="T3" fmla="*/ 2 h 5"/>
                  <a:gd name="T4" fmla="*/ 19 w 19"/>
                  <a:gd name="T5" fmla="*/ 5 h 5"/>
                  <a:gd name="T6" fmla="*/ 9 w 19"/>
                  <a:gd name="T7" fmla="*/ 5 h 5"/>
                  <a:gd name="T8" fmla="*/ 0 w 19"/>
                  <a:gd name="T9" fmla="*/ 0 h 5"/>
                </a:gdLst>
                <a:ahLst/>
                <a:cxnLst>
                  <a:cxn ang="0">
                    <a:pos x="T0" y="T1"/>
                  </a:cxn>
                  <a:cxn ang="0">
                    <a:pos x="T2" y="T3"/>
                  </a:cxn>
                  <a:cxn ang="0">
                    <a:pos x="T4" y="T5"/>
                  </a:cxn>
                  <a:cxn ang="0">
                    <a:pos x="T6" y="T7"/>
                  </a:cxn>
                  <a:cxn ang="0">
                    <a:pos x="T8" y="T9"/>
                  </a:cxn>
                </a:cxnLst>
                <a:rect l="0" t="0" r="r" b="b"/>
                <a:pathLst>
                  <a:path w="19" h="5">
                    <a:moveTo>
                      <a:pt x="0" y="0"/>
                    </a:moveTo>
                    <a:lnTo>
                      <a:pt x="17" y="2"/>
                    </a:lnTo>
                    <a:lnTo>
                      <a:pt x="19" y="5"/>
                    </a:lnTo>
                    <a:lnTo>
                      <a:pt x="9"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3" name="Freeform 572"/>
              <p:cNvSpPr>
                <a:spLocks/>
              </p:cNvSpPr>
              <p:nvPr/>
            </p:nvSpPr>
            <p:spPr bwMode="auto">
              <a:xfrm>
                <a:off x="4564" y="1919"/>
                <a:ext cx="14" cy="7"/>
              </a:xfrm>
              <a:custGeom>
                <a:avLst/>
                <a:gdLst>
                  <a:gd name="T0" fmla="*/ 0 w 14"/>
                  <a:gd name="T1" fmla="*/ 0 h 7"/>
                  <a:gd name="T2" fmla="*/ 4 w 14"/>
                  <a:gd name="T3" fmla="*/ 0 h 7"/>
                  <a:gd name="T4" fmla="*/ 14 w 14"/>
                  <a:gd name="T5" fmla="*/ 5 h 7"/>
                  <a:gd name="T6" fmla="*/ 7 w 14"/>
                  <a:gd name="T7" fmla="*/ 7 h 7"/>
                  <a:gd name="T8" fmla="*/ 1 w 14"/>
                  <a:gd name="T9" fmla="*/ 3 h 7"/>
                  <a:gd name="T10" fmla="*/ 0 w 14"/>
                  <a:gd name="T11" fmla="*/ 2 h 7"/>
                  <a:gd name="T12" fmla="*/ 0 w 1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4" h="7">
                    <a:moveTo>
                      <a:pt x="0" y="0"/>
                    </a:moveTo>
                    <a:lnTo>
                      <a:pt x="4" y="0"/>
                    </a:lnTo>
                    <a:lnTo>
                      <a:pt x="14" y="5"/>
                    </a:lnTo>
                    <a:lnTo>
                      <a:pt x="7" y="7"/>
                    </a:lnTo>
                    <a:lnTo>
                      <a:pt x="1" y="3"/>
                    </a:lnTo>
                    <a:lnTo>
                      <a:pt x="0" y="2"/>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4" name="Freeform 573"/>
              <p:cNvSpPr>
                <a:spLocks/>
              </p:cNvSpPr>
              <p:nvPr/>
            </p:nvSpPr>
            <p:spPr bwMode="auto">
              <a:xfrm>
                <a:off x="4554" y="1948"/>
                <a:ext cx="10" cy="6"/>
              </a:xfrm>
              <a:custGeom>
                <a:avLst/>
                <a:gdLst>
                  <a:gd name="T0" fmla="*/ 0 w 10"/>
                  <a:gd name="T1" fmla="*/ 2 h 6"/>
                  <a:gd name="T2" fmla="*/ 8 w 10"/>
                  <a:gd name="T3" fmla="*/ 0 h 6"/>
                  <a:gd name="T4" fmla="*/ 10 w 10"/>
                  <a:gd name="T5" fmla="*/ 5 h 6"/>
                  <a:gd name="T6" fmla="*/ 3 w 10"/>
                  <a:gd name="T7" fmla="*/ 6 h 6"/>
                  <a:gd name="T8" fmla="*/ 0 w 10"/>
                  <a:gd name="T9" fmla="*/ 2 h 6"/>
                </a:gdLst>
                <a:ahLst/>
                <a:cxnLst>
                  <a:cxn ang="0">
                    <a:pos x="T0" y="T1"/>
                  </a:cxn>
                  <a:cxn ang="0">
                    <a:pos x="T2" y="T3"/>
                  </a:cxn>
                  <a:cxn ang="0">
                    <a:pos x="T4" y="T5"/>
                  </a:cxn>
                  <a:cxn ang="0">
                    <a:pos x="T6" y="T7"/>
                  </a:cxn>
                  <a:cxn ang="0">
                    <a:pos x="T8" y="T9"/>
                  </a:cxn>
                </a:cxnLst>
                <a:rect l="0" t="0" r="r" b="b"/>
                <a:pathLst>
                  <a:path w="10" h="6">
                    <a:moveTo>
                      <a:pt x="0" y="2"/>
                    </a:moveTo>
                    <a:lnTo>
                      <a:pt x="8" y="0"/>
                    </a:lnTo>
                    <a:lnTo>
                      <a:pt x="10" y="5"/>
                    </a:lnTo>
                    <a:lnTo>
                      <a:pt x="3" y="6"/>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5" name="Freeform 574"/>
              <p:cNvSpPr>
                <a:spLocks/>
              </p:cNvSpPr>
              <p:nvPr/>
            </p:nvSpPr>
            <p:spPr bwMode="auto">
              <a:xfrm>
                <a:off x="4524" y="1967"/>
                <a:ext cx="46" cy="20"/>
              </a:xfrm>
              <a:custGeom>
                <a:avLst/>
                <a:gdLst>
                  <a:gd name="T0" fmla="*/ 1 w 46"/>
                  <a:gd name="T1" fmla="*/ 13 h 20"/>
                  <a:gd name="T2" fmla="*/ 0 w 46"/>
                  <a:gd name="T3" fmla="*/ 8 h 20"/>
                  <a:gd name="T4" fmla="*/ 6 w 46"/>
                  <a:gd name="T5" fmla="*/ 0 h 20"/>
                  <a:gd name="T6" fmla="*/ 20 w 46"/>
                  <a:gd name="T7" fmla="*/ 2 h 20"/>
                  <a:gd name="T8" fmla="*/ 25 w 46"/>
                  <a:gd name="T9" fmla="*/ 0 h 20"/>
                  <a:gd name="T10" fmla="*/ 32 w 46"/>
                  <a:gd name="T11" fmla="*/ 4 h 20"/>
                  <a:gd name="T12" fmla="*/ 41 w 46"/>
                  <a:gd name="T13" fmla="*/ 5 h 20"/>
                  <a:gd name="T14" fmla="*/ 43 w 46"/>
                  <a:gd name="T15" fmla="*/ 12 h 20"/>
                  <a:gd name="T16" fmla="*/ 46 w 46"/>
                  <a:gd name="T17" fmla="*/ 12 h 20"/>
                  <a:gd name="T18" fmla="*/ 46 w 46"/>
                  <a:gd name="T19" fmla="*/ 16 h 20"/>
                  <a:gd name="T20" fmla="*/ 44 w 46"/>
                  <a:gd name="T21" fmla="*/ 20 h 20"/>
                  <a:gd name="T22" fmla="*/ 28 w 46"/>
                  <a:gd name="T23" fmla="*/ 10 h 20"/>
                  <a:gd name="T24" fmla="*/ 20 w 46"/>
                  <a:gd name="T25" fmla="*/ 12 h 20"/>
                  <a:gd name="T26" fmla="*/ 16 w 46"/>
                  <a:gd name="T27" fmla="*/ 8 h 20"/>
                  <a:gd name="T28" fmla="*/ 9 w 46"/>
                  <a:gd name="T29" fmla="*/ 12 h 20"/>
                  <a:gd name="T30" fmla="*/ 5 w 46"/>
                  <a:gd name="T31" fmla="*/ 7 h 20"/>
                  <a:gd name="T32" fmla="*/ 1 w 46"/>
                  <a:gd name="T33" fmla="*/ 1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6" h="20">
                    <a:moveTo>
                      <a:pt x="1" y="13"/>
                    </a:moveTo>
                    <a:lnTo>
                      <a:pt x="0" y="8"/>
                    </a:lnTo>
                    <a:lnTo>
                      <a:pt x="6" y="0"/>
                    </a:lnTo>
                    <a:lnTo>
                      <a:pt x="20" y="2"/>
                    </a:lnTo>
                    <a:lnTo>
                      <a:pt x="25" y="0"/>
                    </a:lnTo>
                    <a:lnTo>
                      <a:pt x="32" y="4"/>
                    </a:lnTo>
                    <a:lnTo>
                      <a:pt x="41" y="5"/>
                    </a:lnTo>
                    <a:lnTo>
                      <a:pt x="43" y="12"/>
                    </a:lnTo>
                    <a:lnTo>
                      <a:pt x="46" y="12"/>
                    </a:lnTo>
                    <a:lnTo>
                      <a:pt x="46" y="16"/>
                    </a:lnTo>
                    <a:lnTo>
                      <a:pt x="44" y="20"/>
                    </a:lnTo>
                    <a:lnTo>
                      <a:pt x="28" y="10"/>
                    </a:lnTo>
                    <a:lnTo>
                      <a:pt x="20" y="12"/>
                    </a:lnTo>
                    <a:lnTo>
                      <a:pt x="16" y="8"/>
                    </a:lnTo>
                    <a:lnTo>
                      <a:pt x="9" y="12"/>
                    </a:lnTo>
                    <a:lnTo>
                      <a:pt x="5" y="7"/>
                    </a:lnTo>
                    <a:lnTo>
                      <a:pt x="1" y="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6" name="Freeform 575"/>
              <p:cNvSpPr>
                <a:spLocks/>
              </p:cNvSpPr>
              <p:nvPr/>
            </p:nvSpPr>
            <p:spPr bwMode="auto">
              <a:xfrm>
                <a:off x="4600" y="2012"/>
                <a:ext cx="3" cy="5"/>
              </a:xfrm>
              <a:custGeom>
                <a:avLst/>
                <a:gdLst>
                  <a:gd name="T0" fmla="*/ 2 w 3"/>
                  <a:gd name="T1" fmla="*/ 0 h 5"/>
                  <a:gd name="T2" fmla="*/ 3 w 3"/>
                  <a:gd name="T3" fmla="*/ 0 h 5"/>
                  <a:gd name="T4" fmla="*/ 0 w 3"/>
                  <a:gd name="T5" fmla="*/ 5 h 5"/>
                  <a:gd name="T6" fmla="*/ 2 w 3"/>
                  <a:gd name="T7" fmla="*/ 0 h 5"/>
                </a:gdLst>
                <a:ahLst/>
                <a:cxnLst>
                  <a:cxn ang="0">
                    <a:pos x="T0" y="T1"/>
                  </a:cxn>
                  <a:cxn ang="0">
                    <a:pos x="T2" y="T3"/>
                  </a:cxn>
                  <a:cxn ang="0">
                    <a:pos x="T4" y="T5"/>
                  </a:cxn>
                  <a:cxn ang="0">
                    <a:pos x="T6" y="T7"/>
                  </a:cxn>
                </a:cxnLst>
                <a:rect l="0" t="0" r="r" b="b"/>
                <a:pathLst>
                  <a:path w="3" h="5">
                    <a:moveTo>
                      <a:pt x="2" y="0"/>
                    </a:moveTo>
                    <a:lnTo>
                      <a:pt x="3" y="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7" name="Freeform 576"/>
              <p:cNvSpPr>
                <a:spLocks/>
              </p:cNvSpPr>
              <p:nvPr/>
            </p:nvSpPr>
            <p:spPr bwMode="auto">
              <a:xfrm>
                <a:off x="4621" y="2014"/>
                <a:ext cx="6" cy="16"/>
              </a:xfrm>
              <a:custGeom>
                <a:avLst/>
                <a:gdLst>
                  <a:gd name="T0" fmla="*/ 0 w 6"/>
                  <a:gd name="T1" fmla="*/ 6 h 16"/>
                  <a:gd name="T2" fmla="*/ 3 w 6"/>
                  <a:gd name="T3" fmla="*/ 0 h 16"/>
                  <a:gd name="T4" fmla="*/ 4 w 6"/>
                  <a:gd name="T5" fmla="*/ 0 h 16"/>
                  <a:gd name="T6" fmla="*/ 6 w 6"/>
                  <a:gd name="T7" fmla="*/ 5 h 16"/>
                  <a:gd name="T8" fmla="*/ 4 w 6"/>
                  <a:gd name="T9" fmla="*/ 16 h 16"/>
                  <a:gd name="T10" fmla="*/ 0 w 6"/>
                  <a:gd name="T11" fmla="*/ 13 h 16"/>
                  <a:gd name="T12" fmla="*/ 1 w 6"/>
                  <a:gd name="T13" fmla="*/ 6 h 16"/>
                  <a:gd name="T14" fmla="*/ 0 w 6"/>
                  <a:gd name="T15" fmla="*/ 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6">
                    <a:moveTo>
                      <a:pt x="0" y="6"/>
                    </a:moveTo>
                    <a:lnTo>
                      <a:pt x="3" y="0"/>
                    </a:lnTo>
                    <a:lnTo>
                      <a:pt x="4" y="0"/>
                    </a:lnTo>
                    <a:lnTo>
                      <a:pt x="6" y="5"/>
                    </a:lnTo>
                    <a:lnTo>
                      <a:pt x="4" y="16"/>
                    </a:lnTo>
                    <a:lnTo>
                      <a:pt x="0" y="13"/>
                    </a:lnTo>
                    <a:lnTo>
                      <a:pt x="1" y="6"/>
                    </a:lnTo>
                    <a:lnTo>
                      <a:pt x="0"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8" name="Freeform 577"/>
              <p:cNvSpPr>
                <a:spLocks/>
              </p:cNvSpPr>
              <p:nvPr/>
            </p:nvSpPr>
            <p:spPr bwMode="auto">
              <a:xfrm>
                <a:off x="4616" y="2027"/>
                <a:ext cx="6" cy="13"/>
              </a:xfrm>
              <a:custGeom>
                <a:avLst/>
                <a:gdLst>
                  <a:gd name="T0" fmla="*/ 2 w 6"/>
                  <a:gd name="T1" fmla="*/ 0 h 13"/>
                  <a:gd name="T2" fmla="*/ 6 w 6"/>
                  <a:gd name="T3" fmla="*/ 6 h 13"/>
                  <a:gd name="T4" fmla="*/ 5 w 6"/>
                  <a:gd name="T5" fmla="*/ 13 h 13"/>
                  <a:gd name="T6" fmla="*/ 2 w 6"/>
                  <a:gd name="T7" fmla="*/ 13 h 13"/>
                  <a:gd name="T8" fmla="*/ 0 w 6"/>
                  <a:gd name="T9" fmla="*/ 8 h 13"/>
                  <a:gd name="T10" fmla="*/ 0 w 6"/>
                  <a:gd name="T11" fmla="*/ 6 h 13"/>
                  <a:gd name="T12" fmla="*/ 2 w 6"/>
                  <a:gd name="T13" fmla="*/ 8 h 13"/>
                  <a:gd name="T14" fmla="*/ 2 w 6"/>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13">
                    <a:moveTo>
                      <a:pt x="2" y="0"/>
                    </a:moveTo>
                    <a:lnTo>
                      <a:pt x="6" y="6"/>
                    </a:lnTo>
                    <a:lnTo>
                      <a:pt x="5" y="13"/>
                    </a:lnTo>
                    <a:lnTo>
                      <a:pt x="2" y="13"/>
                    </a:lnTo>
                    <a:lnTo>
                      <a:pt x="0" y="8"/>
                    </a:lnTo>
                    <a:lnTo>
                      <a:pt x="0" y="6"/>
                    </a:lnTo>
                    <a:lnTo>
                      <a:pt x="2" y="8"/>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9" name="Freeform 578"/>
              <p:cNvSpPr>
                <a:spLocks/>
              </p:cNvSpPr>
              <p:nvPr/>
            </p:nvSpPr>
            <p:spPr bwMode="auto">
              <a:xfrm>
                <a:off x="4570" y="2043"/>
                <a:ext cx="9" cy="16"/>
              </a:xfrm>
              <a:custGeom>
                <a:avLst/>
                <a:gdLst>
                  <a:gd name="T0" fmla="*/ 0 w 9"/>
                  <a:gd name="T1" fmla="*/ 11 h 16"/>
                  <a:gd name="T2" fmla="*/ 1 w 9"/>
                  <a:gd name="T3" fmla="*/ 11 h 16"/>
                  <a:gd name="T4" fmla="*/ 1 w 9"/>
                  <a:gd name="T5" fmla="*/ 6 h 16"/>
                  <a:gd name="T6" fmla="*/ 6 w 9"/>
                  <a:gd name="T7" fmla="*/ 0 h 16"/>
                  <a:gd name="T8" fmla="*/ 9 w 9"/>
                  <a:gd name="T9" fmla="*/ 2 h 16"/>
                  <a:gd name="T10" fmla="*/ 8 w 9"/>
                  <a:gd name="T11" fmla="*/ 8 h 16"/>
                  <a:gd name="T12" fmla="*/ 3 w 9"/>
                  <a:gd name="T13" fmla="*/ 16 h 16"/>
                  <a:gd name="T14" fmla="*/ 0 w 9"/>
                  <a:gd name="T15" fmla="*/ 11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6">
                    <a:moveTo>
                      <a:pt x="0" y="11"/>
                    </a:moveTo>
                    <a:lnTo>
                      <a:pt x="1" y="11"/>
                    </a:lnTo>
                    <a:lnTo>
                      <a:pt x="1" y="6"/>
                    </a:lnTo>
                    <a:lnTo>
                      <a:pt x="6" y="0"/>
                    </a:lnTo>
                    <a:lnTo>
                      <a:pt x="9" y="2"/>
                    </a:lnTo>
                    <a:lnTo>
                      <a:pt x="8" y="8"/>
                    </a:lnTo>
                    <a:lnTo>
                      <a:pt x="3" y="16"/>
                    </a:lnTo>
                    <a:lnTo>
                      <a:pt x="0"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0" name="Freeform 579"/>
              <p:cNvSpPr>
                <a:spLocks/>
              </p:cNvSpPr>
              <p:nvPr/>
            </p:nvSpPr>
            <p:spPr bwMode="auto">
              <a:xfrm>
                <a:off x="4546" y="2056"/>
                <a:ext cx="3" cy="3"/>
              </a:xfrm>
              <a:custGeom>
                <a:avLst/>
                <a:gdLst>
                  <a:gd name="T0" fmla="*/ 0 w 3"/>
                  <a:gd name="T1" fmla="*/ 1 h 3"/>
                  <a:gd name="T2" fmla="*/ 3 w 3"/>
                  <a:gd name="T3" fmla="*/ 0 h 3"/>
                  <a:gd name="T4" fmla="*/ 3 w 3"/>
                  <a:gd name="T5" fmla="*/ 1 h 3"/>
                  <a:gd name="T6" fmla="*/ 2 w 3"/>
                  <a:gd name="T7" fmla="*/ 3 h 3"/>
                  <a:gd name="T8" fmla="*/ 0 w 3"/>
                  <a:gd name="T9" fmla="*/ 1 h 3"/>
                </a:gdLst>
                <a:ahLst/>
                <a:cxnLst>
                  <a:cxn ang="0">
                    <a:pos x="T0" y="T1"/>
                  </a:cxn>
                  <a:cxn ang="0">
                    <a:pos x="T2" y="T3"/>
                  </a:cxn>
                  <a:cxn ang="0">
                    <a:pos x="T4" y="T5"/>
                  </a:cxn>
                  <a:cxn ang="0">
                    <a:pos x="T6" y="T7"/>
                  </a:cxn>
                  <a:cxn ang="0">
                    <a:pos x="T8" y="T9"/>
                  </a:cxn>
                </a:cxnLst>
                <a:rect l="0" t="0" r="r" b="b"/>
                <a:pathLst>
                  <a:path w="3" h="3">
                    <a:moveTo>
                      <a:pt x="0" y="1"/>
                    </a:moveTo>
                    <a:lnTo>
                      <a:pt x="3" y="0"/>
                    </a:lnTo>
                    <a:lnTo>
                      <a:pt x="3" y="1"/>
                    </a:lnTo>
                    <a:lnTo>
                      <a:pt x="2" y="3"/>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1" name="Freeform 580"/>
              <p:cNvSpPr>
                <a:spLocks/>
              </p:cNvSpPr>
              <p:nvPr/>
            </p:nvSpPr>
            <p:spPr bwMode="auto">
              <a:xfrm>
                <a:off x="4532" y="2043"/>
                <a:ext cx="1" cy="2"/>
              </a:xfrm>
              <a:custGeom>
                <a:avLst/>
                <a:gdLst>
                  <a:gd name="T0" fmla="*/ 0 w 1"/>
                  <a:gd name="T1" fmla="*/ 2 h 2"/>
                  <a:gd name="T2" fmla="*/ 1 w 1"/>
                  <a:gd name="T3" fmla="*/ 0 h 2"/>
                  <a:gd name="T4" fmla="*/ 0 w 1"/>
                  <a:gd name="T5" fmla="*/ 2 h 2"/>
                  <a:gd name="T6" fmla="*/ 0 w 1"/>
                  <a:gd name="T7" fmla="*/ 2 h 2"/>
                </a:gdLst>
                <a:ahLst/>
                <a:cxnLst>
                  <a:cxn ang="0">
                    <a:pos x="T0" y="T1"/>
                  </a:cxn>
                  <a:cxn ang="0">
                    <a:pos x="T2" y="T3"/>
                  </a:cxn>
                  <a:cxn ang="0">
                    <a:pos x="T4" y="T5"/>
                  </a:cxn>
                  <a:cxn ang="0">
                    <a:pos x="T6" y="T7"/>
                  </a:cxn>
                </a:cxnLst>
                <a:rect l="0" t="0" r="r" b="b"/>
                <a:pathLst>
                  <a:path w="1" h="2">
                    <a:moveTo>
                      <a:pt x="0" y="2"/>
                    </a:moveTo>
                    <a:lnTo>
                      <a:pt x="1" y="0"/>
                    </a:lnTo>
                    <a:lnTo>
                      <a:pt x="0" y="2"/>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2" name="Freeform 581"/>
              <p:cNvSpPr>
                <a:spLocks/>
              </p:cNvSpPr>
              <p:nvPr/>
            </p:nvSpPr>
            <p:spPr bwMode="auto">
              <a:xfrm>
                <a:off x="4487" y="2049"/>
                <a:ext cx="16" cy="10"/>
              </a:xfrm>
              <a:custGeom>
                <a:avLst/>
                <a:gdLst>
                  <a:gd name="T0" fmla="*/ 2 w 16"/>
                  <a:gd name="T1" fmla="*/ 10 h 10"/>
                  <a:gd name="T2" fmla="*/ 0 w 16"/>
                  <a:gd name="T3" fmla="*/ 8 h 10"/>
                  <a:gd name="T4" fmla="*/ 3 w 16"/>
                  <a:gd name="T5" fmla="*/ 4 h 10"/>
                  <a:gd name="T6" fmla="*/ 8 w 16"/>
                  <a:gd name="T7" fmla="*/ 4 h 10"/>
                  <a:gd name="T8" fmla="*/ 13 w 16"/>
                  <a:gd name="T9" fmla="*/ 0 h 10"/>
                  <a:gd name="T10" fmla="*/ 16 w 16"/>
                  <a:gd name="T11" fmla="*/ 5 h 10"/>
                  <a:gd name="T12" fmla="*/ 11 w 16"/>
                  <a:gd name="T13" fmla="*/ 8 h 10"/>
                  <a:gd name="T14" fmla="*/ 2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2" y="10"/>
                    </a:moveTo>
                    <a:lnTo>
                      <a:pt x="0" y="8"/>
                    </a:lnTo>
                    <a:lnTo>
                      <a:pt x="3" y="4"/>
                    </a:lnTo>
                    <a:lnTo>
                      <a:pt x="8" y="4"/>
                    </a:lnTo>
                    <a:lnTo>
                      <a:pt x="13" y="0"/>
                    </a:lnTo>
                    <a:lnTo>
                      <a:pt x="16" y="5"/>
                    </a:lnTo>
                    <a:lnTo>
                      <a:pt x="11" y="8"/>
                    </a:lnTo>
                    <a:lnTo>
                      <a:pt x="2"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3" name="Freeform 582"/>
              <p:cNvSpPr>
                <a:spLocks/>
              </p:cNvSpPr>
              <p:nvPr/>
            </p:nvSpPr>
            <p:spPr bwMode="auto">
              <a:xfrm>
                <a:off x="4438" y="2102"/>
                <a:ext cx="10" cy="8"/>
              </a:xfrm>
              <a:custGeom>
                <a:avLst/>
                <a:gdLst>
                  <a:gd name="T0" fmla="*/ 0 w 10"/>
                  <a:gd name="T1" fmla="*/ 7 h 8"/>
                  <a:gd name="T2" fmla="*/ 2 w 10"/>
                  <a:gd name="T3" fmla="*/ 5 h 8"/>
                  <a:gd name="T4" fmla="*/ 10 w 10"/>
                  <a:gd name="T5" fmla="*/ 0 h 8"/>
                  <a:gd name="T6" fmla="*/ 6 w 10"/>
                  <a:gd name="T7" fmla="*/ 5 h 8"/>
                  <a:gd name="T8" fmla="*/ 3 w 10"/>
                  <a:gd name="T9" fmla="*/ 8 h 8"/>
                  <a:gd name="T10" fmla="*/ 0 w 10"/>
                  <a:gd name="T11" fmla="*/ 7 h 8"/>
                </a:gdLst>
                <a:ahLst/>
                <a:cxnLst>
                  <a:cxn ang="0">
                    <a:pos x="T0" y="T1"/>
                  </a:cxn>
                  <a:cxn ang="0">
                    <a:pos x="T2" y="T3"/>
                  </a:cxn>
                  <a:cxn ang="0">
                    <a:pos x="T4" y="T5"/>
                  </a:cxn>
                  <a:cxn ang="0">
                    <a:pos x="T6" y="T7"/>
                  </a:cxn>
                  <a:cxn ang="0">
                    <a:pos x="T8" y="T9"/>
                  </a:cxn>
                  <a:cxn ang="0">
                    <a:pos x="T10" y="T11"/>
                  </a:cxn>
                </a:cxnLst>
                <a:rect l="0" t="0" r="r" b="b"/>
                <a:pathLst>
                  <a:path w="10" h="8">
                    <a:moveTo>
                      <a:pt x="0" y="7"/>
                    </a:moveTo>
                    <a:lnTo>
                      <a:pt x="2" y="5"/>
                    </a:lnTo>
                    <a:lnTo>
                      <a:pt x="10" y="0"/>
                    </a:lnTo>
                    <a:lnTo>
                      <a:pt x="6" y="5"/>
                    </a:lnTo>
                    <a:lnTo>
                      <a:pt x="3" y="8"/>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4" name="Freeform 583"/>
              <p:cNvSpPr>
                <a:spLocks/>
              </p:cNvSpPr>
              <p:nvPr/>
            </p:nvSpPr>
            <p:spPr bwMode="auto">
              <a:xfrm>
                <a:off x="4467" y="2061"/>
                <a:ext cx="9" cy="6"/>
              </a:xfrm>
              <a:custGeom>
                <a:avLst/>
                <a:gdLst>
                  <a:gd name="T0" fmla="*/ 0 w 9"/>
                  <a:gd name="T1" fmla="*/ 1 h 6"/>
                  <a:gd name="T2" fmla="*/ 8 w 9"/>
                  <a:gd name="T3" fmla="*/ 0 h 6"/>
                  <a:gd name="T4" fmla="*/ 9 w 9"/>
                  <a:gd name="T5" fmla="*/ 3 h 6"/>
                  <a:gd name="T6" fmla="*/ 6 w 9"/>
                  <a:gd name="T7" fmla="*/ 4 h 6"/>
                  <a:gd name="T8" fmla="*/ 1 w 9"/>
                  <a:gd name="T9" fmla="*/ 6 h 6"/>
                  <a:gd name="T10" fmla="*/ 0 w 9"/>
                  <a:gd name="T11" fmla="*/ 4 h 6"/>
                  <a:gd name="T12" fmla="*/ 0 w 9"/>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0" y="1"/>
                    </a:moveTo>
                    <a:lnTo>
                      <a:pt x="8" y="0"/>
                    </a:lnTo>
                    <a:lnTo>
                      <a:pt x="9" y="3"/>
                    </a:lnTo>
                    <a:lnTo>
                      <a:pt x="6" y="4"/>
                    </a:lnTo>
                    <a:lnTo>
                      <a:pt x="1"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5" name="Freeform 584"/>
              <p:cNvSpPr>
                <a:spLocks/>
              </p:cNvSpPr>
              <p:nvPr/>
            </p:nvSpPr>
            <p:spPr bwMode="auto">
              <a:xfrm>
                <a:off x="4459" y="2062"/>
                <a:ext cx="4" cy="7"/>
              </a:xfrm>
              <a:custGeom>
                <a:avLst/>
                <a:gdLst>
                  <a:gd name="T0" fmla="*/ 1 w 4"/>
                  <a:gd name="T1" fmla="*/ 5 h 7"/>
                  <a:gd name="T2" fmla="*/ 0 w 4"/>
                  <a:gd name="T3" fmla="*/ 3 h 7"/>
                  <a:gd name="T4" fmla="*/ 4 w 4"/>
                  <a:gd name="T5" fmla="*/ 0 h 7"/>
                  <a:gd name="T6" fmla="*/ 3 w 4"/>
                  <a:gd name="T7" fmla="*/ 7 h 7"/>
                  <a:gd name="T8" fmla="*/ 1 w 4"/>
                  <a:gd name="T9" fmla="*/ 5 h 7"/>
                </a:gdLst>
                <a:ahLst/>
                <a:cxnLst>
                  <a:cxn ang="0">
                    <a:pos x="T0" y="T1"/>
                  </a:cxn>
                  <a:cxn ang="0">
                    <a:pos x="T2" y="T3"/>
                  </a:cxn>
                  <a:cxn ang="0">
                    <a:pos x="T4" y="T5"/>
                  </a:cxn>
                  <a:cxn ang="0">
                    <a:pos x="T6" y="T7"/>
                  </a:cxn>
                  <a:cxn ang="0">
                    <a:pos x="T8" y="T9"/>
                  </a:cxn>
                </a:cxnLst>
                <a:rect l="0" t="0" r="r" b="b"/>
                <a:pathLst>
                  <a:path w="4" h="7">
                    <a:moveTo>
                      <a:pt x="1" y="5"/>
                    </a:moveTo>
                    <a:lnTo>
                      <a:pt x="0" y="3"/>
                    </a:lnTo>
                    <a:lnTo>
                      <a:pt x="4" y="0"/>
                    </a:lnTo>
                    <a:lnTo>
                      <a:pt x="3" y="7"/>
                    </a:lnTo>
                    <a:lnTo>
                      <a:pt x="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6" name="Freeform 585"/>
              <p:cNvSpPr>
                <a:spLocks/>
              </p:cNvSpPr>
              <p:nvPr/>
            </p:nvSpPr>
            <p:spPr bwMode="auto">
              <a:xfrm>
                <a:off x="4449" y="2062"/>
                <a:ext cx="8" cy="7"/>
              </a:xfrm>
              <a:custGeom>
                <a:avLst/>
                <a:gdLst>
                  <a:gd name="T0" fmla="*/ 0 w 8"/>
                  <a:gd name="T1" fmla="*/ 5 h 7"/>
                  <a:gd name="T2" fmla="*/ 2 w 8"/>
                  <a:gd name="T3" fmla="*/ 0 h 7"/>
                  <a:gd name="T4" fmla="*/ 3 w 8"/>
                  <a:gd name="T5" fmla="*/ 2 h 7"/>
                  <a:gd name="T6" fmla="*/ 7 w 8"/>
                  <a:gd name="T7" fmla="*/ 0 h 7"/>
                  <a:gd name="T8" fmla="*/ 8 w 8"/>
                  <a:gd name="T9" fmla="*/ 2 h 7"/>
                  <a:gd name="T10" fmla="*/ 5 w 8"/>
                  <a:gd name="T11" fmla="*/ 5 h 7"/>
                  <a:gd name="T12" fmla="*/ 3 w 8"/>
                  <a:gd name="T13" fmla="*/ 7 h 7"/>
                  <a:gd name="T14" fmla="*/ 0 w 8"/>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0" y="5"/>
                    </a:moveTo>
                    <a:lnTo>
                      <a:pt x="2" y="0"/>
                    </a:lnTo>
                    <a:lnTo>
                      <a:pt x="3" y="2"/>
                    </a:lnTo>
                    <a:lnTo>
                      <a:pt x="7" y="0"/>
                    </a:lnTo>
                    <a:lnTo>
                      <a:pt x="8" y="2"/>
                    </a:lnTo>
                    <a:lnTo>
                      <a:pt x="5" y="5"/>
                    </a:lnTo>
                    <a:lnTo>
                      <a:pt x="3" y="7"/>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7" name="Freeform 586"/>
              <p:cNvSpPr>
                <a:spLocks/>
              </p:cNvSpPr>
              <p:nvPr/>
            </p:nvSpPr>
            <p:spPr bwMode="auto">
              <a:xfrm>
                <a:off x="4397" y="2059"/>
                <a:ext cx="47" cy="16"/>
              </a:xfrm>
              <a:custGeom>
                <a:avLst/>
                <a:gdLst>
                  <a:gd name="T0" fmla="*/ 1 w 47"/>
                  <a:gd name="T1" fmla="*/ 6 h 16"/>
                  <a:gd name="T2" fmla="*/ 11 w 47"/>
                  <a:gd name="T3" fmla="*/ 3 h 16"/>
                  <a:gd name="T4" fmla="*/ 19 w 47"/>
                  <a:gd name="T5" fmla="*/ 5 h 16"/>
                  <a:gd name="T6" fmla="*/ 24 w 47"/>
                  <a:gd name="T7" fmla="*/ 10 h 16"/>
                  <a:gd name="T8" fmla="*/ 33 w 47"/>
                  <a:gd name="T9" fmla="*/ 6 h 16"/>
                  <a:gd name="T10" fmla="*/ 38 w 47"/>
                  <a:gd name="T11" fmla="*/ 10 h 16"/>
                  <a:gd name="T12" fmla="*/ 46 w 47"/>
                  <a:gd name="T13" fmla="*/ 5 h 16"/>
                  <a:gd name="T14" fmla="*/ 46 w 47"/>
                  <a:gd name="T15" fmla="*/ 0 h 16"/>
                  <a:gd name="T16" fmla="*/ 47 w 47"/>
                  <a:gd name="T17" fmla="*/ 5 h 16"/>
                  <a:gd name="T18" fmla="*/ 41 w 47"/>
                  <a:gd name="T19" fmla="*/ 11 h 16"/>
                  <a:gd name="T20" fmla="*/ 17 w 47"/>
                  <a:gd name="T21" fmla="*/ 16 h 16"/>
                  <a:gd name="T22" fmla="*/ 9 w 47"/>
                  <a:gd name="T23" fmla="*/ 13 h 16"/>
                  <a:gd name="T24" fmla="*/ 0 w 47"/>
                  <a:gd name="T25" fmla="*/ 13 h 16"/>
                  <a:gd name="T26" fmla="*/ 0 w 47"/>
                  <a:gd name="T27" fmla="*/ 8 h 16"/>
                  <a:gd name="T28" fmla="*/ 1 w 47"/>
                  <a:gd name="T2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16">
                    <a:moveTo>
                      <a:pt x="1" y="6"/>
                    </a:moveTo>
                    <a:lnTo>
                      <a:pt x="11" y="3"/>
                    </a:lnTo>
                    <a:lnTo>
                      <a:pt x="19" y="5"/>
                    </a:lnTo>
                    <a:lnTo>
                      <a:pt x="24" y="10"/>
                    </a:lnTo>
                    <a:lnTo>
                      <a:pt x="33" y="6"/>
                    </a:lnTo>
                    <a:lnTo>
                      <a:pt x="38" y="10"/>
                    </a:lnTo>
                    <a:lnTo>
                      <a:pt x="46" y="5"/>
                    </a:lnTo>
                    <a:lnTo>
                      <a:pt x="46" y="0"/>
                    </a:lnTo>
                    <a:lnTo>
                      <a:pt x="47" y="5"/>
                    </a:lnTo>
                    <a:lnTo>
                      <a:pt x="41" y="11"/>
                    </a:lnTo>
                    <a:lnTo>
                      <a:pt x="17" y="16"/>
                    </a:lnTo>
                    <a:lnTo>
                      <a:pt x="9" y="13"/>
                    </a:lnTo>
                    <a:lnTo>
                      <a:pt x="0" y="13"/>
                    </a:lnTo>
                    <a:lnTo>
                      <a:pt x="0" y="8"/>
                    </a:lnTo>
                    <a:lnTo>
                      <a:pt x="1"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8" name="Freeform 587"/>
              <p:cNvSpPr>
                <a:spLocks/>
              </p:cNvSpPr>
              <p:nvPr/>
            </p:nvSpPr>
            <p:spPr bwMode="auto">
              <a:xfrm>
                <a:off x="4382" y="2081"/>
                <a:ext cx="27" cy="18"/>
              </a:xfrm>
              <a:custGeom>
                <a:avLst/>
                <a:gdLst>
                  <a:gd name="T0" fmla="*/ 15 w 27"/>
                  <a:gd name="T1" fmla="*/ 0 h 18"/>
                  <a:gd name="T2" fmla="*/ 24 w 27"/>
                  <a:gd name="T3" fmla="*/ 7 h 18"/>
                  <a:gd name="T4" fmla="*/ 27 w 27"/>
                  <a:gd name="T5" fmla="*/ 15 h 18"/>
                  <a:gd name="T6" fmla="*/ 21 w 27"/>
                  <a:gd name="T7" fmla="*/ 18 h 18"/>
                  <a:gd name="T8" fmla="*/ 18 w 27"/>
                  <a:gd name="T9" fmla="*/ 18 h 18"/>
                  <a:gd name="T10" fmla="*/ 10 w 27"/>
                  <a:gd name="T11" fmla="*/ 9 h 18"/>
                  <a:gd name="T12" fmla="*/ 2 w 27"/>
                  <a:gd name="T13" fmla="*/ 9 h 18"/>
                  <a:gd name="T14" fmla="*/ 0 w 27"/>
                  <a:gd name="T15" fmla="*/ 2 h 18"/>
                  <a:gd name="T16" fmla="*/ 15 w 27"/>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 h="18">
                    <a:moveTo>
                      <a:pt x="15" y="0"/>
                    </a:moveTo>
                    <a:lnTo>
                      <a:pt x="24" y="7"/>
                    </a:lnTo>
                    <a:lnTo>
                      <a:pt x="27" y="15"/>
                    </a:lnTo>
                    <a:lnTo>
                      <a:pt x="21" y="18"/>
                    </a:lnTo>
                    <a:lnTo>
                      <a:pt x="18" y="18"/>
                    </a:lnTo>
                    <a:lnTo>
                      <a:pt x="10" y="9"/>
                    </a:lnTo>
                    <a:lnTo>
                      <a:pt x="2" y="9"/>
                    </a:lnTo>
                    <a:lnTo>
                      <a:pt x="0" y="2"/>
                    </a:lnTo>
                    <a:lnTo>
                      <a:pt x="1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9" name="Freeform 588"/>
              <p:cNvSpPr>
                <a:spLocks/>
              </p:cNvSpPr>
              <p:nvPr/>
            </p:nvSpPr>
            <p:spPr bwMode="auto">
              <a:xfrm>
                <a:off x="4349" y="2059"/>
                <a:ext cx="37" cy="18"/>
              </a:xfrm>
              <a:custGeom>
                <a:avLst/>
                <a:gdLst>
                  <a:gd name="T0" fmla="*/ 5 w 37"/>
                  <a:gd name="T1" fmla="*/ 6 h 18"/>
                  <a:gd name="T2" fmla="*/ 13 w 37"/>
                  <a:gd name="T3" fmla="*/ 6 h 18"/>
                  <a:gd name="T4" fmla="*/ 18 w 37"/>
                  <a:gd name="T5" fmla="*/ 11 h 18"/>
                  <a:gd name="T6" fmla="*/ 22 w 37"/>
                  <a:gd name="T7" fmla="*/ 10 h 18"/>
                  <a:gd name="T8" fmla="*/ 18 w 37"/>
                  <a:gd name="T9" fmla="*/ 5 h 18"/>
                  <a:gd name="T10" fmla="*/ 16 w 37"/>
                  <a:gd name="T11" fmla="*/ 2 h 18"/>
                  <a:gd name="T12" fmla="*/ 19 w 37"/>
                  <a:gd name="T13" fmla="*/ 0 h 18"/>
                  <a:gd name="T14" fmla="*/ 22 w 37"/>
                  <a:gd name="T15" fmla="*/ 5 h 18"/>
                  <a:gd name="T16" fmla="*/ 27 w 37"/>
                  <a:gd name="T17" fmla="*/ 5 h 18"/>
                  <a:gd name="T18" fmla="*/ 29 w 37"/>
                  <a:gd name="T19" fmla="*/ 8 h 18"/>
                  <a:gd name="T20" fmla="*/ 33 w 37"/>
                  <a:gd name="T21" fmla="*/ 5 h 18"/>
                  <a:gd name="T22" fmla="*/ 37 w 37"/>
                  <a:gd name="T23" fmla="*/ 11 h 18"/>
                  <a:gd name="T24" fmla="*/ 32 w 37"/>
                  <a:gd name="T25" fmla="*/ 11 h 18"/>
                  <a:gd name="T26" fmla="*/ 32 w 37"/>
                  <a:gd name="T27" fmla="*/ 13 h 18"/>
                  <a:gd name="T28" fmla="*/ 29 w 37"/>
                  <a:gd name="T29" fmla="*/ 14 h 18"/>
                  <a:gd name="T30" fmla="*/ 26 w 37"/>
                  <a:gd name="T31" fmla="*/ 11 h 18"/>
                  <a:gd name="T32" fmla="*/ 13 w 37"/>
                  <a:gd name="T33" fmla="*/ 18 h 18"/>
                  <a:gd name="T34" fmla="*/ 3 w 37"/>
                  <a:gd name="T35" fmla="*/ 18 h 18"/>
                  <a:gd name="T36" fmla="*/ 2 w 37"/>
                  <a:gd name="T37" fmla="*/ 18 h 18"/>
                  <a:gd name="T38" fmla="*/ 0 w 37"/>
                  <a:gd name="T39" fmla="*/ 10 h 18"/>
                  <a:gd name="T40" fmla="*/ 5 w 37"/>
                  <a:gd name="T4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18">
                    <a:moveTo>
                      <a:pt x="5" y="6"/>
                    </a:moveTo>
                    <a:lnTo>
                      <a:pt x="13" y="6"/>
                    </a:lnTo>
                    <a:lnTo>
                      <a:pt x="18" y="11"/>
                    </a:lnTo>
                    <a:lnTo>
                      <a:pt x="22" y="10"/>
                    </a:lnTo>
                    <a:lnTo>
                      <a:pt x="18" y="5"/>
                    </a:lnTo>
                    <a:lnTo>
                      <a:pt x="16" y="2"/>
                    </a:lnTo>
                    <a:lnTo>
                      <a:pt x="19" y="0"/>
                    </a:lnTo>
                    <a:lnTo>
                      <a:pt x="22" y="5"/>
                    </a:lnTo>
                    <a:lnTo>
                      <a:pt x="27" y="5"/>
                    </a:lnTo>
                    <a:lnTo>
                      <a:pt x="29" y="8"/>
                    </a:lnTo>
                    <a:lnTo>
                      <a:pt x="33" y="5"/>
                    </a:lnTo>
                    <a:lnTo>
                      <a:pt x="37" y="11"/>
                    </a:lnTo>
                    <a:lnTo>
                      <a:pt x="32" y="11"/>
                    </a:lnTo>
                    <a:lnTo>
                      <a:pt x="32" y="13"/>
                    </a:lnTo>
                    <a:lnTo>
                      <a:pt x="29" y="14"/>
                    </a:lnTo>
                    <a:lnTo>
                      <a:pt x="26" y="11"/>
                    </a:lnTo>
                    <a:lnTo>
                      <a:pt x="13" y="18"/>
                    </a:lnTo>
                    <a:lnTo>
                      <a:pt x="3" y="18"/>
                    </a:lnTo>
                    <a:lnTo>
                      <a:pt x="2" y="18"/>
                    </a:lnTo>
                    <a:lnTo>
                      <a:pt x="0" y="10"/>
                    </a:lnTo>
                    <a:lnTo>
                      <a:pt x="5"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0" name="Freeform 589"/>
              <p:cNvSpPr>
                <a:spLocks/>
              </p:cNvSpPr>
              <p:nvPr/>
            </p:nvSpPr>
            <p:spPr bwMode="auto">
              <a:xfrm>
                <a:off x="4336" y="2062"/>
                <a:ext cx="12" cy="11"/>
              </a:xfrm>
              <a:custGeom>
                <a:avLst/>
                <a:gdLst>
                  <a:gd name="T0" fmla="*/ 2 w 12"/>
                  <a:gd name="T1" fmla="*/ 5 h 11"/>
                  <a:gd name="T2" fmla="*/ 7 w 12"/>
                  <a:gd name="T3" fmla="*/ 0 h 11"/>
                  <a:gd name="T4" fmla="*/ 12 w 12"/>
                  <a:gd name="T5" fmla="*/ 2 h 11"/>
                  <a:gd name="T6" fmla="*/ 10 w 12"/>
                  <a:gd name="T7" fmla="*/ 11 h 11"/>
                  <a:gd name="T8" fmla="*/ 0 w 12"/>
                  <a:gd name="T9" fmla="*/ 11 h 11"/>
                  <a:gd name="T10" fmla="*/ 2 w 12"/>
                  <a:gd name="T11" fmla="*/ 5 h 11"/>
                </a:gdLst>
                <a:ahLst/>
                <a:cxnLst>
                  <a:cxn ang="0">
                    <a:pos x="T0" y="T1"/>
                  </a:cxn>
                  <a:cxn ang="0">
                    <a:pos x="T2" y="T3"/>
                  </a:cxn>
                  <a:cxn ang="0">
                    <a:pos x="T4" y="T5"/>
                  </a:cxn>
                  <a:cxn ang="0">
                    <a:pos x="T6" y="T7"/>
                  </a:cxn>
                  <a:cxn ang="0">
                    <a:pos x="T8" y="T9"/>
                  </a:cxn>
                  <a:cxn ang="0">
                    <a:pos x="T10" y="T11"/>
                  </a:cxn>
                </a:cxnLst>
                <a:rect l="0" t="0" r="r" b="b"/>
                <a:pathLst>
                  <a:path w="12" h="11">
                    <a:moveTo>
                      <a:pt x="2" y="5"/>
                    </a:moveTo>
                    <a:lnTo>
                      <a:pt x="7" y="0"/>
                    </a:lnTo>
                    <a:lnTo>
                      <a:pt x="12" y="2"/>
                    </a:lnTo>
                    <a:lnTo>
                      <a:pt x="10" y="11"/>
                    </a:lnTo>
                    <a:lnTo>
                      <a:pt x="0" y="11"/>
                    </a:lnTo>
                    <a:lnTo>
                      <a:pt x="2"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1" name="Freeform 590"/>
              <p:cNvSpPr>
                <a:spLocks/>
              </p:cNvSpPr>
              <p:nvPr/>
            </p:nvSpPr>
            <p:spPr bwMode="auto">
              <a:xfrm>
                <a:off x="4316" y="2059"/>
                <a:ext cx="16" cy="14"/>
              </a:xfrm>
              <a:custGeom>
                <a:avLst/>
                <a:gdLst>
                  <a:gd name="T0" fmla="*/ 6 w 16"/>
                  <a:gd name="T1" fmla="*/ 2 h 14"/>
                  <a:gd name="T2" fmla="*/ 12 w 16"/>
                  <a:gd name="T3" fmla="*/ 2 h 14"/>
                  <a:gd name="T4" fmla="*/ 16 w 16"/>
                  <a:gd name="T5" fmla="*/ 5 h 14"/>
                  <a:gd name="T6" fmla="*/ 16 w 16"/>
                  <a:gd name="T7" fmla="*/ 6 h 14"/>
                  <a:gd name="T8" fmla="*/ 11 w 16"/>
                  <a:gd name="T9" fmla="*/ 10 h 14"/>
                  <a:gd name="T10" fmla="*/ 9 w 16"/>
                  <a:gd name="T11" fmla="*/ 14 h 14"/>
                  <a:gd name="T12" fmla="*/ 5 w 16"/>
                  <a:gd name="T13" fmla="*/ 6 h 14"/>
                  <a:gd name="T14" fmla="*/ 0 w 16"/>
                  <a:gd name="T15" fmla="*/ 5 h 14"/>
                  <a:gd name="T16" fmla="*/ 0 w 16"/>
                  <a:gd name="T17" fmla="*/ 0 h 14"/>
                  <a:gd name="T18" fmla="*/ 6 w 16"/>
                  <a:gd name="T19"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4">
                    <a:moveTo>
                      <a:pt x="6" y="2"/>
                    </a:moveTo>
                    <a:lnTo>
                      <a:pt x="12" y="2"/>
                    </a:lnTo>
                    <a:lnTo>
                      <a:pt x="16" y="5"/>
                    </a:lnTo>
                    <a:lnTo>
                      <a:pt x="16" y="6"/>
                    </a:lnTo>
                    <a:lnTo>
                      <a:pt x="11" y="10"/>
                    </a:lnTo>
                    <a:lnTo>
                      <a:pt x="9" y="14"/>
                    </a:lnTo>
                    <a:lnTo>
                      <a:pt x="5" y="6"/>
                    </a:lnTo>
                    <a:lnTo>
                      <a:pt x="0" y="5"/>
                    </a:lnTo>
                    <a:lnTo>
                      <a:pt x="0" y="0"/>
                    </a:lnTo>
                    <a:lnTo>
                      <a:pt x="6"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2" name="Freeform 591"/>
              <p:cNvSpPr>
                <a:spLocks/>
              </p:cNvSpPr>
              <p:nvPr/>
            </p:nvSpPr>
            <p:spPr bwMode="auto">
              <a:xfrm>
                <a:off x="4290" y="2038"/>
                <a:ext cx="19" cy="7"/>
              </a:xfrm>
              <a:custGeom>
                <a:avLst/>
                <a:gdLst>
                  <a:gd name="T0" fmla="*/ 0 w 19"/>
                  <a:gd name="T1" fmla="*/ 2 h 7"/>
                  <a:gd name="T2" fmla="*/ 18 w 19"/>
                  <a:gd name="T3" fmla="*/ 0 h 7"/>
                  <a:gd name="T4" fmla="*/ 19 w 19"/>
                  <a:gd name="T5" fmla="*/ 3 h 7"/>
                  <a:gd name="T6" fmla="*/ 10 w 19"/>
                  <a:gd name="T7" fmla="*/ 7 h 7"/>
                  <a:gd name="T8" fmla="*/ 2 w 19"/>
                  <a:gd name="T9" fmla="*/ 5 h 7"/>
                  <a:gd name="T10" fmla="*/ 0 w 19"/>
                  <a:gd name="T11" fmla="*/ 2 h 7"/>
                </a:gdLst>
                <a:ahLst/>
                <a:cxnLst>
                  <a:cxn ang="0">
                    <a:pos x="T0" y="T1"/>
                  </a:cxn>
                  <a:cxn ang="0">
                    <a:pos x="T2" y="T3"/>
                  </a:cxn>
                  <a:cxn ang="0">
                    <a:pos x="T4" y="T5"/>
                  </a:cxn>
                  <a:cxn ang="0">
                    <a:pos x="T6" y="T7"/>
                  </a:cxn>
                  <a:cxn ang="0">
                    <a:pos x="T8" y="T9"/>
                  </a:cxn>
                  <a:cxn ang="0">
                    <a:pos x="T10" y="T11"/>
                  </a:cxn>
                </a:cxnLst>
                <a:rect l="0" t="0" r="r" b="b"/>
                <a:pathLst>
                  <a:path w="19" h="7">
                    <a:moveTo>
                      <a:pt x="0" y="2"/>
                    </a:moveTo>
                    <a:lnTo>
                      <a:pt x="18" y="0"/>
                    </a:lnTo>
                    <a:lnTo>
                      <a:pt x="19" y="3"/>
                    </a:lnTo>
                    <a:lnTo>
                      <a:pt x="10" y="7"/>
                    </a:lnTo>
                    <a:lnTo>
                      <a:pt x="2"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3" name="Freeform 592"/>
              <p:cNvSpPr>
                <a:spLocks/>
              </p:cNvSpPr>
              <p:nvPr/>
            </p:nvSpPr>
            <p:spPr bwMode="auto">
              <a:xfrm>
                <a:off x="4328" y="2036"/>
                <a:ext cx="5" cy="5"/>
              </a:xfrm>
              <a:custGeom>
                <a:avLst/>
                <a:gdLst>
                  <a:gd name="T0" fmla="*/ 0 w 5"/>
                  <a:gd name="T1" fmla="*/ 0 h 5"/>
                  <a:gd name="T2" fmla="*/ 4 w 5"/>
                  <a:gd name="T3" fmla="*/ 0 h 5"/>
                  <a:gd name="T4" fmla="*/ 5 w 5"/>
                  <a:gd name="T5" fmla="*/ 4 h 5"/>
                  <a:gd name="T6" fmla="*/ 2 w 5"/>
                  <a:gd name="T7" fmla="*/ 5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4" y="0"/>
                    </a:lnTo>
                    <a:lnTo>
                      <a:pt x="5" y="4"/>
                    </a:lnTo>
                    <a:lnTo>
                      <a:pt x="2" y="5"/>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4" name="Freeform 593"/>
              <p:cNvSpPr>
                <a:spLocks/>
              </p:cNvSpPr>
              <p:nvPr/>
            </p:nvSpPr>
            <p:spPr bwMode="auto">
              <a:xfrm>
                <a:off x="4387" y="1887"/>
                <a:ext cx="97" cy="130"/>
              </a:xfrm>
              <a:custGeom>
                <a:avLst/>
                <a:gdLst>
                  <a:gd name="T0" fmla="*/ 40 w 97"/>
                  <a:gd name="T1" fmla="*/ 8 h 130"/>
                  <a:gd name="T2" fmla="*/ 54 w 97"/>
                  <a:gd name="T3" fmla="*/ 11 h 130"/>
                  <a:gd name="T4" fmla="*/ 67 w 97"/>
                  <a:gd name="T5" fmla="*/ 13 h 130"/>
                  <a:gd name="T6" fmla="*/ 81 w 97"/>
                  <a:gd name="T7" fmla="*/ 14 h 130"/>
                  <a:gd name="T8" fmla="*/ 96 w 97"/>
                  <a:gd name="T9" fmla="*/ 2 h 130"/>
                  <a:gd name="T10" fmla="*/ 88 w 97"/>
                  <a:gd name="T11" fmla="*/ 19 h 130"/>
                  <a:gd name="T12" fmla="*/ 69 w 97"/>
                  <a:gd name="T13" fmla="*/ 26 h 130"/>
                  <a:gd name="T14" fmla="*/ 46 w 97"/>
                  <a:gd name="T15" fmla="*/ 24 h 130"/>
                  <a:gd name="T16" fmla="*/ 35 w 97"/>
                  <a:gd name="T17" fmla="*/ 24 h 130"/>
                  <a:gd name="T18" fmla="*/ 22 w 97"/>
                  <a:gd name="T19" fmla="*/ 26 h 130"/>
                  <a:gd name="T20" fmla="*/ 19 w 97"/>
                  <a:gd name="T21" fmla="*/ 43 h 130"/>
                  <a:gd name="T22" fmla="*/ 29 w 97"/>
                  <a:gd name="T23" fmla="*/ 55 h 130"/>
                  <a:gd name="T24" fmla="*/ 40 w 97"/>
                  <a:gd name="T25" fmla="*/ 48 h 130"/>
                  <a:gd name="T26" fmla="*/ 48 w 97"/>
                  <a:gd name="T27" fmla="*/ 48 h 130"/>
                  <a:gd name="T28" fmla="*/ 61 w 97"/>
                  <a:gd name="T29" fmla="*/ 45 h 130"/>
                  <a:gd name="T30" fmla="*/ 65 w 97"/>
                  <a:gd name="T31" fmla="*/ 40 h 130"/>
                  <a:gd name="T32" fmla="*/ 70 w 97"/>
                  <a:gd name="T33" fmla="*/ 43 h 130"/>
                  <a:gd name="T34" fmla="*/ 69 w 97"/>
                  <a:gd name="T35" fmla="*/ 48 h 130"/>
                  <a:gd name="T36" fmla="*/ 62 w 97"/>
                  <a:gd name="T37" fmla="*/ 48 h 130"/>
                  <a:gd name="T38" fmla="*/ 43 w 97"/>
                  <a:gd name="T39" fmla="*/ 63 h 130"/>
                  <a:gd name="T40" fmla="*/ 38 w 97"/>
                  <a:gd name="T41" fmla="*/ 66 h 130"/>
                  <a:gd name="T42" fmla="*/ 54 w 97"/>
                  <a:gd name="T43" fmla="*/ 87 h 130"/>
                  <a:gd name="T44" fmla="*/ 51 w 97"/>
                  <a:gd name="T45" fmla="*/ 95 h 130"/>
                  <a:gd name="T46" fmla="*/ 56 w 97"/>
                  <a:gd name="T47" fmla="*/ 103 h 130"/>
                  <a:gd name="T48" fmla="*/ 59 w 97"/>
                  <a:gd name="T49" fmla="*/ 108 h 130"/>
                  <a:gd name="T50" fmla="*/ 45 w 97"/>
                  <a:gd name="T51" fmla="*/ 116 h 130"/>
                  <a:gd name="T52" fmla="*/ 38 w 97"/>
                  <a:gd name="T53" fmla="*/ 108 h 130"/>
                  <a:gd name="T54" fmla="*/ 32 w 97"/>
                  <a:gd name="T55" fmla="*/ 95 h 130"/>
                  <a:gd name="T56" fmla="*/ 34 w 97"/>
                  <a:gd name="T57" fmla="*/ 85 h 130"/>
                  <a:gd name="T58" fmla="*/ 32 w 97"/>
                  <a:gd name="T59" fmla="*/ 77 h 130"/>
                  <a:gd name="T60" fmla="*/ 22 w 97"/>
                  <a:gd name="T61" fmla="*/ 82 h 130"/>
                  <a:gd name="T62" fmla="*/ 22 w 97"/>
                  <a:gd name="T63" fmla="*/ 90 h 130"/>
                  <a:gd name="T64" fmla="*/ 21 w 97"/>
                  <a:gd name="T65" fmla="*/ 119 h 130"/>
                  <a:gd name="T66" fmla="*/ 10 w 97"/>
                  <a:gd name="T67" fmla="*/ 130 h 130"/>
                  <a:gd name="T68" fmla="*/ 5 w 97"/>
                  <a:gd name="T69" fmla="*/ 124 h 130"/>
                  <a:gd name="T70" fmla="*/ 8 w 97"/>
                  <a:gd name="T71" fmla="*/ 92 h 130"/>
                  <a:gd name="T72" fmla="*/ 0 w 97"/>
                  <a:gd name="T73" fmla="*/ 88 h 130"/>
                  <a:gd name="T74" fmla="*/ 7 w 97"/>
                  <a:gd name="T75" fmla="*/ 63 h 130"/>
                  <a:gd name="T76" fmla="*/ 15 w 97"/>
                  <a:gd name="T77" fmla="*/ 42 h 130"/>
                  <a:gd name="T78" fmla="*/ 13 w 97"/>
                  <a:gd name="T79" fmla="*/ 32 h 130"/>
                  <a:gd name="T80" fmla="*/ 18 w 97"/>
                  <a:gd name="T81" fmla="*/ 19 h 130"/>
                  <a:gd name="T82" fmla="*/ 27 w 97"/>
                  <a:gd name="T83" fmla="*/ 16 h 130"/>
                  <a:gd name="T84" fmla="*/ 34 w 97"/>
                  <a:gd name="T85" fmla="*/ 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97" h="130">
                    <a:moveTo>
                      <a:pt x="34" y="8"/>
                    </a:moveTo>
                    <a:lnTo>
                      <a:pt x="40" y="8"/>
                    </a:lnTo>
                    <a:lnTo>
                      <a:pt x="42" y="11"/>
                    </a:lnTo>
                    <a:lnTo>
                      <a:pt x="54" y="11"/>
                    </a:lnTo>
                    <a:lnTo>
                      <a:pt x="61" y="14"/>
                    </a:lnTo>
                    <a:lnTo>
                      <a:pt x="67" y="13"/>
                    </a:lnTo>
                    <a:lnTo>
                      <a:pt x="76" y="14"/>
                    </a:lnTo>
                    <a:lnTo>
                      <a:pt x="81" y="14"/>
                    </a:lnTo>
                    <a:lnTo>
                      <a:pt x="94" y="0"/>
                    </a:lnTo>
                    <a:lnTo>
                      <a:pt x="96" y="2"/>
                    </a:lnTo>
                    <a:lnTo>
                      <a:pt x="97" y="6"/>
                    </a:lnTo>
                    <a:lnTo>
                      <a:pt x="88" y="19"/>
                    </a:lnTo>
                    <a:lnTo>
                      <a:pt x="83" y="24"/>
                    </a:lnTo>
                    <a:lnTo>
                      <a:pt x="69" y="26"/>
                    </a:lnTo>
                    <a:lnTo>
                      <a:pt x="62" y="22"/>
                    </a:lnTo>
                    <a:lnTo>
                      <a:pt x="46" y="24"/>
                    </a:lnTo>
                    <a:lnTo>
                      <a:pt x="38" y="21"/>
                    </a:lnTo>
                    <a:lnTo>
                      <a:pt x="35" y="24"/>
                    </a:lnTo>
                    <a:lnTo>
                      <a:pt x="26" y="22"/>
                    </a:lnTo>
                    <a:lnTo>
                      <a:pt x="22" y="26"/>
                    </a:lnTo>
                    <a:lnTo>
                      <a:pt x="19" y="34"/>
                    </a:lnTo>
                    <a:lnTo>
                      <a:pt x="19" y="43"/>
                    </a:lnTo>
                    <a:lnTo>
                      <a:pt x="24" y="48"/>
                    </a:lnTo>
                    <a:lnTo>
                      <a:pt x="29" y="55"/>
                    </a:lnTo>
                    <a:lnTo>
                      <a:pt x="35" y="55"/>
                    </a:lnTo>
                    <a:lnTo>
                      <a:pt x="40" y="48"/>
                    </a:lnTo>
                    <a:lnTo>
                      <a:pt x="43" y="47"/>
                    </a:lnTo>
                    <a:lnTo>
                      <a:pt x="48" y="48"/>
                    </a:lnTo>
                    <a:lnTo>
                      <a:pt x="49" y="45"/>
                    </a:lnTo>
                    <a:lnTo>
                      <a:pt x="61" y="45"/>
                    </a:lnTo>
                    <a:lnTo>
                      <a:pt x="62" y="42"/>
                    </a:lnTo>
                    <a:lnTo>
                      <a:pt x="65" y="40"/>
                    </a:lnTo>
                    <a:lnTo>
                      <a:pt x="69" y="40"/>
                    </a:lnTo>
                    <a:lnTo>
                      <a:pt x="70" y="43"/>
                    </a:lnTo>
                    <a:lnTo>
                      <a:pt x="70" y="47"/>
                    </a:lnTo>
                    <a:lnTo>
                      <a:pt x="69" y="48"/>
                    </a:lnTo>
                    <a:lnTo>
                      <a:pt x="65" y="47"/>
                    </a:lnTo>
                    <a:lnTo>
                      <a:pt x="62" y="48"/>
                    </a:lnTo>
                    <a:lnTo>
                      <a:pt x="53" y="58"/>
                    </a:lnTo>
                    <a:lnTo>
                      <a:pt x="43" y="63"/>
                    </a:lnTo>
                    <a:lnTo>
                      <a:pt x="38" y="63"/>
                    </a:lnTo>
                    <a:lnTo>
                      <a:pt x="38" y="66"/>
                    </a:lnTo>
                    <a:lnTo>
                      <a:pt x="43" y="69"/>
                    </a:lnTo>
                    <a:lnTo>
                      <a:pt x="54" y="87"/>
                    </a:lnTo>
                    <a:lnTo>
                      <a:pt x="51" y="90"/>
                    </a:lnTo>
                    <a:lnTo>
                      <a:pt x="51" y="95"/>
                    </a:lnTo>
                    <a:lnTo>
                      <a:pt x="56" y="100"/>
                    </a:lnTo>
                    <a:lnTo>
                      <a:pt x="56" y="103"/>
                    </a:lnTo>
                    <a:lnTo>
                      <a:pt x="59" y="103"/>
                    </a:lnTo>
                    <a:lnTo>
                      <a:pt x="59" y="108"/>
                    </a:lnTo>
                    <a:lnTo>
                      <a:pt x="49" y="109"/>
                    </a:lnTo>
                    <a:lnTo>
                      <a:pt x="45" y="116"/>
                    </a:lnTo>
                    <a:lnTo>
                      <a:pt x="40" y="116"/>
                    </a:lnTo>
                    <a:lnTo>
                      <a:pt x="38" y="108"/>
                    </a:lnTo>
                    <a:lnTo>
                      <a:pt x="40" y="104"/>
                    </a:lnTo>
                    <a:lnTo>
                      <a:pt x="32" y="95"/>
                    </a:lnTo>
                    <a:lnTo>
                      <a:pt x="30" y="90"/>
                    </a:lnTo>
                    <a:lnTo>
                      <a:pt x="34" y="85"/>
                    </a:lnTo>
                    <a:lnTo>
                      <a:pt x="34" y="79"/>
                    </a:lnTo>
                    <a:lnTo>
                      <a:pt x="32" y="77"/>
                    </a:lnTo>
                    <a:lnTo>
                      <a:pt x="29" y="77"/>
                    </a:lnTo>
                    <a:lnTo>
                      <a:pt x="22" y="82"/>
                    </a:lnTo>
                    <a:lnTo>
                      <a:pt x="21" y="87"/>
                    </a:lnTo>
                    <a:lnTo>
                      <a:pt x="22" y="90"/>
                    </a:lnTo>
                    <a:lnTo>
                      <a:pt x="22" y="114"/>
                    </a:lnTo>
                    <a:lnTo>
                      <a:pt x="21" y="119"/>
                    </a:lnTo>
                    <a:lnTo>
                      <a:pt x="21" y="129"/>
                    </a:lnTo>
                    <a:lnTo>
                      <a:pt x="10" y="130"/>
                    </a:lnTo>
                    <a:lnTo>
                      <a:pt x="7" y="129"/>
                    </a:lnTo>
                    <a:lnTo>
                      <a:pt x="5" y="124"/>
                    </a:lnTo>
                    <a:lnTo>
                      <a:pt x="11" y="101"/>
                    </a:lnTo>
                    <a:lnTo>
                      <a:pt x="8" y="92"/>
                    </a:lnTo>
                    <a:lnTo>
                      <a:pt x="2" y="92"/>
                    </a:lnTo>
                    <a:lnTo>
                      <a:pt x="0" y="88"/>
                    </a:lnTo>
                    <a:lnTo>
                      <a:pt x="0" y="77"/>
                    </a:lnTo>
                    <a:lnTo>
                      <a:pt x="7" y="63"/>
                    </a:lnTo>
                    <a:lnTo>
                      <a:pt x="7" y="53"/>
                    </a:lnTo>
                    <a:lnTo>
                      <a:pt x="15" y="42"/>
                    </a:lnTo>
                    <a:lnTo>
                      <a:pt x="16" y="34"/>
                    </a:lnTo>
                    <a:lnTo>
                      <a:pt x="13" y="32"/>
                    </a:lnTo>
                    <a:lnTo>
                      <a:pt x="16" y="27"/>
                    </a:lnTo>
                    <a:lnTo>
                      <a:pt x="18" y="19"/>
                    </a:lnTo>
                    <a:lnTo>
                      <a:pt x="21" y="14"/>
                    </a:lnTo>
                    <a:lnTo>
                      <a:pt x="27" y="16"/>
                    </a:lnTo>
                    <a:lnTo>
                      <a:pt x="29" y="10"/>
                    </a:lnTo>
                    <a:lnTo>
                      <a:pt x="34"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5" name="Freeform 594"/>
              <p:cNvSpPr>
                <a:spLocks/>
              </p:cNvSpPr>
              <p:nvPr/>
            </p:nvSpPr>
            <p:spPr bwMode="auto">
              <a:xfrm>
                <a:off x="4430" y="2008"/>
                <a:ext cx="3" cy="6"/>
              </a:xfrm>
              <a:custGeom>
                <a:avLst/>
                <a:gdLst>
                  <a:gd name="T0" fmla="*/ 0 w 3"/>
                  <a:gd name="T1" fmla="*/ 1 h 6"/>
                  <a:gd name="T2" fmla="*/ 3 w 3"/>
                  <a:gd name="T3" fmla="*/ 0 h 6"/>
                  <a:gd name="T4" fmla="*/ 3 w 3"/>
                  <a:gd name="T5" fmla="*/ 4 h 6"/>
                  <a:gd name="T6" fmla="*/ 2 w 3"/>
                  <a:gd name="T7" fmla="*/ 6 h 6"/>
                  <a:gd name="T8" fmla="*/ 0 w 3"/>
                  <a:gd name="T9" fmla="*/ 1 h 6"/>
                </a:gdLst>
                <a:ahLst/>
                <a:cxnLst>
                  <a:cxn ang="0">
                    <a:pos x="T0" y="T1"/>
                  </a:cxn>
                  <a:cxn ang="0">
                    <a:pos x="T2" y="T3"/>
                  </a:cxn>
                  <a:cxn ang="0">
                    <a:pos x="T4" y="T5"/>
                  </a:cxn>
                  <a:cxn ang="0">
                    <a:pos x="T6" y="T7"/>
                  </a:cxn>
                  <a:cxn ang="0">
                    <a:pos x="T8" y="T9"/>
                  </a:cxn>
                </a:cxnLst>
                <a:rect l="0" t="0" r="r" b="b"/>
                <a:pathLst>
                  <a:path w="3" h="6">
                    <a:moveTo>
                      <a:pt x="0" y="1"/>
                    </a:moveTo>
                    <a:lnTo>
                      <a:pt x="3" y="0"/>
                    </a:lnTo>
                    <a:lnTo>
                      <a:pt x="3" y="4"/>
                    </a:lnTo>
                    <a:lnTo>
                      <a:pt x="2" y="6"/>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6" name="Freeform 595"/>
              <p:cNvSpPr>
                <a:spLocks/>
              </p:cNvSpPr>
              <p:nvPr/>
            </p:nvSpPr>
            <p:spPr bwMode="auto">
              <a:xfrm>
                <a:off x="4436" y="1999"/>
                <a:ext cx="7" cy="13"/>
              </a:xfrm>
              <a:custGeom>
                <a:avLst/>
                <a:gdLst>
                  <a:gd name="T0" fmla="*/ 2 w 7"/>
                  <a:gd name="T1" fmla="*/ 2 h 13"/>
                  <a:gd name="T2" fmla="*/ 7 w 7"/>
                  <a:gd name="T3" fmla="*/ 0 h 13"/>
                  <a:gd name="T4" fmla="*/ 5 w 7"/>
                  <a:gd name="T5" fmla="*/ 13 h 13"/>
                  <a:gd name="T6" fmla="*/ 0 w 7"/>
                  <a:gd name="T7" fmla="*/ 13 h 13"/>
                  <a:gd name="T8" fmla="*/ 2 w 7"/>
                  <a:gd name="T9" fmla="*/ 2 h 13"/>
                </a:gdLst>
                <a:ahLst/>
                <a:cxnLst>
                  <a:cxn ang="0">
                    <a:pos x="T0" y="T1"/>
                  </a:cxn>
                  <a:cxn ang="0">
                    <a:pos x="T2" y="T3"/>
                  </a:cxn>
                  <a:cxn ang="0">
                    <a:pos x="T4" y="T5"/>
                  </a:cxn>
                  <a:cxn ang="0">
                    <a:pos x="T6" y="T7"/>
                  </a:cxn>
                  <a:cxn ang="0">
                    <a:pos x="T8" y="T9"/>
                  </a:cxn>
                </a:cxnLst>
                <a:rect l="0" t="0" r="r" b="b"/>
                <a:pathLst>
                  <a:path w="7" h="13">
                    <a:moveTo>
                      <a:pt x="2" y="2"/>
                    </a:moveTo>
                    <a:lnTo>
                      <a:pt x="7" y="0"/>
                    </a:lnTo>
                    <a:lnTo>
                      <a:pt x="5" y="13"/>
                    </a:lnTo>
                    <a:lnTo>
                      <a:pt x="0" y="13"/>
                    </a:lnTo>
                    <a:lnTo>
                      <a:pt x="2"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7" name="Freeform 596"/>
              <p:cNvSpPr>
                <a:spLocks/>
              </p:cNvSpPr>
              <p:nvPr/>
            </p:nvSpPr>
            <p:spPr bwMode="auto">
              <a:xfrm>
                <a:off x="4443" y="1995"/>
                <a:ext cx="8" cy="22"/>
              </a:xfrm>
              <a:custGeom>
                <a:avLst/>
                <a:gdLst>
                  <a:gd name="T0" fmla="*/ 1 w 8"/>
                  <a:gd name="T1" fmla="*/ 11 h 22"/>
                  <a:gd name="T2" fmla="*/ 5 w 8"/>
                  <a:gd name="T3" fmla="*/ 0 h 22"/>
                  <a:gd name="T4" fmla="*/ 8 w 8"/>
                  <a:gd name="T5" fmla="*/ 6 h 22"/>
                  <a:gd name="T6" fmla="*/ 5 w 8"/>
                  <a:gd name="T7" fmla="*/ 9 h 22"/>
                  <a:gd name="T8" fmla="*/ 8 w 8"/>
                  <a:gd name="T9" fmla="*/ 17 h 22"/>
                  <a:gd name="T10" fmla="*/ 1 w 8"/>
                  <a:gd name="T11" fmla="*/ 22 h 22"/>
                  <a:gd name="T12" fmla="*/ 0 w 8"/>
                  <a:gd name="T13" fmla="*/ 19 h 22"/>
                  <a:gd name="T14" fmla="*/ 1 w 8"/>
                  <a:gd name="T15" fmla="*/ 11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22">
                    <a:moveTo>
                      <a:pt x="1" y="11"/>
                    </a:moveTo>
                    <a:lnTo>
                      <a:pt x="5" y="0"/>
                    </a:lnTo>
                    <a:lnTo>
                      <a:pt x="8" y="6"/>
                    </a:lnTo>
                    <a:lnTo>
                      <a:pt x="5" y="9"/>
                    </a:lnTo>
                    <a:lnTo>
                      <a:pt x="8" y="17"/>
                    </a:lnTo>
                    <a:lnTo>
                      <a:pt x="1" y="22"/>
                    </a:lnTo>
                    <a:lnTo>
                      <a:pt x="0" y="19"/>
                    </a:lnTo>
                    <a:lnTo>
                      <a:pt x="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8" name="Rectangle 597"/>
              <p:cNvSpPr>
                <a:spLocks noChangeArrowheads="1"/>
              </p:cNvSpPr>
              <p:nvPr/>
            </p:nvSpPr>
            <p:spPr bwMode="auto">
              <a:xfrm>
                <a:off x="4449" y="1988"/>
                <a:ext cx="3" cy="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9" name="Freeform 598"/>
              <p:cNvSpPr>
                <a:spLocks/>
              </p:cNvSpPr>
              <p:nvPr/>
            </p:nvSpPr>
            <p:spPr bwMode="auto">
              <a:xfrm>
                <a:off x="4448" y="1938"/>
                <a:ext cx="4" cy="7"/>
              </a:xfrm>
              <a:custGeom>
                <a:avLst/>
                <a:gdLst>
                  <a:gd name="T0" fmla="*/ 3 w 4"/>
                  <a:gd name="T1" fmla="*/ 0 h 7"/>
                  <a:gd name="T2" fmla="*/ 4 w 4"/>
                  <a:gd name="T3" fmla="*/ 0 h 7"/>
                  <a:gd name="T4" fmla="*/ 4 w 4"/>
                  <a:gd name="T5" fmla="*/ 2 h 7"/>
                  <a:gd name="T6" fmla="*/ 3 w 4"/>
                  <a:gd name="T7" fmla="*/ 7 h 7"/>
                  <a:gd name="T8" fmla="*/ 0 w 4"/>
                  <a:gd name="T9" fmla="*/ 7 h 7"/>
                  <a:gd name="T10" fmla="*/ 0 w 4"/>
                  <a:gd name="T11" fmla="*/ 2 h 7"/>
                  <a:gd name="T12" fmla="*/ 3 w 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3" y="0"/>
                    </a:moveTo>
                    <a:lnTo>
                      <a:pt x="4" y="0"/>
                    </a:lnTo>
                    <a:lnTo>
                      <a:pt x="4" y="2"/>
                    </a:lnTo>
                    <a:lnTo>
                      <a:pt x="3" y="7"/>
                    </a:lnTo>
                    <a:lnTo>
                      <a:pt x="0" y="7"/>
                    </a:lnTo>
                    <a:lnTo>
                      <a:pt x="0" y="2"/>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0" name="Freeform 599"/>
              <p:cNvSpPr>
                <a:spLocks/>
              </p:cNvSpPr>
              <p:nvPr/>
            </p:nvSpPr>
            <p:spPr bwMode="auto">
              <a:xfrm>
                <a:off x="4454" y="1940"/>
                <a:ext cx="5" cy="5"/>
              </a:xfrm>
              <a:custGeom>
                <a:avLst/>
                <a:gdLst>
                  <a:gd name="T0" fmla="*/ 0 w 5"/>
                  <a:gd name="T1" fmla="*/ 2 h 5"/>
                  <a:gd name="T2" fmla="*/ 2 w 5"/>
                  <a:gd name="T3" fmla="*/ 0 h 5"/>
                  <a:gd name="T4" fmla="*/ 5 w 5"/>
                  <a:gd name="T5" fmla="*/ 0 h 5"/>
                  <a:gd name="T6" fmla="*/ 3 w 5"/>
                  <a:gd name="T7" fmla="*/ 5 h 5"/>
                  <a:gd name="T8" fmla="*/ 2 w 5"/>
                  <a:gd name="T9" fmla="*/ 3 h 5"/>
                  <a:gd name="T10" fmla="*/ 0 w 5"/>
                  <a:gd name="T11" fmla="*/ 5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2" y="0"/>
                    </a:lnTo>
                    <a:lnTo>
                      <a:pt x="5" y="0"/>
                    </a:lnTo>
                    <a:lnTo>
                      <a:pt x="3" y="5"/>
                    </a:lnTo>
                    <a:lnTo>
                      <a:pt x="2" y="3"/>
                    </a:lnTo>
                    <a:lnTo>
                      <a:pt x="0" y="5"/>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1" name="Freeform 600"/>
              <p:cNvSpPr>
                <a:spLocks/>
              </p:cNvSpPr>
              <p:nvPr/>
            </p:nvSpPr>
            <p:spPr bwMode="auto">
              <a:xfrm>
                <a:off x="4471" y="1946"/>
                <a:ext cx="13" cy="7"/>
              </a:xfrm>
              <a:custGeom>
                <a:avLst/>
                <a:gdLst>
                  <a:gd name="T0" fmla="*/ 0 w 13"/>
                  <a:gd name="T1" fmla="*/ 0 h 7"/>
                  <a:gd name="T2" fmla="*/ 13 w 13"/>
                  <a:gd name="T3" fmla="*/ 4 h 7"/>
                  <a:gd name="T4" fmla="*/ 4 w 13"/>
                  <a:gd name="T5" fmla="*/ 7 h 7"/>
                  <a:gd name="T6" fmla="*/ 2 w 13"/>
                  <a:gd name="T7" fmla="*/ 7 h 7"/>
                  <a:gd name="T8" fmla="*/ 0 w 13"/>
                  <a:gd name="T9" fmla="*/ 0 h 7"/>
                </a:gdLst>
                <a:ahLst/>
                <a:cxnLst>
                  <a:cxn ang="0">
                    <a:pos x="T0" y="T1"/>
                  </a:cxn>
                  <a:cxn ang="0">
                    <a:pos x="T2" y="T3"/>
                  </a:cxn>
                  <a:cxn ang="0">
                    <a:pos x="T4" y="T5"/>
                  </a:cxn>
                  <a:cxn ang="0">
                    <a:pos x="T6" y="T7"/>
                  </a:cxn>
                  <a:cxn ang="0">
                    <a:pos x="T8" y="T9"/>
                  </a:cxn>
                </a:cxnLst>
                <a:rect l="0" t="0" r="r" b="b"/>
                <a:pathLst>
                  <a:path w="13" h="7">
                    <a:moveTo>
                      <a:pt x="0" y="0"/>
                    </a:moveTo>
                    <a:lnTo>
                      <a:pt x="13" y="4"/>
                    </a:lnTo>
                    <a:lnTo>
                      <a:pt x="4" y="7"/>
                    </a:lnTo>
                    <a:lnTo>
                      <a:pt x="2"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2" name="Freeform 601"/>
              <p:cNvSpPr>
                <a:spLocks/>
              </p:cNvSpPr>
              <p:nvPr/>
            </p:nvSpPr>
            <p:spPr bwMode="auto">
              <a:xfrm>
                <a:off x="4487" y="1950"/>
                <a:ext cx="13" cy="1"/>
              </a:xfrm>
              <a:custGeom>
                <a:avLst/>
                <a:gdLst>
                  <a:gd name="T0" fmla="*/ 0 w 13"/>
                  <a:gd name="T1" fmla="*/ 0 h 1"/>
                  <a:gd name="T2" fmla="*/ 13 w 13"/>
                  <a:gd name="T3" fmla="*/ 0 h 1"/>
                  <a:gd name="T4" fmla="*/ 2 w 13"/>
                  <a:gd name="T5" fmla="*/ 1 h 1"/>
                  <a:gd name="T6" fmla="*/ 0 w 13"/>
                  <a:gd name="T7" fmla="*/ 0 h 1"/>
                </a:gdLst>
                <a:ahLst/>
                <a:cxnLst>
                  <a:cxn ang="0">
                    <a:pos x="T0" y="T1"/>
                  </a:cxn>
                  <a:cxn ang="0">
                    <a:pos x="T2" y="T3"/>
                  </a:cxn>
                  <a:cxn ang="0">
                    <a:pos x="T4" y="T5"/>
                  </a:cxn>
                  <a:cxn ang="0">
                    <a:pos x="T6" y="T7"/>
                  </a:cxn>
                </a:cxnLst>
                <a:rect l="0" t="0" r="r" b="b"/>
                <a:pathLst>
                  <a:path w="13" h="1">
                    <a:moveTo>
                      <a:pt x="0" y="0"/>
                    </a:moveTo>
                    <a:lnTo>
                      <a:pt x="13" y="0"/>
                    </a:lnTo>
                    <a:lnTo>
                      <a:pt x="2" y="1"/>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3" name="Freeform 602"/>
              <p:cNvSpPr>
                <a:spLocks/>
              </p:cNvSpPr>
              <p:nvPr/>
            </p:nvSpPr>
            <p:spPr bwMode="auto">
              <a:xfrm>
                <a:off x="4494" y="1953"/>
                <a:ext cx="3" cy="8"/>
              </a:xfrm>
              <a:custGeom>
                <a:avLst/>
                <a:gdLst>
                  <a:gd name="T0" fmla="*/ 0 w 3"/>
                  <a:gd name="T1" fmla="*/ 0 h 8"/>
                  <a:gd name="T2" fmla="*/ 1 w 3"/>
                  <a:gd name="T3" fmla="*/ 0 h 8"/>
                  <a:gd name="T4" fmla="*/ 3 w 3"/>
                  <a:gd name="T5" fmla="*/ 8 h 8"/>
                  <a:gd name="T6" fmla="*/ 0 w 3"/>
                  <a:gd name="T7" fmla="*/ 0 h 8"/>
                </a:gdLst>
                <a:ahLst/>
                <a:cxnLst>
                  <a:cxn ang="0">
                    <a:pos x="T0" y="T1"/>
                  </a:cxn>
                  <a:cxn ang="0">
                    <a:pos x="T2" y="T3"/>
                  </a:cxn>
                  <a:cxn ang="0">
                    <a:pos x="T4" y="T5"/>
                  </a:cxn>
                  <a:cxn ang="0">
                    <a:pos x="T6" y="T7"/>
                  </a:cxn>
                </a:cxnLst>
                <a:rect l="0" t="0" r="r" b="b"/>
                <a:pathLst>
                  <a:path w="3" h="8">
                    <a:moveTo>
                      <a:pt x="0" y="0"/>
                    </a:moveTo>
                    <a:lnTo>
                      <a:pt x="1" y="0"/>
                    </a:lnTo>
                    <a:lnTo>
                      <a:pt x="3"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4" name="Freeform 603"/>
              <p:cNvSpPr>
                <a:spLocks/>
              </p:cNvSpPr>
              <p:nvPr/>
            </p:nvSpPr>
            <p:spPr bwMode="auto">
              <a:xfrm>
                <a:off x="4497" y="1971"/>
                <a:ext cx="17" cy="14"/>
              </a:xfrm>
              <a:custGeom>
                <a:avLst/>
                <a:gdLst>
                  <a:gd name="T0" fmla="*/ 0 w 17"/>
                  <a:gd name="T1" fmla="*/ 1 h 14"/>
                  <a:gd name="T2" fmla="*/ 0 w 17"/>
                  <a:gd name="T3" fmla="*/ 3 h 14"/>
                  <a:gd name="T4" fmla="*/ 9 w 17"/>
                  <a:gd name="T5" fmla="*/ 0 h 14"/>
                  <a:gd name="T6" fmla="*/ 16 w 17"/>
                  <a:gd name="T7" fmla="*/ 4 h 14"/>
                  <a:gd name="T8" fmla="*/ 17 w 17"/>
                  <a:gd name="T9" fmla="*/ 9 h 14"/>
                  <a:gd name="T10" fmla="*/ 16 w 17"/>
                  <a:gd name="T11" fmla="*/ 12 h 14"/>
                  <a:gd name="T12" fmla="*/ 9 w 17"/>
                  <a:gd name="T13" fmla="*/ 14 h 14"/>
                  <a:gd name="T14" fmla="*/ 6 w 17"/>
                  <a:gd name="T15" fmla="*/ 14 h 14"/>
                  <a:gd name="T16" fmla="*/ 1 w 17"/>
                  <a:gd name="T17" fmla="*/ 9 h 14"/>
                  <a:gd name="T18" fmla="*/ 0 w 17"/>
                  <a:gd name="T19" fmla="*/ 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0" y="1"/>
                    </a:moveTo>
                    <a:lnTo>
                      <a:pt x="0" y="3"/>
                    </a:lnTo>
                    <a:lnTo>
                      <a:pt x="9" y="0"/>
                    </a:lnTo>
                    <a:lnTo>
                      <a:pt x="16" y="4"/>
                    </a:lnTo>
                    <a:lnTo>
                      <a:pt x="17" y="9"/>
                    </a:lnTo>
                    <a:lnTo>
                      <a:pt x="16" y="12"/>
                    </a:lnTo>
                    <a:lnTo>
                      <a:pt x="9" y="14"/>
                    </a:lnTo>
                    <a:lnTo>
                      <a:pt x="6" y="14"/>
                    </a:lnTo>
                    <a:lnTo>
                      <a:pt x="1" y="9"/>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5" name="Freeform 604"/>
              <p:cNvSpPr>
                <a:spLocks/>
              </p:cNvSpPr>
              <p:nvPr/>
            </p:nvSpPr>
            <p:spPr bwMode="auto">
              <a:xfrm>
                <a:off x="4530" y="1871"/>
                <a:ext cx="7" cy="11"/>
              </a:xfrm>
              <a:custGeom>
                <a:avLst/>
                <a:gdLst>
                  <a:gd name="T0" fmla="*/ 5 w 7"/>
                  <a:gd name="T1" fmla="*/ 0 h 11"/>
                  <a:gd name="T2" fmla="*/ 7 w 7"/>
                  <a:gd name="T3" fmla="*/ 6 h 11"/>
                  <a:gd name="T4" fmla="*/ 5 w 7"/>
                  <a:gd name="T5" fmla="*/ 11 h 11"/>
                  <a:gd name="T6" fmla="*/ 2 w 7"/>
                  <a:gd name="T7" fmla="*/ 11 h 11"/>
                  <a:gd name="T8" fmla="*/ 0 w 7"/>
                  <a:gd name="T9" fmla="*/ 3 h 11"/>
                  <a:gd name="T10" fmla="*/ 5 w 7"/>
                  <a:gd name="T11" fmla="*/ 0 h 11"/>
                </a:gdLst>
                <a:ahLst/>
                <a:cxnLst>
                  <a:cxn ang="0">
                    <a:pos x="T0" y="T1"/>
                  </a:cxn>
                  <a:cxn ang="0">
                    <a:pos x="T2" y="T3"/>
                  </a:cxn>
                  <a:cxn ang="0">
                    <a:pos x="T4" y="T5"/>
                  </a:cxn>
                  <a:cxn ang="0">
                    <a:pos x="T6" y="T7"/>
                  </a:cxn>
                  <a:cxn ang="0">
                    <a:pos x="T8" y="T9"/>
                  </a:cxn>
                  <a:cxn ang="0">
                    <a:pos x="T10" y="T11"/>
                  </a:cxn>
                </a:cxnLst>
                <a:rect l="0" t="0" r="r" b="b"/>
                <a:pathLst>
                  <a:path w="7" h="11">
                    <a:moveTo>
                      <a:pt x="5" y="0"/>
                    </a:moveTo>
                    <a:lnTo>
                      <a:pt x="7" y="6"/>
                    </a:lnTo>
                    <a:lnTo>
                      <a:pt x="5" y="11"/>
                    </a:lnTo>
                    <a:lnTo>
                      <a:pt x="2" y="11"/>
                    </a:lnTo>
                    <a:lnTo>
                      <a:pt x="0" y="3"/>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6" name="Freeform 605"/>
              <p:cNvSpPr>
                <a:spLocks/>
              </p:cNvSpPr>
              <p:nvPr/>
            </p:nvSpPr>
            <p:spPr bwMode="auto">
              <a:xfrm>
                <a:off x="4517" y="1879"/>
                <a:ext cx="23" cy="55"/>
              </a:xfrm>
              <a:custGeom>
                <a:avLst/>
                <a:gdLst>
                  <a:gd name="T0" fmla="*/ 8 w 23"/>
                  <a:gd name="T1" fmla="*/ 0 h 55"/>
                  <a:gd name="T2" fmla="*/ 10 w 23"/>
                  <a:gd name="T3" fmla="*/ 1 h 55"/>
                  <a:gd name="T4" fmla="*/ 7 w 23"/>
                  <a:gd name="T5" fmla="*/ 6 h 55"/>
                  <a:gd name="T6" fmla="*/ 10 w 23"/>
                  <a:gd name="T7" fmla="*/ 11 h 55"/>
                  <a:gd name="T8" fmla="*/ 10 w 23"/>
                  <a:gd name="T9" fmla="*/ 16 h 55"/>
                  <a:gd name="T10" fmla="*/ 5 w 23"/>
                  <a:gd name="T11" fmla="*/ 22 h 55"/>
                  <a:gd name="T12" fmla="*/ 7 w 23"/>
                  <a:gd name="T13" fmla="*/ 24 h 55"/>
                  <a:gd name="T14" fmla="*/ 16 w 23"/>
                  <a:gd name="T15" fmla="*/ 13 h 55"/>
                  <a:gd name="T16" fmla="*/ 20 w 23"/>
                  <a:gd name="T17" fmla="*/ 11 h 55"/>
                  <a:gd name="T18" fmla="*/ 21 w 23"/>
                  <a:gd name="T19" fmla="*/ 16 h 55"/>
                  <a:gd name="T20" fmla="*/ 21 w 23"/>
                  <a:gd name="T21" fmla="*/ 19 h 55"/>
                  <a:gd name="T22" fmla="*/ 15 w 23"/>
                  <a:gd name="T23" fmla="*/ 26 h 55"/>
                  <a:gd name="T24" fmla="*/ 20 w 23"/>
                  <a:gd name="T25" fmla="*/ 29 h 55"/>
                  <a:gd name="T26" fmla="*/ 23 w 23"/>
                  <a:gd name="T27" fmla="*/ 34 h 55"/>
                  <a:gd name="T28" fmla="*/ 10 w 23"/>
                  <a:gd name="T29" fmla="*/ 30 h 55"/>
                  <a:gd name="T30" fmla="*/ 10 w 23"/>
                  <a:gd name="T31" fmla="*/ 32 h 55"/>
                  <a:gd name="T32" fmla="*/ 10 w 23"/>
                  <a:gd name="T33" fmla="*/ 43 h 55"/>
                  <a:gd name="T34" fmla="*/ 15 w 23"/>
                  <a:gd name="T35" fmla="*/ 55 h 55"/>
                  <a:gd name="T36" fmla="*/ 15 w 23"/>
                  <a:gd name="T37" fmla="*/ 55 h 55"/>
                  <a:gd name="T38" fmla="*/ 7 w 23"/>
                  <a:gd name="T39" fmla="*/ 43 h 55"/>
                  <a:gd name="T40" fmla="*/ 4 w 23"/>
                  <a:gd name="T41" fmla="*/ 26 h 55"/>
                  <a:gd name="T42" fmla="*/ 0 w 23"/>
                  <a:gd name="T43" fmla="*/ 19 h 55"/>
                  <a:gd name="T44" fmla="*/ 2 w 23"/>
                  <a:gd name="T45" fmla="*/ 8 h 55"/>
                  <a:gd name="T46" fmla="*/ 8 w 23"/>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 h="55">
                    <a:moveTo>
                      <a:pt x="8" y="0"/>
                    </a:moveTo>
                    <a:lnTo>
                      <a:pt x="10" y="1"/>
                    </a:lnTo>
                    <a:lnTo>
                      <a:pt x="7" y="6"/>
                    </a:lnTo>
                    <a:lnTo>
                      <a:pt x="10" y="11"/>
                    </a:lnTo>
                    <a:lnTo>
                      <a:pt x="10" y="16"/>
                    </a:lnTo>
                    <a:lnTo>
                      <a:pt x="5" y="22"/>
                    </a:lnTo>
                    <a:lnTo>
                      <a:pt x="7" y="24"/>
                    </a:lnTo>
                    <a:lnTo>
                      <a:pt x="16" y="13"/>
                    </a:lnTo>
                    <a:lnTo>
                      <a:pt x="20" y="11"/>
                    </a:lnTo>
                    <a:lnTo>
                      <a:pt x="21" y="16"/>
                    </a:lnTo>
                    <a:lnTo>
                      <a:pt x="21" y="19"/>
                    </a:lnTo>
                    <a:lnTo>
                      <a:pt x="15" y="26"/>
                    </a:lnTo>
                    <a:lnTo>
                      <a:pt x="20" y="29"/>
                    </a:lnTo>
                    <a:lnTo>
                      <a:pt x="23" y="34"/>
                    </a:lnTo>
                    <a:lnTo>
                      <a:pt x="10" y="30"/>
                    </a:lnTo>
                    <a:lnTo>
                      <a:pt x="10" y="32"/>
                    </a:lnTo>
                    <a:lnTo>
                      <a:pt x="10" y="43"/>
                    </a:lnTo>
                    <a:lnTo>
                      <a:pt x="15" y="55"/>
                    </a:lnTo>
                    <a:lnTo>
                      <a:pt x="15" y="55"/>
                    </a:lnTo>
                    <a:lnTo>
                      <a:pt x="7" y="43"/>
                    </a:lnTo>
                    <a:lnTo>
                      <a:pt x="4" y="26"/>
                    </a:lnTo>
                    <a:lnTo>
                      <a:pt x="0" y="19"/>
                    </a:lnTo>
                    <a:lnTo>
                      <a:pt x="2" y="8"/>
                    </a:lnTo>
                    <a:lnTo>
                      <a:pt x="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7" name="Freeform 606"/>
              <p:cNvSpPr>
                <a:spLocks/>
              </p:cNvSpPr>
              <p:nvPr/>
            </p:nvSpPr>
            <p:spPr bwMode="auto">
              <a:xfrm>
                <a:off x="4517" y="1924"/>
                <a:ext cx="7" cy="10"/>
              </a:xfrm>
              <a:custGeom>
                <a:avLst/>
                <a:gdLst>
                  <a:gd name="T0" fmla="*/ 0 w 7"/>
                  <a:gd name="T1" fmla="*/ 0 h 10"/>
                  <a:gd name="T2" fmla="*/ 2 w 7"/>
                  <a:gd name="T3" fmla="*/ 0 h 10"/>
                  <a:gd name="T4" fmla="*/ 7 w 7"/>
                  <a:gd name="T5" fmla="*/ 8 h 10"/>
                  <a:gd name="T6" fmla="*/ 7 w 7"/>
                  <a:gd name="T7" fmla="*/ 10 h 10"/>
                  <a:gd name="T8" fmla="*/ 2 w 7"/>
                  <a:gd name="T9" fmla="*/ 8 h 10"/>
                  <a:gd name="T10" fmla="*/ 0 w 7"/>
                  <a:gd name="T11" fmla="*/ 0 h 10"/>
                </a:gdLst>
                <a:ahLst/>
                <a:cxnLst>
                  <a:cxn ang="0">
                    <a:pos x="T0" y="T1"/>
                  </a:cxn>
                  <a:cxn ang="0">
                    <a:pos x="T2" y="T3"/>
                  </a:cxn>
                  <a:cxn ang="0">
                    <a:pos x="T4" y="T5"/>
                  </a:cxn>
                  <a:cxn ang="0">
                    <a:pos x="T6" y="T7"/>
                  </a:cxn>
                  <a:cxn ang="0">
                    <a:pos x="T8" y="T9"/>
                  </a:cxn>
                  <a:cxn ang="0">
                    <a:pos x="T10" y="T11"/>
                  </a:cxn>
                </a:cxnLst>
                <a:rect l="0" t="0" r="r" b="b"/>
                <a:pathLst>
                  <a:path w="7" h="10">
                    <a:moveTo>
                      <a:pt x="0" y="0"/>
                    </a:moveTo>
                    <a:lnTo>
                      <a:pt x="2" y="0"/>
                    </a:lnTo>
                    <a:lnTo>
                      <a:pt x="7" y="8"/>
                    </a:lnTo>
                    <a:lnTo>
                      <a:pt x="7" y="10"/>
                    </a:lnTo>
                    <a:lnTo>
                      <a:pt x="2" y="8"/>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
          <p:nvSpPr>
            <p:cNvPr id="14" name="Freeform 608"/>
            <p:cNvSpPr>
              <a:spLocks/>
            </p:cNvSpPr>
            <p:nvPr/>
          </p:nvSpPr>
          <p:spPr bwMode="auto">
            <a:xfrm>
              <a:off x="4517" y="1942"/>
              <a:ext cx="12" cy="6"/>
            </a:xfrm>
            <a:custGeom>
              <a:avLst/>
              <a:gdLst>
                <a:gd name="T0" fmla="*/ 0 w 12"/>
                <a:gd name="T1" fmla="*/ 1 h 6"/>
                <a:gd name="T2" fmla="*/ 7 w 12"/>
                <a:gd name="T3" fmla="*/ 0 h 6"/>
                <a:gd name="T4" fmla="*/ 12 w 12"/>
                <a:gd name="T5" fmla="*/ 4 h 6"/>
                <a:gd name="T6" fmla="*/ 12 w 12"/>
                <a:gd name="T7" fmla="*/ 6 h 6"/>
                <a:gd name="T8" fmla="*/ 2 w 12"/>
                <a:gd name="T9" fmla="*/ 6 h 6"/>
                <a:gd name="T10" fmla="*/ 0 w 12"/>
                <a:gd name="T11" fmla="*/ 4 h 6"/>
                <a:gd name="T12" fmla="*/ 0 w 12"/>
                <a:gd name="T13" fmla="*/ 1 h 6"/>
              </a:gdLst>
              <a:ahLst/>
              <a:cxnLst>
                <a:cxn ang="0">
                  <a:pos x="T0" y="T1"/>
                </a:cxn>
                <a:cxn ang="0">
                  <a:pos x="T2" y="T3"/>
                </a:cxn>
                <a:cxn ang="0">
                  <a:pos x="T4" y="T5"/>
                </a:cxn>
                <a:cxn ang="0">
                  <a:pos x="T6" y="T7"/>
                </a:cxn>
                <a:cxn ang="0">
                  <a:pos x="T8" y="T9"/>
                </a:cxn>
                <a:cxn ang="0">
                  <a:pos x="T10" y="T11"/>
                </a:cxn>
                <a:cxn ang="0">
                  <a:pos x="T12" y="T13"/>
                </a:cxn>
              </a:cxnLst>
              <a:rect l="0" t="0" r="r" b="b"/>
              <a:pathLst>
                <a:path w="12" h="6">
                  <a:moveTo>
                    <a:pt x="0" y="1"/>
                  </a:moveTo>
                  <a:lnTo>
                    <a:pt x="7" y="0"/>
                  </a:lnTo>
                  <a:lnTo>
                    <a:pt x="12" y="4"/>
                  </a:lnTo>
                  <a:lnTo>
                    <a:pt x="12" y="6"/>
                  </a:lnTo>
                  <a:lnTo>
                    <a:pt x="2" y="6"/>
                  </a:lnTo>
                  <a:lnTo>
                    <a:pt x="0" y="4"/>
                  </a:lnTo>
                  <a:lnTo>
                    <a:pt x="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5" name="Freeform 609"/>
            <p:cNvSpPr>
              <a:spLocks/>
            </p:cNvSpPr>
            <p:nvPr/>
          </p:nvSpPr>
          <p:spPr bwMode="auto">
            <a:xfrm>
              <a:off x="4527" y="1980"/>
              <a:ext cx="3" cy="5"/>
            </a:xfrm>
            <a:custGeom>
              <a:avLst/>
              <a:gdLst>
                <a:gd name="T0" fmla="*/ 0 w 3"/>
                <a:gd name="T1" fmla="*/ 5 h 5"/>
                <a:gd name="T2" fmla="*/ 0 w 3"/>
                <a:gd name="T3" fmla="*/ 2 h 5"/>
                <a:gd name="T4" fmla="*/ 3 w 3"/>
                <a:gd name="T5" fmla="*/ 0 h 5"/>
                <a:gd name="T6" fmla="*/ 2 w 3"/>
                <a:gd name="T7" fmla="*/ 3 h 5"/>
                <a:gd name="T8" fmla="*/ 0 w 3"/>
                <a:gd name="T9" fmla="*/ 5 h 5"/>
              </a:gdLst>
              <a:ahLst/>
              <a:cxnLst>
                <a:cxn ang="0">
                  <a:pos x="T0" y="T1"/>
                </a:cxn>
                <a:cxn ang="0">
                  <a:pos x="T2" y="T3"/>
                </a:cxn>
                <a:cxn ang="0">
                  <a:pos x="T4" y="T5"/>
                </a:cxn>
                <a:cxn ang="0">
                  <a:pos x="T6" y="T7"/>
                </a:cxn>
                <a:cxn ang="0">
                  <a:pos x="T8" y="T9"/>
                </a:cxn>
              </a:cxnLst>
              <a:rect l="0" t="0" r="r" b="b"/>
              <a:pathLst>
                <a:path w="3" h="5">
                  <a:moveTo>
                    <a:pt x="0" y="5"/>
                  </a:moveTo>
                  <a:lnTo>
                    <a:pt x="0" y="2"/>
                  </a:lnTo>
                  <a:lnTo>
                    <a:pt x="3" y="0"/>
                  </a:lnTo>
                  <a:lnTo>
                    <a:pt x="2" y="3"/>
                  </a:lnTo>
                  <a:lnTo>
                    <a:pt x="0"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6" name="Freeform 610"/>
            <p:cNvSpPr>
              <a:spLocks/>
            </p:cNvSpPr>
            <p:nvPr/>
          </p:nvSpPr>
          <p:spPr bwMode="auto">
            <a:xfrm>
              <a:off x="4343" y="1975"/>
              <a:ext cx="5" cy="13"/>
            </a:xfrm>
            <a:custGeom>
              <a:avLst/>
              <a:gdLst>
                <a:gd name="T0" fmla="*/ 3 w 5"/>
                <a:gd name="T1" fmla="*/ 0 h 13"/>
                <a:gd name="T2" fmla="*/ 5 w 5"/>
                <a:gd name="T3" fmla="*/ 12 h 13"/>
                <a:gd name="T4" fmla="*/ 1 w 5"/>
                <a:gd name="T5" fmla="*/ 13 h 13"/>
                <a:gd name="T6" fmla="*/ 0 w 5"/>
                <a:gd name="T7" fmla="*/ 5 h 13"/>
                <a:gd name="T8" fmla="*/ 3 w 5"/>
                <a:gd name="T9" fmla="*/ 0 h 13"/>
              </a:gdLst>
              <a:ahLst/>
              <a:cxnLst>
                <a:cxn ang="0">
                  <a:pos x="T0" y="T1"/>
                </a:cxn>
                <a:cxn ang="0">
                  <a:pos x="T2" y="T3"/>
                </a:cxn>
                <a:cxn ang="0">
                  <a:pos x="T4" y="T5"/>
                </a:cxn>
                <a:cxn ang="0">
                  <a:pos x="T6" y="T7"/>
                </a:cxn>
                <a:cxn ang="0">
                  <a:pos x="T8" y="T9"/>
                </a:cxn>
              </a:cxnLst>
              <a:rect l="0" t="0" r="r" b="b"/>
              <a:pathLst>
                <a:path w="5" h="13">
                  <a:moveTo>
                    <a:pt x="3" y="0"/>
                  </a:moveTo>
                  <a:lnTo>
                    <a:pt x="5" y="12"/>
                  </a:lnTo>
                  <a:lnTo>
                    <a:pt x="1" y="13"/>
                  </a:lnTo>
                  <a:lnTo>
                    <a:pt x="0" y="5"/>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7" name="Freeform 611"/>
            <p:cNvSpPr>
              <a:spLocks/>
            </p:cNvSpPr>
            <p:nvPr/>
          </p:nvSpPr>
          <p:spPr bwMode="auto">
            <a:xfrm>
              <a:off x="4024" y="1819"/>
              <a:ext cx="166" cy="201"/>
            </a:xfrm>
            <a:custGeom>
              <a:avLst/>
              <a:gdLst>
                <a:gd name="T0" fmla="*/ 7 w 166"/>
                <a:gd name="T1" fmla="*/ 0 h 201"/>
                <a:gd name="T2" fmla="*/ 17 w 166"/>
                <a:gd name="T3" fmla="*/ 7 h 201"/>
                <a:gd name="T4" fmla="*/ 41 w 166"/>
                <a:gd name="T5" fmla="*/ 12 h 201"/>
                <a:gd name="T6" fmla="*/ 55 w 166"/>
                <a:gd name="T7" fmla="*/ 33 h 201"/>
                <a:gd name="T8" fmla="*/ 73 w 166"/>
                <a:gd name="T9" fmla="*/ 47 h 201"/>
                <a:gd name="T10" fmla="*/ 77 w 166"/>
                <a:gd name="T11" fmla="*/ 52 h 201"/>
                <a:gd name="T12" fmla="*/ 87 w 166"/>
                <a:gd name="T13" fmla="*/ 61 h 201"/>
                <a:gd name="T14" fmla="*/ 90 w 166"/>
                <a:gd name="T15" fmla="*/ 58 h 201"/>
                <a:gd name="T16" fmla="*/ 106 w 166"/>
                <a:gd name="T17" fmla="*/ 73 h 201"/>
                <a:gd name="T18" fmla="*/ 109 w 166"/>
                <a:gd name="T19" fmla="*/ 78 h 201"/>
                <a:gd name="T20" fmla="*/ 114 w 166"/>
                <a:gd name="T21" fmla="*/ 79 h 201"/>
                <a:gd name="T22" fmla="*/ 122 w 166"/>
                <a:gd name="T23" fmla="*/ 84 h 201"/>
                <a:gd name="T24" fmla="*/ 122 w 166"/>
                <a:gd name="T25" fmla="*/ 90 h 201"/>
                <a:gd name="T26" fmla="*/ 131 w 166"/>
                <a:gd name="T27" fmla="*/ 94 h 201"/>
                <a:gd name="T28" fmla="*/ 128 w 166"/>
                <a:gd name="T29" fmla="*/ 102 h 201"/>
                <a:gd name="T30" fmla="*/ 128 w 166"/>
                <a:gd name="T31" fmla="*/ 110 h 201"/>
                <a:gd name="T32" fmla="*/ 135 w 166"/>
                <a:gd name="T33" fmla="*/ 116 h 201"/>
                <a:gd name="T34" fmla="*/ 141 w 166"/>
                <a:gd name="T35" fmla="*/ 118 h 201"/>
                <a:gd name="T36" fmla="*/ 150 w 166"/>
                <a:gd name="T37" fmla="*/ 135 h 201"/>
                <a:gd name="T38" fmla="*/ 150 w 166"/>
                <a:gd name="T39" fmla="*/ 140 h 201"/>
                <a:gd name="T40" fmla="*/ 166 w 166"/>
                <a:gd name="T41" fmla="*/ 152 h 201"/>
                <a:gd name="T42" fmla="*/ 163 w 166"/>
                <a:gd name="T43" fmla="*/ 164 h 201"/>
                <a:gd name="T44" fmla="*/ 162 w 166"/>
                <a:gd name="T45" fmla="*/ 200 h 201"/>
                <a:gd name="T46" fmla="*/ 152 w 166"/>
                <a:gd name="T47" fmla="*/ 200 h 201"/>
                <a:gd name="T48" fmla="*/ 146 w 166"/>
                <a:gd name="T49" fmla="*/ 195 h 201"/>
                <a:gd name="T50" fmla="*/ 146 w 166"/>
                <a:gd name="T51" fmla="*/ 201 h 201"/>
                <a:gd name="T52" fmla="*/ 131 w 166"/>
                <a:gd name="T53" fmla="*/ 185 h 201"/>
                <a:gd name="T54" fmla="*/ 108 w 166"/>
                <a:gd name="T55" fmla="*/ 161 h 201"/>
                <a:gd name="T56" fmla="*/ 88 w 166"/>
                <a:gd name="T57" fmla="*/ 132 h 201"/>
                <a:gd name="T58" fmla="*/ 79 w 166"/>
                <a:gd name="T59" fmla="*/ 110 h 201"/>
                <a:gd name="T60" fmla="*/ 71 w 166"/>
                <a:gd name="T61" fmla="*/ 98 h 201"/>
                <a:gd name="T62" fmla="*/ 57 w 166"/>
                <a:gd name="T63" fmla="*/ 70 h 201"/>
                <a:gd name="T64" fmla="*/ 39 w 166"/>
                <a:gd name="T65" fmla="*/ 58 h 201"/>
                <a:gd name="T66" fmla="*/ 34 w 166"/>
                <a:gd name="T67" fmla="*/ 47 h 201"/>
                <a:gd name="T68" fmla="*/ 25 w 166"/>
                <a:gd name="T69" fmla="*/ 33 h 201"/>
                <a:gd name="T70" fmla="*/ 4 w 166"/>
                <a:gd name="T71" fmla="*/ 15 h 201"/>
                <a:gd name="T72" fmla="*/ 0 w 166"/>
                <a:gd name="T73"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66" h="201">
                  <a:moveTo>
                    <a:pt x="0" y="0"/>
                  </a:moveTo>
                  <a:lnTo>
                    <a:pt x="7" y="0"/>
                  </a:lnTo>
                  <a:lnTo>
                    <a:pt x="11" y="5"/>
                  </a:lnTo>
                  <a:lnTo>
                    <a:pt x="17" y="7"/>
                  </a:lnTo>
                  <a:lnTo>
                    <a:pt x="36" y="8"/>
                  </a:lnTo>
                  <a:lnTo>
                    <a:pt x="41" y="12"/>
                  </a:lnTo>
                  <a:lnTo>
                    <a:pt x="47" y="24"/>
                  </a:lnTo>
                  <a:lnTo>
                    <a:pt x="55" y="33"/>
                  </a:lnTo>
                  <a:lnTo>
                    <a:pt x="65" y="37"/>
                  </a:lnTo>
                  <a:lnTo>
                    <a:pt x="73" y="47"/>
                  </a:lnTo>
                  <a:lnTo>
                    <a:pt x="74" y="50"/>
                  </a:lnTo>
                  <a:lnTo>
                    <a:pt x="77" y="52"/>
                  </a:lnTo>
                  <a:lnTo>
                    <a:pt x="84" y="60"/>
                  </a:lnTo>
                  <a:lnTo>
                    <a:pt x="87" y="61"/>
                  </a:lnTo>
                  <a:lnTo>
                    <a:pt x="88" y="58"/>
                  </a:lnTo>
                  <a:lnTo>
                    <a:pt x="90" y="58"/>
                  </a:lnTo>
                  <a:lnTo>
                    <a:pt x="96" y="68"/>
                  </a:lnTo>
                  <a:lnTo>
                    <a:pt x="106" y="73"/>
                  </a:lnTo>
                  <a:lnTo>
                    <a:pt x="108" y="78"/>
                  </a:lnTo>
                  <a:lnTo>
                    <a:pt x="109" y="78"/>
                  </a:lnTo>
                  <a:lnTo>
                    <a:pt x="109" y="74"/>
                  </a:lnTo>
                  <a:lnTo>
                    <a:pt x="114" y="79"/>
                  </a:lnTo>
                  <a:lnTo>
                    <a:pt x="122" y="81"/>
                  </a:lnTo>
                  <a:lnTo>
                    <a:pt x="122" y="84"/>
                  </a:lnTo>
                  <a:lnTo>
                    <a:pt x="120" y="84"/>
                  </a:lnTo>
                  <a:lnTo>
                    <a:pt x="122" y="90"/>
                  </a:lnTo>
                  <a:lnTo>
                    <a:pt x="127" y="89"/>
                  </a:lnTo>
                  <a:lnTo>
                    <a:pt x="131" y="94"/>
                  </a:lnTo>
                  <a:lnTo>
                    <a:pt x="133" y="97"/>
                  </a:lnTo>
                  <a:lnTo>
                    <a:pt x="128" y="102"/>
                  </a:lnTo>
                  <a:lnTo>
                    <a:pt x="131" y="103"/>
                  </a:lnTo>
                  <a:lnTo>
                    <a:pt x="128" y="110"/>
                  </a:lnTo>
                  <a:lnTo>
                    <a:pt x="128" y="113"/>
                  </a:lnTo>
                  <a:lnTo>
                    <a:pt x="135" y="116"/>
                  </a:lnTo>
                  <a:lnTo>
                    <a:pt x="138" y="118"/>
                  </a:lnTo>
                  <a:lnTo>
                    <a:pt x="141" y="118"/>
                  </a:lnTo>
                  <a:lnTo>
                    <a:pt x="144" y="132"/>
                  </a:lnTo>
                  <a:lnTo>
                    <a:pt x="150" y="135"/>
                  </a:lnTo>
                  <a:lnTo>
                    <a:pt x="147" y="140"/>
                  </a:lnTo>
                  <a:lnTo>
                    <a:pt x="150" y="140"/>
                  </a:lnTo>
                  <a:lnTo>
                    <a:pt x="160" y="142"/>
                  </a:lnTo>
                  <a:lnTo>
                    <a:pt x="166" y="152"/>
                  </a:lnTo>
                  <a:lnTo>
                    <a:pt x="166" y="153"/>
                  </a:lnTo>
                  <a:lnTo>
                    <a:pt x="163" y="164"/>
                  </a:lnTo>
                  <a:lnTo>
                    <a:pt x="165" y="168"/>
                  </a:lnTo>
                  <a:lnTo>
                    <a:pt x="162" y="200"/>
                  </a:lnTo>
                  <a:lnTo>
                    <a:pt x="154" y="195"/>
                  </a:lnTo>
                  <a:lnTo>
                    <a:pt x="152" y="200"/>
                  </a:lnTo>
                  <a:lnTo>
                    <a:pt x="150" y="200"/>
                  </a:lnTo>
                  <a:lnTo>
                    <a:pt x="146" y="195"/>
                  </a:lnTo>
                  <a:lnTo>
                    <a:pt x="144" y="197"/>
                  </a:lnTo>
                  <a:lnTo>
                    <a:pt x="146" y="201"/>
                  </a:lnTo>
                  <a:lnTo>
                    <a:pt x="144" y="201"/>
                  </a:lnTo>
                  <a:lnTo>
                    <a:pt x="131" y="185"/>
                  </a:lnTo>
                  <a:lnTo>
                    <a:pt x="112" y="171"/>
                  </a:lnTo>
                  <a:lnTo>
                    <a:pt x="108" y="161"/>
                  </a:lnTo>
                  <a:lnTo>
                    <a:pt x="90" y="139"/>
                  </a:lnTo>
                  <a:lnTo>
                    <a:pt x="88" y="132"/>
                  </a:lnTo>
                  <a:lnTo>
                    <a:pt x="84" y="119"/>
                  </a:lnTo>
                  <a:lnTo>
                    <a:pt x="79" y="110"/>
                  </a:lnTo>
                  <a:lnTo>
                    <a:pt x="74" y="103"/>
                  </a:lnTo>
                  <a:lnTo>
                    <a:pt x="71" y="98"/>
                  </a:lnTo>
                  <a:lnTo>
                    <a:pt x="63" y="94"/>
                  </a:lnTo>
                  <a:lnTo>
                    <a:pt x="57" y="70"/>
                  </a:lnTo>
                  <a:lnTo>
                    <a:pt x="52" y="63"/>
                  </a:lnTo>
                  <a:lnTo>
                    <a:pt x="39" y="58"/>
                  </a:lnTo>
                  <a:lnTo>
                    <a:pt x="38" y="47"/>
                  </a:lnTo>
                  <a:lnTo>
                    <a:pt x="34" y="47"/>
                  </a:lnTo>
                  <a:lnTo>
                    <a:pt x="30" y="37"/>
                  </a:lnTo>
                  <a:lnTo>
                    <a:pt x="25" y="33"/>
                  </a:lnTo>
                  <a:lnTo>
                    <a:pt x="22" y="33"/>
                  </a:lnTo>
                  <a:lnTo>
                    <a:pt x="4" y="15"/>
                  </a:lnTo>
                  <a:lnTo>
                    <a:pt x="1" y="7"/>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8" name="Freeform 612"/>
            <p:cNvSpPr>
              <a:spLocks/>
            </p:cNvSpPr>
            <p:nvPr/>
          </p:nvSpPr>
          <p:spPr bwMode="auto">
            <a:xfrm>
              <a:off x="4033" y="1866"/>
              <a:ext cx="11" cy="10"/>
            </a:xfrm>
            <a:custGeom>
              <a:avLst/>
              <a:gdLst>
                <a:gd name="T0" fmla="*/ 0 w 11"/>
                <a:gd name="T1" fmla="*/ 2 h 10"/>
                <a:gd name="T2" fmla="*/ 2 w 11"/>
                <a:gd name="T3" fmla="*/ 0 h 10"/>
                <a:gd name="T4" fmla="*/ 10 w 11"/>
                <a:gd name="T5" fmla="*/ 6 h 10"/>
                <a:gd name="T6" fmla="*/ 11 w 11"/>
                <a:gd name="T7" fmla="*/ 10 h 10"/>
                <a:gd name="T8" fmla="*/ 0 w 11"/>
                <a:gd name="T9" fmla="*/ 2 h 10"/>
              </a:gdLst>
              <a:ahLst/>
              <a:cxnLst>
                <a:cxn ang="0">
                  <a:pos x="T0" y="T1"/>
                </a:cxn>
                <a:cxn ang="0">
                  <a:pos x="T2" y="T3"/>
                </a:cxn>
                <a:cxn ang="0">
                  <a:pos x="T4" y="T5"/>
                </a:cxn>
                <a:cxn ang="0">
                  <a:pos x="T6" y="T7"/>
                </a:cxn>
                <a:cxn ang="0">
                  <a:pos x="T8" y="T9"/>
                </a:cxn>
              </a:cxnLst>
              <a:rect l="0" t="0" r="r" b="b"/>
              <a:pathLst>
                <a:path w="11" h="10">
                  <a:moveTo>
                    <a:pt x="0" y="2"/>
                  </a:moveTo>
                  <a:lnTo>
                    <a:pt x="2" y="0"/>
                  </a:lnTo>
                  <a:lnTo>
                    <a:pt x="10" y="6"/>
                  </a:lnTo>
                  <a:lnTo>
                    <a:pt x="11" y="10"/>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19" name="Freeform 613"/>
            <p:cNvSpPr>
              <a:spLocks/>
            </p:cNvSpPr>
            <p:nvPr/>
          </p:nvSpPr>
          <p:spPr bwMode="auto">
            <a:xfrm>
              <a:off x="4055" y="1890"/>
              <a:ext cx="11" cy="16"/>
            </a:xfrm>
            <a:custGeom>
              <a:avLst/>
              <a:gdLst>
                <a:gd name="T0" fmla="*/ 0 w 11"/>
                <a:gd name="T1" fmla="*/ 3 h 16"/>
                <a:gd name="T2" fmla="*/ 3 w 11"/>
                <a:gd name="T3" fmla="*/ 0 h 16"/>
                <a:gd name="T4" fmla="*/ 11 w 11"/>
                <a:gd name="T5" fmla="*/ 10 h 16"/>
                <a:gd name="T6" fmla="*/ 11 w 11"/>
                <a:gd name="T7" fmla="*/ 16 h 16"/>
                <a:gd name="T8" fmla="*/ 10 w 11"/>
                <a:gd name="T9" fmla="*/ 16 h 16"/>
                <a:gd name="T10" fmla="*/ 0 w 11"/>
                <a:gd name="T11" fmla="*/ 3 h 16"/>
              </a:gdLst>
              <a:ahLst/>
              <a:cxnLst>
                <a:cxn ang="0">
                  <a:pos x="T0" y="T1"/>
                </a:cxn>
                <a:cxn ang="0">
                  <a:pos x="T2" y="T3"/>
                </a:cxn>
                <a:cxn ang="0">
                  <a:pos x="T4" y="T5"/>
                </a:cxn>
                <a:cxn ang="0">
                  <a:pos x="T6" y="T7"/>
                </a:cxn>
                <a:cxn ang="0">
                  <a:pos x="T8" y="T9"/>
                </a:cxn>
                <a:cxn ang="0">
                  <a:pos x="T10" y="T11"/>
                </a:cxn>
              </a:cxnLst>
              <a:rect l="0" t="0" r="r" b="b"/>
              <a:pathLst>
                <a:path w="11" h="16">
                  <a:moveTo>
                    <a:pt x="0" y="3"/>
                  </a:moveTo>
                  <a:lnTo>
                    <a:pt x="3" y="0"/>
                  </a:lnTo>
                  <a:lnTo>
                    <a:pt x="11" y="10"/>
                  </a:lnTo>
                  <a:lnTo>
                    <a:pt x="11" y="16"/>
                  </a:lnTo>
                  <a:lnTo>
                    <a:pt x="10" y="16"/>
                  </a:ln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0" name="Freeform 614"/>
            <p:cNvSpPr>
              <a:spLocks/>
            </p:cNvSpPr>
            <p:nvPr/>
          </p:nvSpPr>
          <p:spPr bwMode="auto">
            <a:xfrm>
              <a:off x="4120" y="1880"/>
              <a:ext cx="5" cy="7"/>
            </a:xfrm>
            <a:custGeom>
              <a:avLst/>
              <a:gdLst>
                <a:gd name="T0" fmla="*/ 5 w 5"/>
                <a:gd name="T1" fmla="*/ 7 h 7"/>
                <a:gd name="T2" fmla="*/ 2 w 5"/>
                <a:gd name="T3" fmla="*/ 5 h 7"/>
                <a:gd name="T4" fmla="*/ 0 w 5"/>
                <a:gd name="T5" fmla="*/ 0 h 7"/>
                <a:gd name="T6" fmla="*/ 4 w 5"/>
                <a:gd name="T7" fmla="*/ 0 h 7"/>
                <a:gd name="T8" fmla="*/ 5 w 5"/>
                <a:gd name="T9" fmla="*/ 2 h 7"/>
                <a:gd name="T10" fmla="*/ 5 w 5"/>
                <a:gd name="T11" fmla="*/ 7 h 7"/>
              </a:gdLst>
              <a:ahLst/>
              <a:cxnLst>
                <a:cxn ang="0">
                  <a:pos x="T0" y="T1"/>
                </a:cxn>
                <a:cxn ang="0">
                  <a:pos x="T2" y="T3"/>
                </a:cxn>
                <a:cxn ang="0">
                  <a:pos x="T4" y="T5"/>
                </a:cxn>
                <a:cxn ang="0">
                  <a:pos x="T6" y="T7"/>
                </a:cxn>
                <a:cxn ang="0">
                  <a:pos x="T8" y="T9"/>
                </a:cxn>
                <a:cxn ang="0">
                  <a:pos x="T10" y="T11"/>
                </a:cxn>
              </a:cxnLst>
              <a:rect l="0" t="0" r="r" b="b"/>
              <a:pathLst>
                <a:path w="5" h="7">
                  <a:moveTo>
                    <a:pt x="5" y="7"/>
                  </a:moveTo>
                  <a:lnTo>
                    <a:pt x="2" y="5"/>
                  </a:lnTo>
                  <a:lnTo>
                    <a:pt x="0" y="0"/>
                  </a:lnTo>
                  <a:lnTo>
                    <a:pt x="4" y="0"/>
                  </a:lnTo>
                  <a:lnTo>
                    <a:pt x="5" y="2"/>
                  </a:lnTo>
                  <a:lnTo>
                    <a:pt x="5"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1" name="Freeform 615"/>
            <p:cNvSpPr>
              <a:spLocks/>
            </p:cNvSpPr>
            <p:nvPr/>
          </p:nvSpPr>
          <p:spPr bwMode="auto">
            <a:xfrm>
              <a:off x="4130" y="1889"/>
              <a:ext cx="6" cy="4"/>
            </a:xfrm>
            <a:custGeom>
              <a:avLst/>
              <a:gdLst>
                <a:gd name="T0" fmla="*/ 0 w 6"/>
                <a:gd name="T1" fmla="*/ 0 h 4"/>
                <a:gd name="T2" fmla="*/ 6 w 6"/>
                <a:gd name="T3" fmla="*/ 0 h 4"/>
                <a:gd name="T4" fmla="*/ 6 w 6"/>
                <a:gd name="T5" fmla="*/ 4 h 4"/>
                <a:gd name="T6" fmla="*/ 0 w 6"/>
                <a:gd name="T7" fmla="*/ 0 h 4"/>
              </a:gdLst>
              <a:ahLst/>
              <a:cxnLst>
                <a:cxn ang="0">
                  <a:pos x="T0" y="T1"/>
                </a:cxn>
                <a:cxn ang="0">
                  <a:pos x="T2" y="T3"/>
                </a:cxn>
                <a:cxn ang="0">
                  <a:pos x="T4" y="T5"/>
                </a:cxn>
                <a:cxn ang="0">
                  <a:pos x="T6" y="T7"/>
                </a:cxn>
              </a:cxnLst>
              <a:rect l="0" t="0" r="r" b="b"/>
              <a:pathLst>
                <a:path w="6" h="4">
                  <a:moveTo>
                    <a:pt x="0" y="0"/>
                  </a:moveTo>
                  <a:lnTo>
                    <a:pt x="6" y="0"/>
                  </a:lnTo>
                  <a:lnTo>
                    <a:pt x="6" y="4"/>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2" name="Freeform 616"/>
            <p:cNvSpPr>
              <a:spLocks/>
            </p:cNvSpPr>
            <p:nvPr/>
          </p:nvSpPr>
          <p:spPr bwMode="auto">
            <a:xfrm>
              <a:off x="4079" y="1934"/>
              <a:ext cx="8" cy="14"/>
            </a:xfrm>
            <a:custGeom>
              <a:avLst/>
              <a:gdLst>
                <a:gd name="T0" fmla="*/ 0 w 8"/>
                <a:gd name="T1" fmla="*/ 0 h 14"/>
                <a:gd name="T2" fmla="*/ 3 w 8"/>
                <a:gd name="T3" fmla="*/ 0 h 14"/>
                <a:gd name="T4" fmla="*/ 8 w 8"/>
                <a:gd name="T5" fmla="*/ 14 h 14"/>
                <a:gd name="T6" fmla="*/ 5 w 8"/>
                <a:gd name="T7" fmla="*/ 14 h 14"/>
                <a:gd name="T8" fmla="*/ 2 w 8"/>
                <a:gd name="T9" fmla="*/ 9 h 14"/>
                <a:gd name="T10" fmla="*/ 0 w 8"/>
                <a:gd name="T11" fmla="*/ 3 h 14"/>
                <a:gd name="T12" fmla="*/ 0 w 8"/>
                <a:gd name="T13" fmla="*/ 0 h 14"/>
              </a:gdLst>
              <a:ahLst/>
              <a:cxnLst>
                <a:cxn ang="0">
                  <a:pos x="T0" y="T1"/>
                </a:cxn>
                <a:cxn ang="0">
                  <a:pos x="T2" y="T3"/>
                </a:cxn>
                <a:cxn ang="0">
                  <a:pos x="T4" y="T5"/>
                </a:cxn>
                <a:cxn ang="0">
                  <a:pos x="T6" y="T7"/>
                </a:cxn>
                <a:cxn ang="0">
                  <a:pos x="T8" y="T9"/>
                </a:cxn>
                <a:cxn ang="0">
                  <a:pos x="T10" y="T11"/>
                </a:cxn>
                <a:cxn ang="0">
                  <a:pos x="T12" y="T13"/>
                </a:cxn>
              </a:cxnLst>
              <a:rect l="0" t="0" r="r" b="b"/>
              <a:pathLst>
                <a:path w="8" h="14">
                  <a:moveTo>
                    <a:pt x="0" y="0"/>
                  </a:moveTo>
                  <a:lnTo>
                    <a:pt x="3" y="0"/>
                  </a:lnTo>
                  <a:lnTo>
                    <a:pt x="8" y="14"/>
                  </a:lnTo>
                  <a:lnTo>
                    <a:pt x="5" y="14"/>
                  </a:lnTo>
                  <a:lnTo>
                    <a:pt x="2" y="9"/>
                  </a:lnTo>
                  <a:lnTo>
                    <a:pt x="0" y="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3" name="Freeform 617"/>
            <p:cNvSpPr>
              <a:spLocks/>
            </p:cNvSpPr>
            <p:nvPr/>
          </p:nvSpPr>
          <p:spPr bwMode="auto">
            <a:xfrm>
              <a:off x="4165" y="1897"/>
              <a:ext cx="5" cy="4"/>
            </a:xfrm>
            <a:custGeom>
              <a:avLst/>
              <a:gdLst>
                <a:gd name="T0" fmla="*/ 3 w 5"/>
                <a:gd name="T1" fmla="*/ 0 h 4"/>
                <a:gd name="T2" fmla="*/ 5 w 5"/>
                <a:gd name="T3" fmla="*/ 3 h 4"/>
                <a:gd name="T4" fmla="*/ 3 w 5"/>
                <a:gd name="T5" fmla="*/ 4 h 4"/>
                <a:gd name="T6" fmla="*/ 0 w 5"/>
                <a:gd name="T7" fmla="*/ 0 h 4"/>
                <a:gd name="T8" fmla="*/ 3 w 5"/>
                <a:gd name="T9" fmla="*/ 0 h 4"/>
              </a:gdLst>
              <a:ahLst/>
              <a:cxnLst>
                <a:cxn ang="0">
                  <a:pos x="T0" y="T1"/>
                </a:cxn>
                <a:cxn ang="0">
                  <a:pos x="T2" y="T3"/>
                </a:cxn>
                <a:cxn ang="0">
                  <a:pos x="T4" y="T5"/>
                </a:cxn>
                <a:cxn ang="0">
                  <a:pos x="T6" y="T7"/>
                </a:cxn>
                <a:cxn ang="0">
                  <a:pos x="T8" y="T9"/>
                </a:cxn>
              </a:cxnLst>
              <a:rect l="0" t="0" r="r" b="b"/>
              <a:pathLst>
                <a:path w="5" h="4">
                  <a:moveTo>
                    <a:pt x="3" y="0"/>
                  </a:moveTo>
                  <a:lnTo>
                    <a:pt x="5" y="3"/>
                  </a:lnTo>
                  <a:lnTo>
                    <a:pt x="3" y="4"/>
                  </a:lnTo>
                  <a:lnTo>
                    <a:pt x="0" y="0"/>
                  </a:lnTo>
                  <a:lnTo>
                    <a:pt x="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4" name="Freeform 618"/>
            <p:cNvSpPr>
              <a:spLocks/>
            </p:cNvSpPr>
            <p:nvPr/>
          </p:nvSpPr>
          <p:spPr bwMode="auto">
            <a:xfrm>
              <a:off x="4165" y="1924"/>
              <a:ext cx="5" cy="5"/>
            </a:xfrm>
            <a:custGeom>
              <a:avLst/>
              <a:gdLst>
                <a:gd name="T0" fmla="*/ 0 w 5"/>
                <a:gd name="T1" fmla="*/ 2 h 5"/>
                <a:gd name="T2" fmla="*/ 3 w 5"/>
                <a:gd name="T3" fmla="*/ 0 h 5"/>
                <a:gd name="T4" fmla="*/ 3 w 5"/>
                <a:gd name="T5" fmla="*/ 0 h 5"/>
                <a:gd name="T6" fmla="*/ 5 w 5"/>
                <a:gd name="T7" fmla="*/ 2 h 5"/>
                <a:gd name="T8" fmla="*/ 3 w 5"/>
                <a:gd name="T9" fmla="*/ 5 h 5"/>
                <a:gd name="T10" fmla="*/ 1 w 5"/>
                <a:gd name="T11" fmla="*/ 3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3" y="0"/>
                  </a:lnTo>
                  <a:lnTo>
                    <a:pt x="3" y="0"/>
                  </a:lnTo>
                  <a:lnTo>
                    <a:pt x="5" y="2"/>
                  </a:lnTo>
                  <a:lnTo>
                    <a:pt x="3" y="5"/>
                  </a:lnTo>
                  <a:lnTo>
                    <a:pt x="1" y="3"/>
                  </a:lnTo>
                  <a:lnTo>
                    <a:pt x="0" y="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5" name="Freeform 619"/>
            <p:cNvSpPr>
              <a:spLocks/>
            </p:cNvSpPr>
            <p:nvPr/>
          </p:nvSpPr>
          <p:spPr bwMode="auto">
            <a:xfrm>
              <a:off x="4178" y="1943"/>
              <a:ext cx="23" cy="29"/>
            </a:xfrm>
            <a:custGeom>
              <a:avLst/>
              <a:gdLst>
                <a:gd name="T0" fmla="*/ 0 w 23"/>
                <a:gd name="T1" fmla="*/ 8 h 29"/>
                <a:gd name="T2" fmla="*/ 4 w 23"/>
                <a:gd name="T3" fmla="*/ 2 h 29"/>
                <a:gd name="T4" fmla="*/ 8 w 23"/>
                <a:gd name="T5" fmla="*/ 2 h 29"/>
                <a:gd name="T6" fmla="*/ 9 w 23"/>
                <a:gd name="T7" fmla="*/ 5 h 29"/>
                <a:gd name="T8" fmla="*/ 9 w 23"/>
                <a:gd name="T9" fmla="*/ 0 h 29"/>
                <a:gd name="T10" fmla="*/ 12 w 23"/>
                <a:gd name="T11" fmla="*/ 0 h 29"/>
                <a:gd name="T12" fmla="*/ 17 w 23"/>
                <a:gd name="T13" fmla="*/ 16 h 29"/>
                <a:gd name="T14" fmla="*/ 23 w 23"/>
                <a:gd name="T15" fmla="*/ 19 h 29"/>
                <a:gd name="T16" fmla="*/ 22 w 23"/>
                <a:gd name="T17" fmla="*/ 28 h 29"/>
                <a:gd name="T18" fmla="*/ 20 w 23"/>
                <a:gd name="T19" fmla="*/ 29 h 29"/>
                <a:gd name="T20" fmla="*/ 14 w 23"/>
                <a:gd name="T21" fmla="*/ 24 h 29"/>
                <a:gd name="T22" fmla="*/ 9 w 23"/>
                <a:gd name="T23" fmla="*/ 13 h 29"/>
                <a:gd name="T24" fmla="*/ 0 w 23"/>
                <a:gd name="T25" fmla="*/ 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3" h="29">
                  <a:moveTo>
                    <a:pt x="0" y="8"/>
                  </a:moveTo>
                  <a:lnTo>
                    <a:pt x="4" y="2"/>
                  </a:lnTo>
                  <a:lnTo>
                    <a:pt x="8" y="2"/>
                  </a:lnTo>
                  <a:lnTo>
                    <a:pt x="9" y="5"/>
                  </a:lnTo>
                  <a:lnTo>
                    <a:pt x="9" y="0"/>
                  </a:lnTo>
                  <a:lnTo>
                    <a:pt x="12" y="0"/>
                  </a:lnTo>
                  <a:lnTo>
                    <a:pt x="17" y="16"/>
                  </a:lnTo>
                  <a:lnTo>
                    <a:pt x="23" y="19"/>
                  </a:lnTo>
                  <a:lnTo>
                    <a:pt x="22" y="28"/>
                  </a:lnTo>
                  <a:lnTo>
                    <a:pt x="20" y="29"/>
                  </a:lnTo>
                  <a:lnTo>
                    <a:pt x="14" y="24"/>
                  </a:lnTo>
                  <a:lnTo>
                    <a:pt x="9" y="13"/>
                  </a:lnTo>
                  <a:lnTo>
                    <a:pt x="0" y="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6" name="Freeform 620"/>
            <p:cNvSpPr>
              <a:spLocks/>
            </p:cNvSpPr>
            <p:nvPr/>
          </p:nvSpPr>
          <p:spPr bwMode="auto">
            <a:xfrm>
              <a:off x="4214" y="1962"/>
              <a:ext cx="11" cy="12"/>
            </a:xfrm>
            <a:custGeom>
              <a:avLst/>
              <a:gdLst>
                <a:gd name="T0" fmla="*/ 2 w 11"/>
                <a:gd name="T1" fmla="*/ 0 h 12"/>
                <a:gd name="T2" fmla="*/ 6 w 11"/>
                <a:gd name="T3" fmla="*/ 0 h 12"/>
                <a:gd name="T4" fmla="*/ 11 w 11"/>
                <a:gd name="T5" fmla="*/ 4 h 12"/>
                <a:gd name="T6" fmla="*/ 8 w 11"/>
                <a:gd name="T7" fmla="*/ 12 h 12"/>
                <a:gd name="T8" fmla="*/ 2 w 11"/>
                <a:gd name="T9" fmla="*/ 10 h 12"/>
                <a:gd name="T10" fmla="*/ 0 w 11"/>
                <a:gd name="T11" fmla="*/ 5 h 12"/>
                <a:gd name="T12" fmla="*/ 2 w 11"/>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2" y="0"/>
                  </a:moveTo>
                  <a:lnTo>
                    <a:pt x="6" y="0"/>
                  </a:lnTo>
                  <a:lnTo>
                    <a:pt x="11" y="4"/>
                  </a:lnTo>
                  <a:lnTo>
                    <a:pt x="8" y="12"/>
                  </a:lnTo>
                  <a:lnTo>
                    <a:pt x="2" y="10"/>
                  </a:lnTo>
                  <a:lnTo>
                    <a:pt x="0" y="5"/>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sp>
          <p:nvSpPr>
            <p:cNvPr id="27" name="Freeform 621"/>
            <p:cNvSpPr>
              <a:spLocks/>
            </p:cNvSpPr>
            <p:nvPr/>
          </p:nvSpPr>
          <p:spPr bwMode="auto">
            <a:xfrm>
              <a:off x="4449" y="2073"/>
              <a:ext cx="29" cy="26"/>
            </a:xfrm>
            <a:custGeom>
              <a:avLst/>
              <a:gdLst>
                <a:gd name="T0" fmla="*/ 18 w 18"/>
                <a:gd name="T1" fmla="*/ 3 h 16"/>
                <a:gd name="T2" fmla="*/ 17 w 18"/>
                <a:gd name="T3" fmla="*/ 1 h 16"/>
                <a:gd name="T4" fmla="*/ 16 w 18"/>
                <a:gd name="T5" fmla="*/ 2 h 16"/>
                <a:gd name="T6" fmla="*/ 15 w 18"/>
                <a:gd name="T7" fmla="*/ 0 h 16"/>
                <a:gd name="T8" fmla="*/ 13 w 18"/>
                <a:gd name="T9" fmla="*/ 2 h 16"/>
                <a:gd name="T10" fmla="*/ 11 w 18"/>
                <a:gd name="T11" fmla="*/ 4 h 16"/>
                <a:gd name="T12" fmla="*/ 11 w 18"/>
                <a:gd name="T13" fmla="*/ 4 h 16"/>
                <a:gd name="T14" fmla="*/ 11 w 18"/>
                <a:gd name="T15" fmla="*/ 6 h 16"/>
                <a:gd name="T16" fmla="*/ 10 w 18"/>
                <a:gd name="T17" fmla="*/ 7 h 16"/>
                <a:gd name="T18" fmla="*/ 10 w 18"/>
                <a:gd name="T19" fmla="*/ 8 h 16"/>
                <a:gd name="T20" fmla="*/ 9 w 18"/>
                <a:gd name="T21" fmla="*/ 7 h 16"/>
                <a:gd name="T22" fmla="*/ 7 w 18"/>
                <a:gd name="T23" fmla="*/ 7 h 16"/>
                <a:gd name="T24" fmla="*/ 6 w 18"/>
                <a:gd name="T25" fmla="*/ 6 h 16"/>
                <a:gd name="T26" fmla="*/ 4 w 18"/>
                <a:gd name="T27" fmla="*/ 7 h 16"/>
                <a:gd name="T28" fmla="*/ 2 w 18"/>
                <a:gd name="T29" fmla="*/ 8 h 16"/>
                <a:gd name="T30" fmla="*/ 2 w 18"/>
                <a:gd name="T31" fmla="*/ 14 h 16"/>
                <a:gd name="T32" fmla="*/ 0 w 18"/>
                <a:gd name="T33" fmla="*/ 15 h 16"/>
                <a:gd name="T34" fmla="*/ 1 w 18"/>
                <a:gd name="T35" fmla="*/ 16 h 16"/>
                <a:gd name="T36" fmla="*/ 4 w 18"/>
                <a:gd name="T37" fmla="*/ 16 h 16"/>
                <a:gd name="T38" fmla="*/ 12 w 18"/>
                <a:gd name="T39" fmla="*/ 13 h 16"/>
                <a:gd name="T40" fmla="*/ 15 w 18"/>
                <a:gd name="T41" fmla="*/ 9 h 16"/>
                <a:gd name="T42" fmla="*/ 16 w 18"/>
                <a:gd name="T43" fmla="*/ 6 h 16"/>
                <a:gd name="T44" fmla="*/ 17 w 18"/>
                <a:gd name="T45" fmla="*/ 7 h 16"/>
                <a:gd name="T46" fmla="*/ 18 w 18"/>
                <a:gd name="T47" fmla="*/ 6 h 16"/>
                <a:gd name="T48" fmla="*/ 16 w 18"/>
                <a:gd name="T49" fmla="*/ 3 h 16"/>
                <a:gd name="T50" fmla="*/ 18 w 18"/>
                <a:gd name="T5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8" h="16">
                  <a:moveTo>
                    <a:pt x="18" y="3"/>
                  </a:moveTo>
                  <a:cubicBezTo>
                    <a:pt x="18" y="3"/>
                    <a:pt x="17" y="2"/>
                    <a:pt x="17" y="1"/>
                  </a:cubicBezTo>
                  <a:cubicBezTo>
                    <a:pt x="17" y="1"/>
                    <a:pt x="16" y="2"/>
                    <a:pt x="16" y="2"/>
                  </a:cubicBezTo>
                  <a:cubicBezTo>
                    <a:pt x="16" y="2"/>
                    <a:pt x="15" y="1"/>
                    <a:pt x="15" y="0"/>
                  </a:cubicBezTo>
                  <a:cubicBezTo>
                    <a:pt x="13" y="2"/>
                    <a:pt x="13" y="2"/>
                    <a:pt x="13" y="2"/>
                  </a:cubicBezTo>
                  <a:cubicBezTo>
                    <a:pt x="11" y="4"/>
                    <a:pt x="11" y="4"/>
                    <a:pt x="11" y="4"/>
                  </a:cubicBezTo>
                  <a:cubicBezTo>
                    <a:pt x="11" y="4"/>
                    <a:pt x="11" y="4"/>
                    <a:pt x="11" y="4"/>
                  </a:cubicBezTo>
                  <a:cubicBezTo>
                    <a:pt x="11" y="4"/>
                    <a:pt x="11" y="5"/>
                    <a:pt x="11" y="6"/>
                  </a:cubicBezTo>
                  <a:cubicBezTo>
                    <a:pt x="10" y="6"/>
                    <a:pt x="10" y="6"/>
                    <a:pt x="10" y="7"/>
                  </a:cubicBezTo>
                  <a:cubicBezTo>
                    <a:pt x="10" y="7"/>
                    <a:pt x="10" y="8"/>
                    <a:pt x="10" y="8"/>
                  </a:cubicBezTo>
                  <a:cubicBezTo>
                    <a:pt x="9" y="8"/>
                    <a:pt x="9" y="7"/>
                    <a:pt x="9" y="7"/>
                  </a:cubicBezTo>
                  <a:cubicBezTo>
                    <a:pt x="8" y="7"/>
                    <a:pt x="8" y="7"/>
                    <a:pt x="7" y="7"/>
                  </a:cubicBezTo>
                  <a:cubicBezTo>
                    <a:pt x="7" y="7"/>
                    <a:pt x="7" y="6"/>
                    <a:pt x="6" y="6"/>
                  </a:cubicBezTo>
                  <a:cubicBezTo>
                    <a:pt x="4" y="7"/>
                    <a:pt x="4" y="7"/>
                    <a:pt x="4" y="7"/>
                  </a:cubicBezTo>
                  <a:cubicBezTo>
                    <a:pt x="2" y="8"/>
                    <a:pt x="2" y="8"/>
                    <a:pt x="2" y="8"/>
                  </a:cubicBezTo>
                  <a:cubicBezTo>
                    <a:pt x="2" y="14"/>
                    <a:pt x="2" y="14"/>
                    <a:pt x="2" y="14"/>
                  </a:cubicBezTo>
                  <a:cubicBezTo>
                    <a:pt x="0" y="15"/>
                    <a:pt x="0" y="15"/>
                    <a:pt x="0" y="15"/>
                  </a:cubicBezTo>
                  <a:cubicBezTo>
                    <a:pt x="1" y="16"/>
                    <a:pt x="1" y="16"/>
                    <a:pt x="1" y="16"/>
                  </a:cubicBezTo>
                  <a:cubicBezTo>
                    <a:pt x="4" y="16"/>
                    <a:pt x="4" y="16"/>
                    <a:pt x="4" y="16"/>
                  </a:cubicBezTo>
                  <a:cubicBezTo>
                    <a:pt x="12" y="13"/>
                    <a:pt x="12" y="13"/>
                    <a:pt x="12" y="13"/>
                  </a:cubicBezTo>
                  <a:cubicBezTo>
                    <a:pt x="15" y="9"/>
                    <a:pt x="15" y="9"/>
                    <a:pt x="15" y="9"/>
                  </a:cubicBezTo>
                  <a:cubicBezTo>
                    <a:pt x="16" y="6"/>
                    <a:pt x="16" y="6"/>
                    <a:pt x="16" y="6"/>
                  </a:cubicBezTo>
                  <a:cubicBezTo>
                    <a:pt x="17" y="7"/>
                    <a:pt x="17" y="7"/>
                    <a:pt x="17" y="7"/>
                  </a:cubicBezTo>
                  <a:cubicBezTo>
                    <a:pt x="18" y="6"/>
                    <a:pt x="18" y="6"/>
                    <a:pt x="18" y="6"/>
                  </a:cubicBezTo>
                  <a:cubicBezTo>
                    <a:pt x="17" y="5"/>
                    <a:pt x="16" y="4"/>
                    <a:pt x="16" y="3"/>
                  </a:cubicBezTo>
                  <a:cubicBezTo>
                    <a:pt x="16" y="3"/>
                    <a:pt x="17" y="3"/>
                    <a:pt x="18"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176105922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81C6"/>
                </a:solidFill>
              </a:defRPr>
            </a:lvl1pPr>
          </a:lstStyle>
          <a:p>
            <a:r>
              <a:rPr lang="en-US"/>
              <a:t>Click to edit Master title style</a:t>
            </a:r>
            <a:endParaRPr lang="en-US" dirty="0"/>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4F7E415-E5AE-4930-BE63-010120D4D646}" type="slidenum">
              <a:rPr lang="en-US" smtClean="0">
                <a:solidFill>
                  <a:srgbClr val="000000"/>
                </a:solidFill>
              </a:rPr>
              <a:pPr/>
              <a:t>‹#›</a:t>
            </a:fld>
            <a:endParaRPr lang="en-US" dirty="0">
              <a:solidFill>
                <a:srgbClr val="000000"/>
              </a:solidFill>
            </a:endParaRPr>
          </a:p>
        </p:txBody>
      </p:sp>
    </p:spTree>
    <p:extLst>
      <p:ext uri="{BB962C8B-B14F-4D97-AF65-F5344CB8AC3E}">
        <p14:creationId xmlns:p14="http://schemas.microsoft.com/office/powerpoint/2010/main" val="387829796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p:cSld name="Blank">
    <p:spTree>
      <p:nvGrpSpPr>
        <p:cNvPr id="1" name=""/>
        <p:cNvGrpSpPr/>
        <p:nvPr/>
      </p:nvGrpSpPr>
      <p:grpSpPr>
        <a:xfrm>
          <a:off x="0" y="0"/>
          <a:ext cx="0" cy="0"/>
          <a:chOff x="0" y="0"/>
          <a:chExt cx="0" cy="0"/>
        </a:xfrm>
      </p:grpSpPr>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4F7E415-E5AE-4930-BE63-010120D4D646}" type="slidenum">
              <a:rPr lang="en-US" smtClean="0"/>
              <a:t>‹#›</a:t>
            </a:fld>
            <a:endParaRPr lang="en-US"/>
          </a:p>
        </p:txBody>
      </p:sp>
    </p:spTree>
    <p:extLst>
      <p:ext uri="{BB962C8B-B14F-4D97-AF65-F5344CB8AC3E}">
        <p14:creationId xmlns:p14="http://schemas.microsoft.com/office/powerpoint/2010/main" val="81508225"/>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userDrawn="1">
  <p:cSld name="Page Breaker 1">
    <p:spTree>
      <p:nvGrpSpPr>
        <p:cNvPr id="1" name=""/>
        <p:cNvGrpSpPr/>
        <p:nvPr/>
      </p:nvGrpSpPr>
      <p:grpSpPr>
        <a:xfrm>
          <a:off x="0" y="0"/>
          <a:ext cx="0" cy="0"/>
          <a:chOff x="0" y="0"/>
          <a:chExt cx="0" cy="0"/>
        </a:xfrm>
      </p:grpSpPr>
      <p:sp>
        <p:nvSpPr>
          <p:cNvPr id="5" name="Rectangle 7"/>
          <p:cNvSpPr/>
          <p:nvPr userDrawn="1"/>
        </p:nvSpPr>
        <p:spPr>
          <a:xfrm>
            <a:off x="609600" y="0"/>
            <a:ext cx="11582400" cy="6172200"/>
          </a:xfrm>
          <a:prstGeom prst="rect">
            <a:avLst/>
          </a:prstGeom>
          <a:solidFill>
            <a:schemeClr val="tx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en-US" sz="1351" dirty="0">
              <a:solidFill>
                <a:prstClr val="white"/>
              </a:solidFill>
            </a:endParaRPr>
          </a:p>
        </p:txBody>
      </p:sp>
      <p:sp>
        <p:nvSpPr>
          <p:cNvPr id="7" name="Rectangle 7"/>
          <p:cNvSpPr/>
          <p:nvPr userDrawn="1"/>
        </p:nvSpPr>
        <p:spPr>
          <a:xfrm>
            <a:off x="609601" y="457200"/>
            <a:ext cx="10967155" cy="914400"/>
          </a:xfrm>
          <a:prstGeom prst="rect">
            <a:avLst/>
          </a:prstGeom>
          <a:solidFill>
            <a:srgbClr val="409BD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en-US" sz="1351" dirty="0">
              <a:solidFill>
                <a:prstClr val="white"/>
              </a:solidFill>
            </a:endParaRPr>
          </a:p>
        </p:txBody>
      </p:sp>
      <p:sp>
        <p:nvSpPr>
          <p:cNvPr id="9" name="Title 1"/>
          <p:cNvSpPr>
            <a:spLocks noGrp="1"/>
          </p:cNvSpPr>
          <p:nvPr>
            <p:ph type="title" hasCustomPrompt="1"/>
          </p:nvPr>
        </p:nvSpPr>
        <p:spPr>
          <a:xfrm>
            <a:off x="1146051" y="228602"/>
            <a:ext cx="10176708" cy="1143652"/>
          </a:xfrm>
        </p:spPr>
        <p:txBody>
          <a:bodyPr anchor="ctr" anchorCtr="0">
            <a:normAutofit/>
          </a:bodyPr>
          <a:lstStyle>
            <a:lvl1pPr algn="l">
              <a:defRPr sz="4000" b="0" cap="none">
                <a:solidFill>
                  <a:schemeClr val="bg2"/>
                </a:solidFill>
              </a:defRPr>
            </a:lvl1pPr>
          </a:lstStyle>
          <a:p>
            <a:r>
              <a:rPr lang="en-US" dirty="0"/>
              <a:t>Click to edit master title style</a:t>
            </a:r>
          </a:p>
        </p:txBody>
      </p:sp>
      <p:sp>
        <p:nvSpPr>
          <p:cNvPr id="6" name="Rechthoek 5"/>
          <p:cNvSpPr/>
          <p:nvPr userDrawn="1"/>
        </p:nvSpPr>
        <p:spPr>
          <a:xfrm>
            <a:off x="0" y="457200"/>
            <a:ext cx="609600" cy="914400"/>
          </a:xfrm>
          <a:prstGeom prst="rect">
            <a:avLst/>
          </a:prstGeom>
          <a:solidFill>
            <a:srgbClr val="7FC1E4"/>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61"/>
            <a:endParaRPr lang="nl-NL" sz="1351">
              <a:solidFill>
                <a:prstClr val="white"/>
              </a:solidFill>
            </a:endParaRPr>
          </a:p>
        </p:txBody>
      </p:sp>
    </p:spTree>
    <p:extLst>
      <p:ext uri="{BB962C8B-B14F-4D97-AF65-F5344CB8AC3E}">
        <p14:creationId xmlns:p14="http://schemas.microsoft.com/office/powerpoint/2010/main" val="136065087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userDrawn="1">
  <p:cSld name="Title Slide">
    <p:bg>
      <p:bgPr>
        <a:solidFill>
          <a:schemeClr val="bg1"/>
        </a:solidFill>
        <a:effectLst/>
      </p:bgPr>
    </p:bg>
    <p:spTree>
      <p:nvGrpSpPr>
        <p:cNvPr id="1" name=""/>
        <p:cNvGrpSpPr/>
        <p:nvPr/>
      </p:nvGrpSpPr>
      <p:grpSpPr>
        <a:xfrm>
          <a:off x="0" y="0"/>
          <a:ext cx="0" cy="0"/>
          <a:chOff x="0" y="0"/>
          <a:chExt cx="0" cy="0"/>
        </a:xfrm>
      </p:grpSpPr>
      <p:sp>
        <p:nvSpPr>
          <p:cNvPr id="7" name="Date Placeholder 3"/>
          <p:cNvSpPr>
            <a:spLocks noGrp="1"/>
          </p:cNvSpPr>
          <p:nvPr>
            <p:ph type="dt" sz="half" idx="2"/>
          </p:nvPr>
        </p:nvSpPr>
        <p:spPr>
          <a:xfrm>
            <a:off x="285709" y="6356353"/>
            <a:ext cx="2844800" cy="365125"/>
          </a:xfrm>
          <a:prstGeom prst="rect">
            <a:avLst/>
          </a:prstGeom>
        </p:spPr>
        <p:txBody>
          <a:bodyPr vert="horz" lIns="91440" tIns="45720" rIns="91440" bIns="45720" rtlCol="0" anchor="ctr"/>
          <a:lstStyle>
            <a:lvl1pPr algn="l">
              <a:defRPr sz="1200">
                <a:solidFill>
                  <a:schemeClr val="tx1">
                    <a:tint val="75000"/>
                  </a:schemeClr>
                </a:solidFill>
                <a:latin typeface="+mn-lt"/>
              </a:defRPr>
            </a:lvl1pPr>
          </a:lstStyle>
          <a:p>
            <a:endParaRPr lang="en-GB"/>
          </a:p>
        </p:txBody>
      </p:sp>
      <p:sp>
        <p:nvSpPr>
          <p:cNvPr id="8" name="Footer Placeholder 4"/>
          <p:cNvSpPr>
            <a:spLocks noGrp="1"/>
          </p:cNvSpPr>
          <p:nvPr>
            <p:ph type="ftr" sz="quarter" idx="3"/>
          </p:nvPr>
        </p:nvSpPr>
        <p:spPr>
          <a:xfrm>
            <a:off x="4165600" y="6356353"/>
            <a:ext cx="3860800" cy="365125"/>
          </a:xfrm>
          <a:prstGeom prst="rect">
            <a:avLst/>
          </a:prstGeom>
        </p:spPr>
        <p:txBody>
          <a:bodyPr vert="horz" lIns="91440" tIns="45720" rIns="91440" bIns="45720" rtlCol="0" anchor="ctr"/>
          <a:lstStyle>
            <a:lvl1pPr algn="ctr">
              <a:defRPr sz="1200">
                <a:solidFill>
                  <a:schemeClr val="tx1">
                    <a:tint val="75000"/>
                  </a:schemeClr>
                </a:solidFill>
                <a:latin typeface="+mn-lt"/>
              </a:defRPr>
            </a:lvl1pPr>
          </a:lstStyle>
          <a:p>
            <a:endParaRPr lang="en-GB" dirty="0"/>
          </a:p>
        </p:txBody>
      </p:sp>
      <p:sp>
        <p:nvSpPr>
          <p:cNvPr id="9" name="Slide Number Placeholder 5"/>
          <p:cNvSpPr>
            <a:spLocks noGrp="1"/>
          </p:cNvSpPr>
          <p:nvPr>
            <p:ph type="sldNum" sz="quarter" idx="4"/>
          </p:nvPr>
        </p:nvSpPr>
        <p:spPr>
          <a:xfrm>
            <a:off x="9061491" y="6356353"/>
            <a:ext cx="2844800" cy="365125"/>
          </a:xfrm>
          <a:prstGeom prst="rect">
            <a:avLst/>
          </a:prstGeom>
        </p:spPr>
        <p:txBody>
          <a:bodyPr vert="horz" lIns="91440" tIns="45720" rIns="91440" bIns="45720" rtlCol="0" anchor="ctr"/>
          <a:lstStyle>
            <a:lvl1pPr algn="r">
              <a:defRPr sz="1200">
                <a:solidFill>
                  <a:schemeClr val="tx1">
                    <a:tint val="75000"/>
                  </a:schemeClr>
                </a:solidFill>
                <a:latin typeface="+mn-lt"/>
              </a:defRPr>
            </a:lvl1pPr>
          </a:lstStyle>
          <a:p>
            <a:fld id="{0C3C437F-050E-445F-8204-8D09ECBC1F8A}" type="slidenum">
              <a:rPr lang="en-GB" smtClean="0"/>
              <a:pPr/>
              <a:t>‹#›</a:t>
            </a:fld>
            <a:endParaRPr lang="en-GB"/>
          </a:p>
        </p:txBody>
      </p:sp>
      <p:sp>
        <p:nvSpPr>
          <p:cNvPr id="2" name="Title 1"/>
          <p:cNvSpPr>
            <a:spLocks noGrp="1"/>
          </p:cNvSpPr>
          <p:nvPr>
            <p:ph type="ctrTitle" hasCustomPrompt="1"/>
          </p:nvPr>
        </p:nvSpPr>
        <p:spPr>
          <a:xfrm>
            <a:off x="0" y="4515730"/>
            <a:ext cx="5384800" cy="926076"/>
          </a:xfrm>
        </p:spPr>
        <p:txBody>
          <a:bodyPr/>
          <a:lstStyle>
            <a:lvl1pPr algn="l">
              <a:defRPr sz="2800" baseline="0">
                <a:solidFill>
                  <a:schemeClr val="tx1">
                    <a:lumMod val="65000"/>
                    <a:lumOff val="35000"/>
                  </a:schemeClr>
                </a:solidFill>
              </a:defRPr>
            </a:lvl1pPr>
          </a:lstStyle>
          <a:p>
            <a:r>
              <a:rPr lang="en-US" dirty="0"/>
              <a:t>Click to edit </a:t>
            </a:r>
            <a:br>
              <a:rPr lang="en-US" dirty="0"/>
            </a:br>
            <a:r>
              <a:rPr lang="en-US" dirty="0"/>
              <a:t>Master title style</a:t>
            </a:r>
          </a:p>
        </p:txBody>
      </p:sp>
      <p:sp>
        <p:nvSpPr>
          <p:cNvPr id="3" name="Subtitle 2"/>
          <p:cNvSpPr>
            <a:spLocks noGrp="1"/>
          </p:cNvSpPr>
          <p:nvPr>
            <p:ph type="subTitle" idx="1"/>
          </p:nvPr>
        </p:nvSpPr>
        <p:spPr>
          <a:xfrm>
            <a:off x="0" y="5282424"/>
            <a:ext cx="7721600" cy="914400"/>
          </a:xfrm>
        </p:spPr>
        <p:txBody>
          <a:bodyPr>
            <a:normAutofit/>
          </a:bodyPr>
          <a:lstStyle>
            <a:lvl1pPr marL="0" indent="0" algn="l">
              <a:buNone/>
              <a:defRPr sz="2000">
                <a:solidFill>
                  <a:schemeClr val="tx1">
                    <a:lumMod val="50000"/>
                    <a:lumOff val="50000"/>
                  </a:schemeClr>
                </a:solidFill>
              </a:defRPr>
            </a:lvl1pPr>
            <a:lvl2pPr marL="457182" indent="0" algn="ctr">
              <a:buNone/>
              <a:defRPr>
                <a:solidFill>
                  <a:schemeClr val="tx1">
                    <a:tint val="75000"/>
                  </a:schemeClr>
                </a:solidFill>
              </a:defRPr>
            </a:lvl2pPr>
            <a:lvl3pPr marL="914363" indent="0" algn="ctr">
              <a:buNone/>
              <a:defRPr>
                <a:solidFill>
                  <a:schemeClr val="tx1">
                    <a:tint val="75000"/>
                  </a:schemeClr>
                </a:solidFill>
              </a:defRPr>
            </a:lvl3pPr>
            <a:lvl4pPr marL="1371545" indent="0" algn="ctr">
              <a:buNone/>
              <a:defRPr>
                <a:solidFill>
                  <a:schemeClr val="tx1">
                    <a:tint val="75000"/>
                  </a:schemeClr>
                </a:solidFill>
              </a:defRPr>
            </a:lvl4pPr>
            <a:lvl5pPr marL="1828727" indent="0" algn="ctr">
              <a:buNone/>
              <a:defRPr>
                <a:solidFill>
                  <a:schemeClr val="tx1">
                    <a:tint val="75000"/>
                  </a:schemeClr>
                </a:solidFill>
              </a:defRPr>
            </a:lvl5pPr>
            <a:lvl6pPr marL="2285909" indent="0" algn="ctr">
              <a:buNone/>
              <a:defRPr>
                <a:solidFill>
                  <a:schemeClr val="tx1">
                    <a:tint val="75000"/>
                  </a:schemeClr>
                </a:solidFill>
              </a:defRPr>
            </a:lvl6pPr>
            <a:lvl7pPr marL="2743090" indent="0" algn="ctr">
              <a:buNone/>
              <a:defRPr>
                <a:solidFill>
                  <a:schemeClr val="tx1">
                    <a:tint val="75000"/>
                  </a:schemeClr>
                </a:solidFill>
              </a:defRPr>
            </a:lvl7pPr>
            <a:lvl8pPr marL="3200272" indent="0" algn="ctr">
              <a:buNone/>
              <a:defRPr>
                <a:solidFill>
                  <a:schemeClr val="tx1">
                    <a:tint val="75000"/>
                  </a:schemeClr>
                </a:solidFill>
              </a:defRPr>
            </a:lvl8pPr>
            <a:lvl9pPr marL="3657454" indent="0" algn="ctr">
              <a:buNone/>
              <a:defRPr>
                <a:solidFill>
                  <a:schemeClr val="tx1">
                    <a:tint val="75000"/>
                  </a:schemeClr>
                </a:solidFill>
              </a:defRPr>
            </a:lvl9pPr>
          </a:lstStyle>
          <a:p>
            <a:r>
              <a:rPr lang="en-US" dirty="0"/>
              <a:t>Click to edit Master subtitle style</a:t>
            </a:r>
          </a:p>
        </p:txBody>
      </p:sp>
    </p:spTree>
    <p:extLst>
      <p:ext uri="{BB962C8B-B14F-4D97-AF65-F5344CB8AC3E}">
        <p14:creationId xmlns:p14="http://schemas.microsoft.com/office/powerpoint/2010/main" val="349315359"/>
      </p:ext>
    </p:extLst>
  </p:cSld>
  <p:clrMapOvr>
    <a:masterClrMapping/>
  </p:clrMapOvr>
  <mc:AlternateContent xmlns:mc="http://schemas.openxmlformats.org/markup-compatibility/2006" xmlns:p14="http://schemas.microsoft.com/office/powerpoint/2010/main">
    <mc:Choice Requires="p14">
      <p:transition spd="med" p14:dur="700" advTm="1000">
        <p:fade/>
      </p:transition>
    </mc:Choice>
    <mc:Fallback xmlns="">
      <p:transition spd="med" advTm="1000">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Full Page Image 02">
    <p:spTree>
      <p:nvGrpSpPr>
        <p:cNvPr id="1" name=""/>
        <p:cNvGrpSpPr/>
        <p:nvPr/>
      </p:nvGrpSpPr>
      <p:grpSpPr>
        <a:xfrm>
          <a:off x="0" y="0"/>
          <a:ext cx="0" cy="0"/>
          <a:chOff x="0" y="0"/>
          <a:chExt cx="0" cy="0"/>
        </a:xfrm>
      </p:grpSpPr>
      <p:sp>
        <p:nvSpPr>
          <p:cNvPr id="8" name="Rectangle 7"/>
          <p:cNvSpPr/>
          <p:nvPr userDrawn="1"/>
        </p:nvSpPr>
        <p:spPr>
          <a:xfrm>
            <a:off x="0" y="0"/>
            <a:ext cx="12192000" cy="6223000"/>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609585"/>
            <a:endParaRPr lang="en-US" sz="2400">
              <a:solidFill>
                <a:prstClr val="white"/>
              </a:solidFill>
            </a:endParaRPr>
          </a:p>
        </p:txBody>
      </p:sp>
      <p:sp>
        <p:nvSpPr>
          <p:cNvPr id="3" name="Footer Placeholder 2"/>
          <p:cNvSpPr>
            <a:spLocks noGrp="1"/>
          </p:cNvSpPr>
          <p:nvPr>
            <p:ph type="ftr" sz="quarter" idx="10"/>
          </p:nvPr>
        </p:nvSpPr>
        <p:spPr/>
        <p:txBody>
          <a:bodyPr/>
          <a:lstStyle/>
          <a:p>
            <a:r>
              <a:rPr lang="en-US">
                <a:solidFill>
                  <a:prstClr val="white">
                    <a:lumMod val="50000"/>
                  </a:prstClr>
                </a:solidFill>
              </a:rPr>
              <a:t>Wolters Kluwer Emmi Solution Training</a:t>
            </a:r>
          </a:p>
        </p:txBody>
      </p:sp>
      <p:sp>
        <p:nvSpPr>
          <p:cNvPr id="4" name="Slide Number Placeholder 3"/>
          <p:cNvSpPr>
            <a:spLocks noGrp="1"/>
          </p:cNvSpPr>
          <p:nvPr>
            <p:ph type="sldNum" sz="quarter" idx="11"/>
          </p:nvPr>
        </p:nvSpPr>
        <p:spPr/>
        <p:txBody>
          <a:bodyPr/>
          <a:lstStyle/>
          <a:p>
            <a:fld id="{B4F7E415-E5AE-4930-BE63-010120D4D646}" type="slidenum">
              <a:rPr lang="en-US" smtClean="0">
                <a:solidFill>
                  <a:srgbClr val="000000"/>
                </a:solidFill>
              </a:rPr>
              <a:pPr/>
              <a:t>‹#›</a:t>
            </a:fld>
            <a:endParaRPr lang="en-US">
              <a:solidFill>
                <a:srgbClr val="000000"/>
              </a:solidFill>
            </a:endParaRPr>
          </a:p>
        </p:txBody>
      </p:sp>
      <p:pic>
        <p:nvPicPr>
          <p:cNvPr id="6" name="Afbeelding 5"/>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558800" y="0"/>
            <a:ext cx="11633200" cy="6128072"/>
          </a:xfrm>
          <a:prstGeom prst="rect">
            <a:avLst/>
          </a:prstGeom>
        </p:spPr>
      </p:pic>
    </p:spTree>
    <p:extLst>
      <p:ext uri="{BB962C8B-B14F-4D97-AF65-F5344CB8AC3E}">
        <p14:creationId xmlns:p14="http://schemas.microsoft.com/office/powerpoint/2010/main" val="152441857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36.xml"/><Relationship Id="rId13" Type="http://schemas.openxmlformats.org/officeDocument/2006/relationships/slideLayout" Target="../slideLayouts/slideLayout41.xml"/><Relationship Id="rId18" Type="http://schemas.openxmlformats.org/officeDocument/2006/relationships/slideLayout" Target="../slideLayouts/slideLayout46.xml"/><Relationship Id="rId26" Type="http://schemas.openxmlformats.org/officeDocument/2006/relationships/slideLayout" Target="../slideLayouts/slideLayout54.xml"/><Relationship Id="rId3" Type="http://schemas.openxmlformats.org/officeDocument/2006/relationships/slideLayout" Target="../slideLayouts/slideLayout31.xml"/><Relationship Id="rId21" Type="http://schemas.openxmlformats.org/officeDocument/2006/relationships/slideLayout" Target="../slideLayouts/slideLayout49.xml"/><Relationship Id="rId7" Type="http://schemas.openxmlformats.org/officeDocument/2006/relationships/slideLayout" Target="../slideLayouts/slideLayout35.xml"/><Relationship Id="rId12" Type="http://schemas.openxmlformats.org/officeDocument/2006/relationships/slideLayout" Target="../slideLayouts/slideLayout40.xml"/><Relationship Id="rId17" Type="http://schemas.openxmlformats.org/officeDocument/2006/relationships/slideLayout" Target="../slideLayouts/slideLayout45.xml"/><Relationship Id="rId25" Type="http://schemas.openxmlformats.org/officeDocument/2006/relationships/slideLayout" Target="../slideLayouts/slideLayout53.xml"/><Relationship Id="rId2" Type="http://schemas.openxmlformats.org/officeDocument/2006/relationships/slideLayout" Target="../slideLayouts/slideLayout30.xml"/><Relationship Id="rId16" Type="http://schemas.openxmlformats.org/officeDocument/2006/relationships/slideLayout" Target="../slideLayouts/slideLayout44.xml"/><Relationship Id="rId20" Type="http://schemas.openxmlformats.org/officeDocument/2006/relationships/slideLayout" Target="../slideLayouts/slideLayout48.xml"/><Relationship Id="rId29" Type="http://schemas.openxmlformats.org/officeDocument/2006/relationships/slideLayout" Target="../slideLayouts/slideLayout57.xml"/><Relationship Id="rId1" Type="http://schemas.openxmlformats.org/officeDocument/2006/relationships/slideLayout" Target="../slideLayouts/slideLayout29.xml"/><Relationship Id="rId6" Type="http://schemas.openxmlformats.org/officeDocument/2006/relationships/slideLayout" Target="../slideLayouts/slideLayout34.xml"/><Relationship Id="rId11" Type="http://schemas.openxmlformats.org/officeDocument/2006/relationships/slideLayout" Target="../slideLayouts/slideLayout39.xml"/><Relationship Id="rId24" Type="http://schemas.openxmlformats.org/officeDocument/2006/relationships/slideLayout" Target="../slideLayouts/slideLayout52.xml"/><Relationship Id="rId32" Type="http://schemas.openxmlformats.org/officeDocument/2006/relationships/image" Target="../media/image12.png"/><Relationship Id="rId5" Type="http://schemas.openxmlformats.org/officeDocument/2006/relationships/slideLayout" Target="../slideLayouts/slideLayout33.xml"/><Relationship Id="rId15" Type="http://schemas.openxmlformats.org/officeDocument/2006/relationships/slideLayout" Target="../slideLayouts/slideLayout43.xml"/><Relationship Id="rId23" Type="http://schemas.openxmlformats.org/officeDocument/2006/relationships/slideLayout" Target="../slideLayouts/slideLayout51.xml"/><Relationship Id="rId28" Type="http://schemas.openxmlformats.org/officeDocument/2006/relationships/slideLayout" Target="../slideLayouts/slideLayout56.xml"/><Relationship Id="rId10" Type="http://schemas.openxmlformats.org/officeDocument/2006/relationships/slideLayout" Target="../slideLayouts/slideLayout38.xml"/><Relationship Id="rId19" Type="http://schemas.openxmlformats.org/officeDocument/2006/relationships/slideLayout" Target="../slideLayouts/slideLayout47.xml"/><Relationship Id="rId31" Type="http://schemas.openxmlformats.org/officeDocument/2006/relationships/theme" Target="../theme/theme2.xml"/><Relationship Id="rId4" Type="http://schemas.openxmlformats.org/officeDocument/2006/relationships/slideLayout" Target="../slideLayouts/slideLayout32.xml"/><Relationship Id="rId9" Type="http://schemas.openxmlformats.org/officeDocument/2006/relationships/slideLayout" Target="../slideLayouts/slideLayout37.xml"/><Relationship Id="rId14" Type="http://schemas.openxmlformats.org/officeDocument/2006/relationships/slideLayout" Target="../slideLayouts/slideLayout42.xml"/><Relationship Id="rId22" Type="http://schemas.openxmlformats.org/officeDocument/2006/relationships/slideLayout" Target="../slideLayouts/slideLayout50.xml"/><Relationship Id="rId27" Type="http://schemas.openxmlformats.org/officeDocument/2006/relationships/slideLayout" Target="../slideLayouts/slideLayout55.xml"/><Relationship Id="rId30" Type="http://schemas.openxmlformats.org/officeDocument/2006/relationships/slideLayout" Target="../slideLayouts/slideLayout58.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66.xml"/><Relationship Id="rId13" Type="http://schemas.openxmlformats.org/officeDocument/2006/relationships/slideLayout" Target="../slideLayouts/slideLayout71.xml"/><Relationship Id="rId18" Type="http://schemas.openxmlformats.org/officeDocument/2006/relationships/slideLayout" Target="../slideLayouts/slideLayout76.xml"/><Relationship Id="rId26" Type="http://schemas.openxmlformats.org/officeDocument/2006/relationships/slideLayout" Target="../slideLayouts/slideLayout84.xml"/><Relationship Id="rId3" Type="http://schemas.openxmlformats.org/officeDocument/2006/relationships/slideLayout" Target="../slideLayouts/slideLayout61.xml"/><Relationship Id="rId21" Type="http://schemas.openxmlformats.org/officeDocument/2006/relationships/slideLayout" Target="../slideLayouts/slideLayout79.xml"/><Relationship Id="rId7" Type="http://schemas.openxmlformats.org/officeDocument/2006/relationships/slideLayout" Target="../slideLayouts/slideLayout65.xml"/><Relationship Id="rId12" Type="http://schemas.openxmlformats.org/officeDocument/2006/relationships/slideLayout" Target="../slideLayouts/slideLayout70.xml"/><Relationship Id="rId17" Type="http://schemas.openxmlformats.org/officeDocument/2006/relationships/slideLayout" Target="../slideLayouts/slideLayout75.xml"/><Relationship Id="rId25" Type="http://schemas.openxmlformats.org/officeDocument/2006/relationships/slideLayout" Target="../slideLayouts/slideLayout83.xml"/><Relationship Id="rId2" Type="http://schemas.openxmlformats.org/officeDocument/2006/relationships/slideLayout" Target="../slideLayouts/slideLayout60.xml"/><Relationship Id="rId16" Type="http://schemas.openxmlformats.org/officeDocument/2006/relationships/slideLayout" Target="../slideLayouts/slideLayout74.xml"/><Relationship Id="rId20" Type="http://schemas.openxmlformats.org/officeDocument/2006/relationships/slideLayout" Target="../slideLayouts/slideLayout78.xml"/><Relationship Id="rId29" Type="http://schemas.openxmlformats.org/officeDocument/2006/relationships/slideLayout" Target="../slideLayouts/slideLayout87.xml"/><Relationship Id="rId1" Type="http://schemas.openxmlformats.org/officeDocument/2006/relationships/slideLayout" Target="../slideLayouts/slideLayout59.xml"/><Relationship Id="rId6" Type="http://schemas.openxmlformats.org/officeDocument/2006/relationships/slideLayout" Target="../slideLayouts/slideLayout64.xml"/><Relationship Id="rId11" Type="http://schemas.openxmlformats.org/officeDocument/2006/relationships/slideLayout" Target="../slideLayouts/slideLayout69.xml"/><Relationship Id="rId24" Type="http://schemas.openxmlformats.org/officeDocument/2006/relationships/slideLayout" Target="../slideLayouts/slideLayout82.xml"/><Relationship Id="rId5" Type="http://schemas.openxmlformats.org/officeDocument/2006/relationships/slideLayout" Target="../slideLayouts/slideLayout63.xml"/><Relationship Id="rId15" Type="http://schemas.openxmlformats.org/officeDocument/2006/relationships/slideLayout" Target="../slideLayouts/slideLayout73.xml"/><Relationship Id="rId23" Type="http://schemas.openxmlformats.org/officeDocument/2006/relationships/slideLayout" Target="../slideLayouts/slideLayout81.xml"/><Relationship Id="rId28" Type="http://schemas.openxmlformats.org/officeDocument/2006/relationships/slideLayout" Target="../slideLayouts/slideLayout86.xml"/><Relationship Id="rId10" Type="http://schemas.openxmlformats.org/officeDocument/2006/relationships/slideLayout" Target="../slideLayouts/slideLayout68.xml"/><Relationship Id="rId19" Type="http://schemas.openxmlformats.org/officeDocument/2006/relationships/slideLayout" Target="../slideLayouts/slideLayout77.xml"/><Relationship Id="rId31" Type="http://schemas.openxmlformats.org/officeDocument/2006/relationships/image" Target="../media/image1.png"/><Relationship Id="rId4" Type="http://schemas.openxmlformats.org/officeDocument/2006/relationships/slideLayout" Target="../slideLayouts/slideLayout62.xml"/><Relationship Id="rId9" Type="http://schemas.openxmlformats.org/officeDocument/2006/relationships/slideLayout" Target="../slideLayouts/slideLayout67.xml"/><Relationship Id="rId14" Type="http://schemas.openxmlformats.org/officeDocument/2006/relationships/slideLayout" Target="../slideLayouts/slideLayout72.xml"/><Relationship Id="rId22" Type="http://schemas.openxmlformats.org/officeDocument/2006/relationships/slideLayout" Target="../slideLayouts/slideLayout80.xml"/><Relationship Id="rId27" Type="http://schemas.openxmlformats.org/officeDocument/2006/relationships/slideLayout" Target="../slideLayouts/slideLayout85.xml"/><Relationship Id="rId30"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p>
        </p:txBody>
      </p:sp>
      <p:sp>
        <p:nvSpPr>
          <p:cNvPr id="3" name="Text Placeholder 2"/>
          <p:cNvSpPr>
            <a:spLocks noGrp="1"/>
          </p:cNvSpPr>
          <p:nvPr>
            <p:ph type="body" idx="1"/>
          </p:nvPr>
        </p:nvSpPr>
        <p:spPr>
          <a:xfrm>
            <a:off x="558800" y="1600202"/>
            <a:ext cx="11226800" cy="2010807"/>
          </a:xfrm>
          <a:prstGeom prst="rect">
            <a:avLst/>
          </a:prstGeom>
        </p:spPr>
        <p:txBody>
          <a:bodyPr vert="horz" wrap="square" lIns="45720" tIns="45720" rIns="45720" bIns="45720" rtlCol="0">
            <a:spAutoFit/>
          </a:bodyPr>
          <a:lstStyle/>
          <a:p>
            <a:pPr lvl="0"/>
            <a:r>
              <a:rPr lang="en-US"/>
              <a:t>Click to edit Master text styles</a:t>
            </a:r>
          </a:p>
          <a:p>
            <a:pPr lvl="1"/>
            <a:r>
              <a:rPr lang="en-US"/>
              <a:t>Second level</a:t>
            </a:r>
          </a:p>
          <a:p>
            <a:pPr lvl="2"/>
            <a:r>
              <a:rPr lang="en-US"/>
              <a:t>Third level</a:t>
            </a:r>
          </a:p>
          <a:p>
            <a:pPr lvl="3"/>
            <a:r>
              <a:rPr lang="en-US"/>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pPr defTabSz="609585"/>
            <a:r>
              <a:rPr lang="en-US">
                <a:solidFill>
                  <a:prstClr val="white">
                    <a:lumMod val="50000"/>
                  </a:prstClr>
                </a:solidFill>
              </a:rPr>
              <a:t>Wolters Kluwer Emmi Solution Training</a:t>
            </a:r>
          </a:p>
        </p:txBody>
      </p:sp>
      <p:sp>
        <p:nvSpPr>
          <p:cNvPr id="6"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pPr defTabSz="609585"/>
            <a:fld id="{B4F7E415-E5AE-4930-BE63-010120D4D646}" type="slidenum">
              <a:rPr lang="en-US" smtClean="0">
                <a:solidFill>
                  <a:srgbClr val="000000"/>
                </a:solidFill>
              </a:rPr>
              <a:pPr defTabSz="609585"/>
              <a:t>‹#›</a:t>
            </a:fld>
            <a:endParaRPr lang="en-US">
              <a:solidFill>
                <a:srgbClr val="000000"/>
              </a:solidFill>
            </a:endParaRPr>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0" cstate="email">
            <a:extLst>
              <a:ext uri="{28A0092B-C50C-407E-A947-70E740481C1C}">
                <a14:useLocalDpi xmlns:a14="http://schemas.microsoft.com/office/drawing/2010/main"/>
              </a:ext>
            </a:extLst>
          </a:blip>
          <a:stretch>
            <a:fillRect/>
          </a:stretch>
        </p:blipFill>
        <p:spPr>
          <a:xfrm>
            <a:off x="465601" y="6155999"/>
            <a:ext cx="2276216" cy="612912"/>
          </a:xfrm>
          <a:prstGeom prst="rect">
            <a:avLst/>
          </a:prstGeom>
        </p:spPr>
      </p:pic>
    </p:spTree>
    <p:extLst>
      <p:ext uri="{BB962C8B-B14F-4D97-AF65-F5344CB8AC3E}">
        <p14:creationId xmlns:p14="http://schemas.microsoft.com/office/powerpoint/2010/main" val="1026598991"/>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2" r:id="rId12"/>
    <p:sldLayoutId id="2147483673" r:id="rId13"/>
    <p:sldLayoutId id="2147483674" r:id="rId14"/>
    <p:sldLayoutId id="2147483675" r:id="rId15"/>
    <p:sldLayoutId id="2147483676" r:id="rId16"/>
    <p:sldLayoutId id="2147483677" r:id="rId17"/>
    <p:sldLayoutId id="2147483678" r:id="rId18"/>
    <p:sldLayoutId id="2147483679" r:id="rId19"/>
    <p:sldLayoutId id="2147483680" r:id="rId20"/>
    <p:sldLayoutId id="2147483681" r:id="rId21"/>
    <p:sldLayoutId id="2147483682" r:id="rId22"/>
    <p:sldLayoutId id="2147483683" r:id="rId23"/>
    <p:sldLayoutId id="2147483684" r:id="rId24"/>
    <p:sldLayoutId id="2147483685" r:id="rId25"/>
    <p:sldLayoutId id="2147483686" r:id="rId26"/>
    <p:sldLayoutId id="2147483687" r:id="rId27"/>
    <p:sldLayoutId id="2147483690" r:id="rId28"/>
  </p:sldLayoutIdLst>
  <p:hf hdr="0" dt="0"/>
  <p:txStyles>
    <p:titleStyle>
      <a:lvl1pPr algn="l" defTabSz="609585" rtl="0" eaLnBrk="1" latinLnBrk="0" hangingPunct="1">
        <a:spcBef>
          <a:spcPct val="0"/>
        </a:spcBef>
        <a:buNone/>
        <a:defRPr sz="4800" b="0" kern="1200">
          <a:solidFill>
            <a:schemeClr val="accent1"/>
          </a:solidFill>
          <a:latin typeface="+mj-lt"/>
          <a:ea typeface="+mj-ea"/>
          <a:cs typeface="+mj-cs"/>
        </a:defRPr>
      </a:lvl1pPr>
    </p:titleStyle>
    <p:bodyStyle>
      <a:lvl1pPr marL="304792" indent="-262460"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85"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77"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70"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419" indent="-389457" algn="l" defTabSz="609585"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85" rtl="0" eaLnBrk="1" latinLnBrk="0" hangingPunct="1">
        <a:defRPr sz="2400" kern="1200">
          <a:solidFill>
            <a:schemeClr val="tx1"/>
          </a:solidFill>
          <a:latin typeface="+mn-lt"/>
          <a:ea typeface="+mn-ea"/>
          <a:cs typeface="+mn-cs"/>
        </a:defRPr>
      </a:lvl1pPr>
      <a:lvl2pPr marL="609585" algn="l" defTabSz="609585" rtl="0" eaLnBrk="1" latinLnBrk="0" hangingPunct="1">
        <a:defRPr sz="2400" kern="1200">
          <a:solidFill>
            <a:schemeClr val="tx1"/>
          </a:solidFill>
          <a:latin typeface="+mn-lt"/>
          <a:ea typeface="+mn-ea"/>
          <a:cs typeface="+mn-cs"/>
        </a:defRPr>
      </a:lvl2pPr>
      <a:lvl3pPr marL="1219170" algn="l" defTabSz="609585" rtl="0" eaLnBrk="1" latinLnBrk="0" hangingPunct="1">
        <a:defRPr sz="2400" kern="1200">
          <a:solidFill>
            <a:schemeClr val="tx1"/>
          </a:solidFill>
          <a:latin typeface="+mn-lt"/>
          <a:ea typeface="+mn-ea"/>
          <a:cs typeface="+mn-cs"/>
        </a:defRPr>
      </a:lvl3pPr>
      <a:lvl4pPr marL="1828754" algn="l" defTabSz="609585" rtl="0" eaLnBrk="1" latinLnBrk="0" hangingPunct="1">
        <a:defRPr sz="2400" kern="1200">
          <a:solidFill>
            <a:schemeClr val="tx1"/>
          </a:solidFill>
          <a:latin typeface="+mn-lt"/>
          <a:ea typeface="+mn-ea"/>
          <a:cs typeface="+mn-cs"/>
        </a:defRPr>
      </a:lvl4pPr>
      <a:lvl5pPr marL="2438339" algn="l" defTabSz="609585" rtl="0" eaLnBrk="1" latinLnBrk="0" hangingPunct="1">
        <a:defRPr sz="2400" kern="1200">
          <a:solidFill>
            <a:schemeClr val="tx1"/>
          </a:solidFill>
          <a:latin typeface="+mn-lt"/>
          <a:ea typeface="+mn-ea"/>
          <a:cs typeface="+mn-cs"/>
        </a:defRPr>
      </a:lvl5pPr>
      <a:lvl6pPr marL="3047924" algn="l" defTabSz="609585" rtl="0" eaLnBrk="1" latinLnBrk="0" hangingPunct="1">
        <a:defRPr sz="2400" kern="1200">
          <a:solidFill>
            <a:schemeClr val="tx1"/>
          </a:solidFill>
          <a:latin typeface="+mn-lt"/>
          <a:ea typeface="+mn-ea"/>
          <a:cs typeface="+mn-cs"/>
        </a:defRPr>
      </a:lvl6pPr>
      <a:lvl7pPr marL="3657509" algn="l" defTabSz="609585" rtl="0" eaLnBrk="1" latinLnBrk="0" hangingPunct="1">
        <a:defRPr sz="2400" kern="1200">
          <a:solidFill>
            <a:schemeClr val="tx1"/>
          </a:solidFill>
          <a:latin typeface="+mn-lt"/>
          <a:ea typeface="+mn-ea"/>
          <a:cs typeface="+mn-cs"/>
        </a:defRPr>
      </a:lvl7pPr>
      <a:lvl8pPr marL="4267093" algn="l" defTabSz="609585" rtl="0" eaLnBrk="1" latinLnBrk="0" hangingPunct="1">
        <a:defRPr sz="2400" kern="1200">
          <a:solidFill>
            <a:schemeClr val="tx1"/>
          </a:solidFill>
          <a:latin typeface="+mn-lt"/>
          <a:ea typeface="+mn-ea"/>
          <a:cs typeface="+mn-cs"/>
        </a:defRPr>
      </a:lvl8pPr>
      <a:lvl9pPr marL="4876678" algn="l" defTabSz="609585"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64">
          <p15:clr>
            <a:srgbClr val="F26B43"/>
          </p15:clr>
        </p15:guide>
        <p15:guide id="2" pos="5568">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58800" y="1600202"/>
            <a:ext cx="11226800" cy="2010807"/>
          </a:xfrm>
          <a:prstGeom prst="rect">
            <a:avLst/>
          </a:prstGeom>
        </p:spPr>
        <p:txBody>
          <a:bodyPr vert="horz" wrap="square" lIns="45720" tIns="45720" rIns="45720" bIns="4572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6" name="Slide Number Placeholder 5"/>
          <p:cNvSpPr>
            <a:spLocks noGrp="1"/>
          </p:cNvSpPr>
          <p:nvPr>
            <p:ph type="sldNum" sz="quarter" idx="4"/>
          </p:nvPr>
        </p:nvSpPr>
        <p:spPr>
          <a:xfrm>
            <a:off x="11130962"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2"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spTree>
    <p:extLst>
      <p:ext uri="{BB962C8B-B14F-4D97-AF65-F5344CB8AC3E}">
        <p14:creationId xmlns:p14="http://schemas.microsoft.com/office/powerpoint/2010/main" val="1576231530"/>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 id="2147483771" r:id="rId12"/>
    <p:sldLayoutId id="2147483772" r:id="rId13"/>
    <p:sldLayoutId id="2147483773" r:id="rId14"/>
    <p:sldLayoutId id="2147483774" r:id="rId15"/>
    <p:sldLayoutId id="2147483775" r:id="rId16"/>
    <p:sldLayoutId id="2147483776" r:id="rId17"/>
    <p:sldLayoutId id="2147483777" r:id="rId18"/>
    <p:sldLayoutId id="2147483778" r:id="rId19"/>
    <p:sldLayoutId id="2147483779" r:id="rId20"/>
    <p:sldLayoutId id="2147483780" r:id="rId21"/>
    <p:sldLayoutId id="2147483781" r:id="rId22"/>
    <p:sldLayoutId id="2147483782" r:id="rId23"/>
    <p:sldLayoutId id="2147483783" r:id="rId24"/>
    <p:sldLayoutId id="2147483784" r:id="rId25"/>
    <p:sldLayoutId id="2147483785" r:id="rId26"/>
    <p:sldLayoutId id="2147483786" r:id="rId27"/>
    <p:sldLayoutId id="2147483787" r:id="rId28"/>
    <p:sldLayoutId id="2147483788" r:id="rId29"/>
    <p:sldLayoutId id="2147483789" r:id="rId30"/>
  </p:sldLayoutIdLst>
  <p:hf hdr="0" ftr="0" dt="0"/>
  <p:txStyles>
    <p:titleStyle>
      <a:lvl1pPr algn="l" defTabSz="609576" rtl="0" eaLnBrk="1" latinLnBrk="0" hangingPunct="1">
        <a:spcBef>
          <a:spcPct val="0"/>
        </a:spcBef>
        <a:buNone/>
        <a:defRPr sz="4800" b="0" kern="1200">
          <a:solidFill>
            <a:schemeClr val="accent1"/>
          </a:solidFill>
          <a:latin typeface="+mj-lt"/>
          <a:ea typeface="+mj-ea"/>
          <a:cs typeface="+mj-cs"/>
        </a:defRPr>
      </a:lvl1pPr>
    </p:titleStyle>
    <p:bodyStyle>
      <a:lvl1pPr marL="304788" indent="-262456"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76"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63"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51" indent="-304788" algn="l" defTabSz="609576"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390" indent="-389451" algn="l" defTabSz="609576"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666" indent="-304788" algn="l" defTabSz="609576" rtl="0" eaLnBrk="1" latinLnBrk="0" hangingPunct="1">
        <a:spcBef>
          <a:spcPct val="20000"/>
        </a:spcBef>
        <a:buFont typeface="Arial"/>
        <a:buChar char="•"/>
        <a:defRPr sz="2667" kern="1200">
          <a:solidFill>
            <a:schemeClr val="tx1"/>
          </a:solidFill>
          <a:latin typeface="+mn-lt"/>
          <a:ea typeface="+mn-ea"/>
          <a:cs typeface="+mn-cs"/>
        </a:defRPr>
      </a:lvl6pPr>
      <a:lvl7pPr marL="3962242" indent="-304788" algn="l" defTabSz="609576" rtl="0" eaLnBrk="1" latinLnBrk="0" hangingPunct="1">
        <a:spcBef>
          <a:spcPct val="20000"/>
        </a:spcBef>
        <a:buFont typeface="Arial"/>
        <a:buChar char="•"/>
        <a:defRPr sz="2667" kern="1200">
          <a:solidFill>
            <a:schemeClr val="tx1"/>
          </a:solidFill>
          <a:latin typeface="+mn-lt"/>
          <a:ea typeface="+mn-ea"/>
          <a:cs typeface="+mn-cs"/>
        </a:defRPr>
      </a:lvl7pPr>
      <a:lvl8pPr marL="4571817" indent="-304788" algn="l" defTabSz="609576" rtl="0" eaLnBrk="1" latinLnBrk="0" hangingPunct="1">
        <a:spcBef>
          <a:spcPct val="20000"/>
        </a:spcBef>
        <a:buFont typeface="Arial"/>
        <a:buChar char="•"/>
        <a:defRPr sz="2667" kern="1200">
          <a:solidFill>
            <a:schemeClr val="tx1"/>
          </a:solidFill>
          <a:latin typeface="+mn-lt"/>
          <a:ea typeface="+mn-ea"/>
          <a:cs typeface="+mn-cs"/>
        </a:defRPr>
      </a:lvl8pPr>
      <a:lvl9pPr marL="5181393" indent="-304788" algn="l" defTabSz="609576"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76" rtl="0" eaLnBrk="1" latinLnBrk="0" hangingPunct="1">
        <a:defRPr sz="2400" kern="1200">
          <a:solidFill>
            <a:schemeClr val="tx1"/>
          </a:solidFill>
          <a:latin typeface="+mn-lt"/>
          <a:ea typeface="+mn-ea"/>
          <a:cs typeface="+mn-cs"/>
        </a:defRPr>
      </a:lvl1pPr>
      <a:lvl2pPr marL="609576" algn="l" defTabSz="609576" rtl="0" eaLnBrk="1" latinLnBrk="0" hangingPunct="1">
        <a:defRPr sz="2400" kern="1200">
          <a:solidFill>
            <a:schemeClr val="tx1"/>
          </a:solidFill>
          <a:latin typeface="+mn-lt"/>
          <a:ea typeface="+mn-ea"/>
          <a:cs typeface="+mn-cs"/>
        </a:defRPr>
      </a:lvl2pPr>
      <a:lvl3pPr marL="1219151" algn="l" defTabSz="609576" rtl="0" eaLnBrk="1" latinLnBrk="0" hangingPunct="1">
        <a:defRPr sz="2400" kern="1200">
          <a:solidFill>
            <a:schemeClr val="tx1"/>
          </a:solidFill>
          <a:latin typeface="+mn-lt"/>
          <a:ea typeface="+mn-ea"/>
          <a:cs typeface="+mn-cs"/>
        </a:defRPr>
      </a:lvl3pPr>
      <a:lvl4pPr marL="1828727" algn="l" defTabSz="609576" rtl="0" eaLnBrk="1" latinLnBrk="0" hangingPunct="1">
        <a:defRPr sz="2400" kern="1200">
          <a:solidFill>
            <a:schemeClr val="tx1"/>
          </a:solidFill>
          <a:latin typeface="+mn-lt"/>
          <a:ea typeface="+mn-ea"/>
          <a:cs typeface="+mn-cs"/>
        </a:defRPr>
      </a:lvl4pPr>
      <a:lvl5pPr marL="2438302" algn="l" defTabSz="609576" rtl="0" eaLnBrk="1" latinLnBrk="0" hangingPunct="1">
        <a:defRPr sz="2400" kern="1200">
          <a:solidFill>
            <a:schemeClr val="tx1"/>
          </a:solidFill>
          <a:latin typeface="+mn-lt"/>
          <a:ea typeface="+mn-ea"/>
          <a:cs typeface="+mn-cs"/>
        </a:defRPr>
      </a:lvl5pPr>
      <a:lvl6pPr marL="3047878" algn="l" defTabSz="609576" rtl="0" eaLnBrk="1" latinLnBrk="0" hangingPunct="1">
        <a:defRPr sz="2400" kern="1200">
          <a:solidFill>
            <a:schemeClr val="tx1"/>
          </a:solidFill>
          <a:latin typeface="+mn-lt"/>
          <a:ea typeface="+mn-ea"/>
          <a:cs typeface="+mn-cs"/>
        </a:defRPr>
      </a:lvl6pPr>
      <a:lvl7pPr marL="3657454" algn="l" defTabSz="609576" rtl="0" eaLnBrk="1" latinLnBrk="0" hangingPunct="1">
        <a:defRPr sz="2400" kern="1200">
          <a:solidFill>
            <a:schemeClr val="tx1"/>
          </a:solidFill>
          <a:latin typeface="+mn-lt"/>
          <a:ea typeface="+mn-ea"/>
          <a:cs typeface="+mn-cs"/>
        </a:defRPr>
      </a:lvl7pPr>
      <a:lvl8pPr marL="4267029" algn="l" defTabSz="609576" rtl="0" eaLnBrk="1" latinLnBrk="0" hangingPunct="1">
        <a:defRPr sz="2400" kern="1200">
          <a:solidFill>
            <a:schemeClr val="tx1"/>
          </a:solidFill>
          <a:latin typeface="+mn-lt"/>
          <a:ea typeface="+mn-ea"/>
          <a:cs typeface="+mn-cs"/>
        </a:defRPr>
      </a:lvl8pPr>
      <a:lvl9pPr marL="4876605" algn="l" defTabSz="609576"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264">
          <p15:clr>
            <a:srgbClr val="F26B43"/>
          </p15:clr>
        </p15:guide>
        <p15:guide id="2" pos="5568">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558800" y="229740"/>
            <a:ext cx="11226800" cy="1143000"/>
          </a:xfrm>
          <a:prstGeom prst="rect">
            <a:avLst/>
          </a:prstGeom>
        </p:spPr>
        <p:txBody>
          <a:bodyPr vert="horz" lIns="45720" tIns="45720" rIns="4572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558800" y="1600203"/>
            <a:ext cx="11226800" cy="2010807"/>
          </a:xfrm>
          <a:prstGeom prst="rect">
            <a:avLst/>
          </a:prstGeom>
        </p:spPr>
        <p:txBody>
          <a:bodyPr vert="horz" wrap="square" lIns="45720" tIns="45720" rIns="45720" bIns="45720" rtlCol="0">
            <a:sp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p:txBody>
      </p:sp>
      <p:sp>
        <p:nvSpPr>
          <p:cNvPr id="5" name="Footer Placeholder 4"/>
          <p:cNvSpPr>
            <a:spLocks noGrp="1"/>
          </p:cNvSpPr>
          <p:nvPr>
            <p:ph type="ftr" sz="quarter" idx="3"/>
          </p:nvPr>
        </p:nvSpPr>
        <p:spPr>
          <a:xfrm>
            <a:off x="7088691" y="6363024"/>
            <a:ext cx="3860800" cy="365125"/>
          </a:xfrm>
          <a:prstGeom prst="rect">
            <a:avLst/>
          </a:prstGeom>
        </p:spPr>
        <p:txBody>
          <a:bodyPr vert="horz" lIns="91440" tIns="45720" rIns="91440" bIns="45720" rtlCol="0" anchor="ctr"/>
          <a:lstStyle>
            <a:lvl1pPr algn="r">
              <a:defRPr sz="1200">
                <a:solidFill>
                  <a:schemeClr val="bg1">
                    <a:lumMod val="50000"/>
                  </a:schemeClr>
                </a:solidFill>
              </a:defRPr>
            </a:lvl1pPr>
          </a:lstStyle>
          <a:p>
            <a:endParaRPr lang="en-US"/>
          </a:p>
        </p:txBody>
      </p:sp>
      <p:sp>
        <p:nvSpPr>
          <p:cNvPr id="6" name="Slide Number Placeholder 5"/>
          <p:cNvSpPr>
            <a:spLocks noGrp="1"/>
          </p:cNvSpPr>
          <p:nvPr>
            <p:ph type="sldNum" sz="quarter" idx="4"/>
          </p:nvPr>
        </p:nvSpPr>
        <p:spPr>
          <a:xfrm>
            <a:off x="11130963" y="6363024"/>
            <a:ext cx="652895" cy="365125"/>
          </a:xfrm>
          <a:prstGeom prst="rect">
            <a:avLst/>
          </a:prstGeom>
        </p:spPr>
        <p:txBody>
          <a:bodyPr vert="horz" lIns="91440" tIns="45720" rIns="91440" bIns="45720" rtlCol="0" anchor="ctr"/>
          <a:lstStyle>
            <a:lvl1pPr algn="r">
              <a:defRPr sz="1200">
                <a:solidFill>
                  <a:schemeClr val="tx2"/>
                </a:solidFill>
              </a:defRPr>
            </a:lvl1pPr>
          </a:lstStyle>
          <a:p>
            <a:fld id="{B4F7E415-E5AE-4930-BE63-010120D4D646}" type="slidenum">
              <a:rPr lang="en-US" smtClean="0"/>
              <a:t>‹#›</a:t>
            </a:fld>
            <a:endParaRPr lang="en-US" dirty="0"/>
          </a:p>
        </p:txBody>
      </p:sp>
      <p:cxnSp>
        <p:nvCxnSpPr>
          <p:cNvPr id="17" name="Straight Connector 16"/>
          <p:cNvCxnSpPr/>
          <p:nvPr/>
        </p:nvCxnSpPr>
        <p:spPr>
          <a:xfrm>
            <a:off x="558800" y="6128071"/>
            <a:ext cx="11226800"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pic>
        <p:nvPicPr>
          <p:cNvPr id="7" name="Afbeelding 6" descr="WK_H_01_Pos_RGB_2400_Color.png"/>
          <p:cNvPicPr>
            <a:picLocks noChangeAspect="1"/>
          </p:cNvPicPr>
          <p:nvPr/>
        </p:nvPicPr>
        <p:blipFill>
          <a:blip r:embed="rId31" cstate="email">
            <a:extLst>
              <a:ext uri="{28A0092B-C50C-407E-A947-70E740481C1C}">
                <a14:useLocalDpi xmlns:a14="http://schemas.microsoft.com/office/drawing/2010/main"/>
              </a:ext>
            </a:extLst>
          </a:blip>
          <a:stretch>
            <a:fillRect/>
          </a:stretch>
        </p:blipFill>
        <p:spPr>
          <a:xfrm>
            <a:off x="465602" y="6155999"/>
            <a:ext cx="2276216" cy="612912"/>
          </a:xfrm>
          <a:prstGeom prst="rect">
            <a:avLst/>
          </a:prstGeom>
        </p:spPr>
      </p:pic>
      <p:cxnSp>
        <p:nvCxnSpPr>
          <p:cNvPr id="8" name="Straight Connector 7"/>
          <p:cNvCxnSpPr/>
          <p:nvPr userDrawn="1"/>
        </p:nvCxnSpPr>
        <p:spPr>
          <a:xfrm>
            <a:off x="677335" y="6128071"/>
            <a:ext cx="10837333" cy="0"/>
          </a:xfrm>
          <a:prstGeom prst="line">
            <a:avLst/>
          </a:prstGeom>
          <a:ln w="12700">
            <a:solidFill>
              <a:schemeClr val="bg1">
                <a:lumMod val="75000"/>
              </a:schemeClr>
            </a:solidFill>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userDrawn="1"/>
        </p:nvSpPr>
        <p:spPr>
          <a:xfrm>
            <a:off x="7273600" y="6367383"/>
            <a:ext cx="3859200" cy="364800"/>
          </a:xfrm>
          <a:prstGeom prst="rect">
            <a:avLst/>
          </a:prstGeom>
        </p:spPr>
        <p:txBody>
          <a:bodyPr vert="horz" lIns="121920" tIns="60960" rIns="121920" bIns="60960" rtlCol="0" anchor="ctr"/>
          <a:lstStyle>
            <a:defPPr>
              <a:defRPr lang="en-US"/>
            </a:defPPr>
            <a:lvl1pPr algn="r">
              <a:defRPr sz="900">
                <a:solidFill>
                  <a:schemeClr val="bg1">
                    <a:lumMod val="50000"/>
                  </a:schemeClr>
                </a:solidFill>
              </a:defRPr>
            </a:lvl1pPr>
          </a:lstStyle>
          <a:p>
            <a:pPr defTabSz="609561"/>
            <a:r>
              <a:rPr lang="en-AU" sz="1200" dirty="0">
                <a:solidFill>
                  <a:srgbClr val="000000"/>
                </a:solidFill>
              </a:rPr>
              <a:t>Clinical Effectiveness</a:t>
            </a:r>
          </a:p>
        </p:txBody>
      </p:sp>
      <p:sp>
        <p:nvSpPr>
          <p:cNvPr id="10" name="TextBox 9"/>
          <p:cNvSpPr txBox="1"/>
          <p:nvPr userDrawn="1"/>
        </p:nvSpPr>
        <p:spPr>
          <a:xfrm>
            <a:off x="11132800" y="6367383"/>
            <a:ext cx="652800" cy="364800"/>
          </a:xfrm>
          <a:prstGeom prst="rect">
            <a:avLst/>
          </a:prstGeom>
        </p:spPr>
        <p:txBody>
          <a:bodyPr vert="horz" lIns="121920" tIns="60960" rIns="121920" bIns="60960" rtlCol="0" anchor="ctr"/>
          <a:lstStyle>
            <a:defPPr>
              <a:defRPr lang="en-US"/>
            </a:defPPr>
            <a:lvl1pPr algn="r">
              <a:defRPr sz="900">
                <a:solidFill>
                  <a:schemeClr val="tx2"/>
                </a:solidFill>
              </a:defRPr>
            </a:lvl1pPr>
          </a:lstStyle>
          <a:p>
            <a:pPr defTabSz="609561"/>
            <a:fld id="{73E413A1-B5F6-4535-82B7-E8C6CA91D0A1}" type="slidenum">
              <a:rPr lang="en-AU" sz="1200" smtClean="0">
                <a:solidFill>
                  <a:srgbClr val="000000"/>
                </a:solidFill>
              </a:rPr>
              <a:pPr defTabSz="609561"/>
              <a:t>‹#›</a:t>
            </a:fld>
            <a:endParaRPr lang="en-AU" sz="1200" dirty="0">
              <a:solidFill>
                <a:srgbClr val="000000"/>
              </a:solidFill>
            </a:endParaRPr>
          </a:p>
        </p:txBody>
      </p:sp>
    </p:spTree>
    <p:extLst>
      <p:ext uri="{BB962C8B-B14F-4D97-AF65-F5344CB8AC3E}">
        <p14:creationId xmlns:p14="http://schemas.microsoft.com/office/powerpoint/2010/main" val="1773163572"/>
      </p:ext>
    </p:extLst>
  </p:cSld>
  <p:clrMap bg1="lt1" tx1="dk1" bg2="lt2" tx2="dk2" accent1="accent1" accent2="accent2" accent3="accent3" accent4="accent4" accent5="accent5" accent6="accent6" hlink="hlink" folHlink="folHlink"/>
  <p:sldLayoutIdLst>
    <p:sldLayoutId id="2147483823" r:id="rId1"/>
    <p:sldLayoutId id="2147483824" r:id="rId2"/>
    <p:sldLayoutId id="2147483825" r:id="rId3"/>
    <p:sldLayoutId id="2147483826" r:id="rId4"/>
    <p:sldLayoutId id="2147483827" r:id="rId5"/>
    <p:sldLayoutId id="2147483828" r:id="rId6"/>
    <p:sldLayoutId id="2147483829" r:id="rId7"/>
    <p:sldLayoutId id="2147483830" r:id="rId8"/>
    <p:sldLayoutId id="2147483831" r:id="rId9"/>
    <p:sldLayoutId id="2147483832" r:id="rId10"/>
    <p:sldLayoutId id="2147483833" r:id="rId11"/>
    <p:sldLayoutId id="2147483834" r:id="rId12"/>
    <p:sldLayoutId id="2147483835" r:id="rId13"/>
    <p:sldLayoutId id="2147483836" r:id="rId14"/>
    <p:sldLayoutId id="2147483837" r:id="rId15"/>
    <p:sldLayoutId id="2147483838" r:id="rId16"/>
    <p:sldLayoutId id="2147483839" r:id="rId17"/>
    <p:sldLayoutId id="2147483840" r:id="rId18"/>
    <p:sldLayoutId id="2147483841" r:id="rId19"/>
    <p:sldLayoutId id="2147483842" r:id="rId20"/>
    <p:sldLayoutId id="2147483843" r:id="rId21"/>
    <p:sldLayoutId id="2147483844" r:id="rId22"/>
    <p:sldLayoutId id="2147483845" r:id="rId23"/>
    <p:sldLayoutId id="2147483846" r:id="rId24"/>
    <p:sldLayoutId id="2147483847" r:id="rId25"/>
    <p:sldLayoutId id="2147483848" r:id="rId26"/>
    <p:sldLayoutId id="2147483849" r:id="rId27"/>
    <p:sldLayoutId id="2147483850" r:id="rId28"/>
    <p:sldLayoutId id="2147483851" r:id="rId29"/>
  </p:sldLayoutIdLst>
  <p:hf sldNum="0" hdr="0" ftr="0" dt="0"/>
  <p:txStyles>
    <p:titleStyle>
      <a:lvl1pPr algn="l" defTabSz="609561" rtl="0" eaLnBrk="1" latinLnBrk="0" hangingPunct="1">
        <a:spcBef>
          <a:spcPct val="0"/>
        </a:spcBef>
        <a:buNone/>
        <a:defRPr sz="4800" b="0" kern="1200">
          <a:solidFill>
            <a:schemeClr val="accent1"/>
          </a:solidFill>
          <a:latin typeface="+mj-lt"/>
          <a:ea typeface="+mj-ea"/>
          <a:cs typeface="+mj-cs"/>
        </a:defRPr>
      </a:lvl1pPr>
    </p:titleStyle>
    <p:bodyStyle>
      <a:lvl1pPr marL="304779" indent="-262450"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61"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41"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22" indent="-304779" algn="l" defTabSz="609561"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342" indent="-389442" algn="l" defTabSz="609561"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582" indent="-304779" algn="l" defTabSz="609561" rtl="0" eaLnBrk="1" latinLnBrk="0" hangingPunct="1">
        <a:spcBef>
          <a:spcPct val="20000"/>
        </a:spcBef>
        <a:buFont typeface="Arial"/>
        <a:buChar char="•"/>
        <a:defRPr sz="2667" kern="1200">
          <a:solidFill>
            <a:schemeClr val="tx1"/>
          </a:solidFill>
          <a:latin typeface="+mn-lt"/>
          <a:ea typeface="+mn-ea"/>
          <a:cs typeface="+mn-cs"/>
        </a:defRPr>
      </a:lvl6pPr>
      <a:lvl7pPr marL="3962143" indent="-304779" algn="l" defTabSz="609561" rtl="0" eaLnBrk="1" latinLnBrk="0" hangingPunct="1">
        <a:spcBef>
          <a:spcPct val="20000"/>
        </a:spcBef>
        <a:buFont typeface="Arial"/>
        <a:buChar char="•"/>
        <a:defRPr sz="2667" kern="1200">
          <a:solidFill>
            <a:schemeClr val="tx1"/>
          </a:solidFill>
          <a:latin typeface="+mn-lt"/>
          <a:ea typeface="+mn-ea"/>
          <a:cs typeface="+mn-cs"/>
        </a:defRPr>
      </a:lvl7pPr>
      <a:lvl8pPr marL="4571704" indent="-304779" algn="l" defTabSz="609561" rtl="0" eaLnBrk="1" latinLnBrk="0" hangingPunct="1">
        <a:spcBef>
          <a:spcPct val="20000"/>
        </a:spcBef>
        <a:buFont typeface="Arial"/>
        <a:buChar char="•"/>
        <a:defRPr sz="2667" kern="1200">
          <a:solidFill>
            <a:schemeClr val="tx1"/>
          </a:solidFill>
          <a:latin typeface="+mn-lt"/>
          <a:ea typeface="+mn-ea"/>
          <a:cs typeface="+mn-cs"/>
        </a:defRPr>
      </a:lvl8pPr>
      <a:lvl9pPr marL="5181264" indent="-304779" algn="l" defTabSz="609561" rtl="0" eaLnBrk="1" latinLnBrk="0" hangingPunct="1">
        <a:spcBef>
          <a:spcPct val="20000"/>
        </a:spcBef>
        <a:buFont typeface="Arial"/>
        <a:buChar char="•"/>
        <a:defRPr sz="2667" kern="1200">
          <a:solidFill>
            <a:schemeClr val="tx1"/>
          </a:solidFill>
          <a:latin typeface="+mn-lt"/>
          <a:ea typeface="+mn-ea"/>
          <a:cs typeface="+mn-cs"/>
        </a:defRPr>
      </a:lvl9pPr>
    </p:bodyStyle>
    <p:otherStyle>
      <a:defPPr>
        <a:defRPr lang="en-US"/>
      </a:defPPr>
      <a:lvl1pPr marL="0" algn="l" defTabSz="609561" rtl="0" eaLnBrk="1" latinLnBrk="0" hangingPunct="1">
        <a:defRPr sz="2400" kern="1200">
          <a:solidFill>
            <a:schemeClr val="tx1"/>
          </a:solidFill>
          <a:latin typeface="+mn-lt"/>
          <a:ea typeface="+mn-ea"/>
          <a:cs typeface="+mn-cs"/>
        </a:defRPr>
      </a:lvl1pPr>
      <a:lvl2pPr marL="609561" algn="l" defTabSz="609561" rtl="0" eaLnBrk="1" latinLnBrk="0" hangingPunct="1">
        <a:defRPr sz="2400" kern="1200">
          <a:solidFill>
            <a:schemeClr val="tx1"/>
          </a:solidFill>
          <a:latin typeface="+mn-lt"/>
          <a:ea typeface="+mn-ea"/>
          <a:cs typeface="+mn-cs"/>
        </a:defRPr>
      </a:lvl2pPr>
      <a:lvl3pPr marL="1219122" algn="l" defTabSz="609561" rtl="0" eaLnBrk="1" latinLnBrk="0" hangingPunct="1">
        <a:defRPr sz="2400" kern="1200">
          <a:solidFill>
            <a:schemeClr val="tx1"/>
          </a:solidFill>
          <a:latin typeface="+mn-lt"/>
          <a:ea typeface="+mn-ea"/>
          <a:cs typeface="+mn-cs"/>
        </a:defRPr>
      </a:lvl3pPr>
      <a:lvl4pPr marL="1828682" algn="l" defTabSz="609561" rtl="0" eaLnBrk="1" latinLnBrk="0" hangingPunct="1">
        <a:defRPr sz="2400" kern="1200">
          <a:solidFill>
            <a:schemeClr val="tx1"/>
          </a:solidFill>
          <a:latin typeface="+mn-lt"/>
          <a:ea typeface="+mn-ea"/>
          <a:cs typeface="+mn-cs"/>
        </a:defRPr>
      </a:lvl4pPr>
      <a:lvl5pPr marL="2438241" algn="l" defTabSz="609561" rtl="0" eaLnBrk="1" latinLnBrk="0" hangingPunct="1">
        <a:defRPr sz="2400" kern="1200">
          <a:solidFill>
            <a:schemeClr val="tx1"/>
          </a:solidFill>
          <a:latin typeface="+mn-lt"/>
          <a:ea typeface="+mn-ea"/>
          <a:cs typeface="+mn-cs"/>
        </a:defRPr>
      </a:lvl5pPr>
      <a:lvl6pPr marL="3047802" algn="l" defTabSz="609561" rtl="0" eaLnBrk="1" latinLnBrk="0" hangingPunct="1">
        <a:defRPr sz="2400" kern="1200">
          <a:solidFill>
            <a:schemeClr val="tx1"/>
          </a:solidFill>
          <a:latin typeface="+mn-lt"/>
          <a:ea typeface="+mn-ea"/>
          <a:cs typeface="+mn-cs"/>
        </a:defRPr>
      </a:lvl6pPr>
      <a:lvl7pPr marL="3657363" algn="l" defTabSz="609561" rtl="0" eaLnBrk="1" latinLnBrk="0" hangingPunct="1">
        <a:defRPr sz="2400" kern="1200">
          <a:solidFill>
            <a:schemeClr val="tx1"/>
          </a:solidFill>
          <a:latin typeface="+mn-lt"/>
          <a:ea typeface="+mn-ea"/>
          <a:cs typeface="+mn-cs"/>
        </a:defRPr>
      </a:lvl7pPr>
      <a:lvl8pPr marL="4266923" algn="l" defTabSz="609561" rtl="0" eaLnBrk="1" latinLnBrk="0" hangingPunct="1">
        <a:defRPr sz="2400" kern="1200">
          <a:solidFill>
            <a:schemeClr val="tx1"/>
          </a:solidFill>
          <a:latin typeface="+mn-lt"/>
          <a:ea typeface="+mn-ea"/>
          <a:cs typeface="+mn-cs"/>
        </a:defRPr>
      </a:lvl8pPr>
      <a:lvl9pPr marL="4876483" algn="l" defTabSz="609561" rtl="0" eaLnBrk="1" latinLnBrk="0" hangingPunct="1">
        <a:defRPr sz="24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317">
          <p15:clr>
            <a:srgbClr val="F26B43"/>
          </p15:clr>
        </p15:guide>
        <p15:guide id="2" pos="6682">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2.xml"/><Relationship Id="rId1" Type="http://schemas.openxmlformats.org/officeDocument/2006/relationships/slideLayout" Target="../slideLayouts/slideLayout18.xml"/></Relationships>
</file>

<file path=ppt/slides/_rels/slide13.xml.rels><?xml version="1.0" encoding="UTF-8" standalone="yes"?>
<Relationships xmlns="http://schemas.openxmlformats.org/package/2006/relationships"><Relationship Id="rId3" Type="http://schemas.openxmlformats.org/officeDocument/2006/relationships/hyperlink" Target="http://www.uptodate.com/" TargetMode="External"/><Relationship Id="rId2" Type="http://schemas.openxmlformats.org/officeDocument/2006/relationships/notesSlide" Target="../notesSlides/notesSlide13.xml"/><Relationship Id="rId1" Type="http://schemas.openxmlformats.org/officeDocument/2006/relationships/slideLayout" Target="../slideLayouts/slideLayout4.xml"/><Relationship Id="rId5" Type="http://schemas.openxmlformats.org/officeDocument/2006/relationships/image" Target="../media/image32.png"/><Relationship Id="rId4" Type="http://schemas.openxmlformats.org/officeDocument/2006/relationships/image" Target="../media/image31.jpeg"/></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4.xml"/></Relationships>
</file>

<file path=ppt/slides/_rels/slide17.xml.rels><?xml version="1.0" encoding="UTF-8" standalone="yes"?>
<Relationships xmlns="http://schemas.openxmlformats.org/package/2006/relationships"><Relationship Id="rId3" Type="http://schemas.openxmlformats.org/officeDocument/2006/relationships/hyperlink" Target="http://www.uptodate.com/" TargetMode="External"/><Relationship Id="rId2" Type="http://schemas.openxmlformats.org/officeDocument/2006/relationships/notesSlide" Target="../notesSlides/notesSlide17.xml"/><Relationship Id="rId1" Type="http://schemas.openxmlformats.org/officeDocument/2006/relationships/slideLayout" Target="../slideLayouts/slideLayout4.xml"/><Relationship Id="rId5" Type="http://schemas.openxmlformats.org/officeDocument/2006/relationships/image" Target="../media/image35.png"/><Relationship Id="rId4" Type="http://schemas.openxmlformats.org/officeDocument/2006/relationships/image" Target="../media/image34.jpeg"/></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image" Target="../media/image36.png"/><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2.xml"/><Relationship Id="rId1" Type="http://schemas.openxmlformats.org/officeDocument/2006/relationships/slideLayout" Target="../slideLayouts/slideLayout85.xml"/></Relationships>
</file>

<file path=ppt/slides/_rels/slide2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9.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28.xml"/></Relationships>
</file>

<file path=ppt/slides/_rels/slide2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1.xml"/><Relationship Id="rId1" Type="http://schemas.openxmlformats.org/officeDocument/2006/relationships/slideLayout" Target="../slideLayouts/slideLayout28.xml"/><Relationship Id="rId4" Type="http://schemas.openxmlformats.org/officeDocument/2006/relationships/image" Target="../media/image39.png"/></Relationships>
</file>

<file path=ppt/slides/_rels/slide23.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2.xml"/><Relationship Id="rId1" Type="http://schemas.openxmlformats.org/officeDocument/2006/relationships/slideLayout" Target="../slideLayouts/slideLayout28.xml"/><Relationship Id="rId5" Type="http://schemas.openxmlformats.org/officeDocument/2006/relationships/image" Target="../media/image40.png"/><Relationship Id="rId4" Type="http://schemas.openxmlformats.org/officeDocument/2006/relationships/image" Target="../media/image39.png"/></Relationships>
</file>

<file path=ppt/slides/_rels/slide24.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3.xml"/><Relationship Id="rId1" Type="http://schemas.openxmlformats.org/officeDocument/2006/relationships/slideLayout" Target="../slideLayouts/slideLayout28.xml"/><Relationship Id="rId6" Type="http://schemas.openxmlformats.org/officeDocument/2006/relationships/image" Target="../media/image41.png"/><Relationship Id="rId5" Type="http://schemas.openxmlformats.org/officeDocument/2006/relationships/image" Target="../media/image40.png"/><Relationship Id="rId4" Type="http://schemas.openxmlformats.org/officeDocument/2006/relationships/image" Target="../media/image39.png"/></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image" Target="../media/image42.jpeg"/><Relationship Id="rId7" Type="http://schemas.openxmlformats.org/officeDocument/2006/relationships/image" Target="../media/image46.png"/><Relationship Id="rId2" Type="http://schemas.openxmlformats.org/officeDocument/2006/relationships/notesSlide" Target="../notesSlides/notesSlide24.xml"/><Relationship Id="rId1" Type="http://schemas.openxmlformats.org/officeDocument/2006/relationships/slideLayout" Target="../slideLayouts/slideLayout27.xml"/><Relationship Id="rId6" Type="http://schemas.openxmlformats.org/officeDocument/2006/relationships/image" Target="../media/image45.png"/><Relationship Id="rId5" Type="http://schemas.openxmlformats.org/officeDocument/2006/relationships/image" Target="../media/image44.png"/><Relationship Id="rId4" Type="http://schemas.openxmlformats.org/officeDocument/2006/relationships/image" Target="../media/image43.png"/></Relationships>
</file>

<file path=ppt/slides/_rels/slide27.xml.rels><?xml version="1.0" encoding="UTF-8" standalone="yes"?>
<Relationships xmlns="http://schemas.openxmlformats.org/package/2006/relationships"><Relationship Id="rId8" Type="http://schemas.openxmlformats.org/officeDocument/2006/relationships/image" Target="../media/image53.png"/><Relationship Id="rId3" Type="http://schemas.openxmlformats.org/officeDocument/2006/relationships/image" Target="../media/image48.png"/><Relationship Id="rId7" Type="http://schemas.openxmlformats.org/officeDocument/2006/relationships/image" Target="../media/image52.png"/><Relationship Id="rId2" Type="http://schemas.openxmlformats.org/officeDocument/2006/relationships/notesSlide" Target="../notesSlides/notesSlide25.xml"/><Relationship Id="rId1" Type="http://schemas.openxmlformats.org/officeDocument/2006/relationships/slideLayout" Target="../slideLayouts/slideLayout4.xml"/><Relationship Id="rId6" Type="http://schemas.openxmlformats.org/officeDocument/2006/relationships/image" Target="../media/image51.png"/><Relationship Id="rId5" Type="http://schemas.openxmlformats.org/officeDocument/2006/relationships/image" Target="../media/image50.png"/><Relationship Id="rId10" Type="http://schemas.openxmlformats.org/officeDocument/2006/relationships/image" Target="../media/image55.PNG"/><Relationship Id="rId4" Type="http://schemas.openxmlformats.org/officeDocument/2006/relationships/image" Target="../media/image49.png"/><Relationship Id="rId9" Type="http://schemas.openxmlformats.org/officeDocument/2006/relationships/image" Target="../media/image54.png"/></Relationships>
</file>

<file path=ppt/slides/_rels/slide3.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3.xml"/><Relationship Id="rId1" Type="http://schemas.openxmlformats.org/officeDocument/2006/relationships/slideLayout" Target="../slideLayouts/slideLayout84.xml"/><Relationship Id="rId5" Type="http://schemas.openxmlformats.org/officeDocument/2006/relationships/hyperlink" Target="https://www.advisory.com/research/health-care-it-advisor/studies/2017/unwarranted-variations-in-care" TargetMode="External"/><Relationship Id="rId4" Type="http://schemas.microsoft.com/office/2007/relationships/hdphoto" Target="../media/hdphoto1.wdp"/></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0.xml"/></Relationships>
</file>

<file path=ppt/slides/_rels/slide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6.xml"/><Relationship Id="rId1" Type="http://schemas.openxmlformats.org/officeDocument/2006/relationships/slideLayout" Target="../slideLayouts/slideLayout26.xml"/><Relationship Id="rId6" Type="http://schemas.microsoft.com/office/2007/relationships/hdphoto" Target="../media/hdphoto2.wdp"/><Relationship Id="rId5" Type="http://schemas.openxmlformats.org/officeDocument/2006/relationships/image" Target="../media/image24.png"/><Relationship Id="rId4" Type="http://schemas.openxmlformats.org/officeDocument/2006/relationships/image" Target="../media/image23.png"/></Relationships>
</file>

<file path=ppt/slides/_rels/slide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7.xml"/><Relationship Id="rId1" Type="http://schemas.openxmlformats.org/officeDocument/2006/relationships/slideLayout" Target="../slideLayouts/slideLayout27.xml"/></Relationships>
</file>

<file path=ppt/slides/_rels/slide8.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9.xml.rels><?xml version="1.0" encoding="UTF-8" standalone="yes"?>
<Relationships xmlns="http://schemas.openxmlformats.org/package/2006/relationships"><Relationship Id="rId3" Type="http://schemas.openxmlformats.org/officeDocument/2006/relationships/image" Target="../media/image27.emf"/><Relationship Id="rId2" Type="http://schemas.openxmlformats.org/officeDocument/2006/relationships/notesSlide" Target="../notesSlides/notesSlide9.xml"/><Relationship Id="rId1" Type="http://schemas.openxmlformats.org/officeDocument/2006/relationships/slideLayout" Target="../slideLayouts/slideLayout26.xml"/><Relationship Id="rId5" Type="http://schemas.openxmlformats.org/officeDocument/2006/relationships/image" Target="../media/image29.png"/><Relationship Id="rId4" Type="http://schemas.openxmlformats.org/officeDocument/2006/relationships/image" Target="../media/image28.emf"/></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t>UpToDate® Advanced </a:t>
            </a:r>
          </a:p>
        </p:txBody>
      </p:sp>
    </p:spTree>
    <p:extLst>
      <p:ext uri="{BB962C8B-B14F-4D97-AF65-F5344CB8AC3E}">
        <p14:creationId xmlns:p14="http://schemas.microsoft.com/office/powerpoint/2010/main" val="103813605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3"/>
            <a:ext cx="6437525" cy="2127827"/>
          </a:xfrm>
        </p:spPr>
        <p:txBody>
          <a:bodyPr/>
          <a:lstStyle/>
          <a:p>
            <a:pPr marL="42331" indent="0">
              <a:buNone/>
            </a:pPr>
            <a:r>
              <a:rPr lang="en-US" b="1" dirty="0"/>
              <a:t>UpToDate Pathways</a:t>
            </a:r>
          </a:p>
          <a:p>
            <a:pPr marL="42331" indent="0">
              <a:buNone/>
            </a:pPr>
            <a:r>
              <a:rPr lang="tr-TR" sz="2400" dirty="0"/>
              <a:t>Klinik Senaryo</a:t>
            </a:r>
            <a:r>
              <a:rPr lang="en-US" sz="2400" dirty="0"/>
              <a:t>: </a:t>
            </a:r>
            <a:r>
              <a:rPr lang="tr-TR" sz="2400" i="1" dirty="0"/>
              <a:t>A</a:t>
            </a:r>
            <a:r>
              <a:rPr lang="en-US" sz="2400" i="1" dirty="0"/>
              <a:t>trial fibril</a:t>
            </a:r>
            <a:r>
              <a:rPr lang="tr-TR" sz="2400" i="1" dirty="0" err="1"/>
              <a:t>asyonlu</a:t>
            </a:r>
            <a:r>
              <a:rPr lang="tr-TR" sz="2400" i="1" dirty="0"/>
              <a:t> yetişkin hastalarda </a:t>
            </a:r>
            <a:r>
              <a:rPr lang="tr-TR" sz="2400" i="1" dirty="0" err="1"/>
              <a:t>antikoagülasyon</a:t>
            </a:r>
            <a:r>
              <a:rPr lang="tr-TR" sz="2400" i="1" dirty="0"/>
              <a:t> (pıhtılaşmayı önleyici ilaç) kullanımı</a:t>
            </a:r>
            <a:endParaRPr lang="en-US" sz="2400" i="1" dirty="0"/>
          </a:p>
          <a:p>
            <a:pPr marL="42331" indent="0">
              <a:buNone/>
            </a:pPr>
            <a:r>
              <a:rPr lang="tr-TR" sz="2400" dirty="0"/>
              <a:t>Konu</a:t>
            </a:r>
            <a:r>
              <a:rPr lang="en-US" sz="2400" dirty="0"/>
              <a:t>: </a:t>
            </a:r>
            <a:r>
              <a:rPr lang="tr-TR" sz="2400" dirty="0"/>
              <a:t> Uygun test ve tedavi</a:t>
            </a:r>
            <a:endParaRPr lang="en-US" sz="2400" dirty="0"/>
          </a:p>
        </p:txBody>
      </p:sp>
      <p:sp>
        <p:nvSpPr>
          <p:cNvPr id="2" name="Slide Number Placeholder 1"/>
          <p:cNvSpPr>
            <a:spLocks noGrp="1"/>
          </p:cNvSpPr>
          <p:nvPr>
            <p:ph type="sldNum" sz="quarter" idx="11"/>
          </p:nvPr>
        </p:nvSpPr>
        <p:spPr/>
        <p:txBody>
          <a:bodyPr/>
          <a:lstStyle/>
          <a:p>
            <a:fld id="{B4F7E415-E5AE-4930-BE63-010120D4D646}" type="slidenum">
              <a:rPr lang="en-US" smtClean="0"/>
              <a:t>10</a:t>
            </a:fld>
            <a:endParaRPr lang="en-US"/>
          </a:p>
        </p:txBody>
      </p:sp>
    </p:spTree>
    <p:extLst>
      <p:ext uri="{BB962C8B-B14F-4D97-AF65-F5344CB8AC3E}">
        <p14:creationId xmlns:p14="http://schemas.microsoft.com/office/powerpoint/2010/main" val="280908157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11</a:t>
            </a:fld>
            <a:endParaRPr lang="en-US"/>
          </a:p>
        </p:txBody>
      </p:sp>
      <p:sp>
        <p:nvSpPr>
          <p:cNvPr id="5" name="Text Placeholder 4"/>
          <p:cNvSpPr>
            <a:spLocks noGrp="1"/>
          </p:cNvSpPr>
          <p:nvPr>
            <p:ph type="body" sz="quarter" idx="11"/>
          </p:nvPr>
        </p:nvSpPr>
        <p:spPr>
          <a:xfrm>
            <a:off x="558800" y="1600201"/>
            <a:ext cx="11226800" cy="2883225"/>
          </a:xfrm>
        </p:spPr>
        <p:txBody>
          <a:bodyPr/>
          <a:lstStyle/>
          <a:p>
            <a:r>
              <a:rPr lang="tr-TR" dirty="0"/>
              <a:t> </a:t>
            </a:r>
            <a:r>
              <a:rPr lang="tr-TR" dirty="0" err="1"/>
              <a:t>Atriyal</a:t>
            </a:r>
            <a:r>
              <a:rPr lang="tr-TR" dirty="0"/>
              <a:t> </a:t>
            </a:r>
            <a:r>
              <a:rPr lang="tr-TR" dirty="0" err="1"/>
              <a:t>fibrilasyon</a:t>
            </a:r>
            <a:r>
              <a:rPr lang="en-US" dirty="0"/>
              <a:t> </a:t>
            </a:r>
            <a:r>
              <a:rPr lang="tr-TR" dirty="0"/>
              <a:t>genel bir problemdir</a:t>
            </a:r>
            <a:endParaRPr lang="en-US" dirty="0"/>
          </a:p>
          <a:p>
            <a:pPr lvl="1"/>
            <a:r>
              <a:rPr lang="tr-TR" dirty="0"/>
              <a:t>ABD’de 3 milyondan fazla yetişkini etkilediği tahmin edilmektedir.</a:t>
            </a:r>
            <a:endParaRPr lang="en-US" dirty="0"/>
          </a:p>
          <a:p>
            <a:r>
              <a:rPr lang="tr-TR" dirty="0"/>
              <a:t>Tedavisinde önemli farklılıklar gözlenmektedir</a:t>
            </a:r>
            <a:endParaRPr lang="en-US" dirty="0"/>
          </a:p>
          <a:p>
            <a:r>
              <a:rPr lang="tr-TR" dirty="0"/>
              <a:t>Uluslararası bir çalışmada inme riski olan hastaların sadece %44’ünün </a:t>
            </a:r>
            <a:r>
              <a:rPr lang="tr-TR" dirty="0" err="1"/>
              <a:t>antikoagülasyonla</a:t>
            </a:r>
            <a:r>
              <a:rPr lang="tr-TR" dirty="0"/>
              <a:t> tedavi edildiği saptanmıştır</a:t>
            </a:r>
            <a:r>
              <a:rPr lang="en-US" dirty="0"/>
              <a:t> </a:t>
            </a:r>
          </a:p>
          <a:p>
            <a:endParaRPr lang="en-US" dirty="0"/>
          </a:p>
        </p:txBody>
      </p:sp>
      <p:sp>
        <p:nvSpPr>
          <p:cNvPr id="4" name="Title 3"/>
          <p:cNvSpPr>
            <a:spLocks noGrp="1"/>
          </p:cNvSpPr>
          <p:nvPr>
            <p:ph type="title"/>
          </p:nvPr>
        </p:nvSpPr>
        <p:spPr/>
        <p:txBody>
          <a:bodyPr>
            <a:normAutofit fontScale="90000"/>
          </a:bodyPr>
          <a:lstStyle/>
          <a:p>
            <a:r>
              <a:rPr lang="tr-TR" dirty="0" err="1"/>
              <a:t>Atriyal</a:t>
            </a:r>
            <a:r>
              <a:rPr lang="tr-TR" dirty="0"/>
              <a:t> </a:t>
            </a:r>
            <a:r>
              <a:rPr lang="tr-TR" dirty="0" err="1"/>
              <a:t>fibrilasyonlu</a:t>
            </a:r>
            <a:r>
              <a:rPr lang="tr-TR" dirty="0"/>
              <a:t> hastalarda için </a:t>
            </a:r>
            <a:r>
              <a:rPr lang="tr-TR" dirty="0" err="1"/>
              <a:t>antikoagülasyon</a:t>
            </a:r>
            <a:r>
              <a:rPr lang="tr-TR" dirty="0"/>
              <a:t> kullanımı</a:t>
            </a:r>
            <a:endParaRPr lang="en-US" dirty="0"/>
          </a:p>
        </p:txBody>
      </p:sp>
      <p:sp>
        <p:nvSpPr>
          <p:cNvPr id="6" name="Rectangle 5"/>
          <p:cNvSpPr/>
          <p:nvPr/>
        </p:nvSpPr>
        <p:spPr>
          <a:xfrm>
            <a:off x="536448" y="4358871"/>
            <a:ext cx="11232896" cy="1550524"/>
          </a:xfrm>
          <a:prstGeom prst="rect">
            <a:avLst/>
          </a:prstGeom>
          <a:solidFill>
            <a:schemeClr val="accent4"/>
          </a:solidFill>
          <a:ln w="28575">
            <a:noFill/>
          </a:ln>
        </p:spPr>
        <p:style>
          <a:lnRef idx="1">
            <a:schemeClr val="accent1"/>
          </a:lnRef>
          <a:fillRef idx="3">
            <a:schemeClr val="accent1"/>
          </a:fillRef>
          <a:effectRef idx="2">
            <a:schemeClr val="accent1"/>
          </a:effectRef>
          <a:fontRef idx="minor">
            <a:schemeClr val="lt1"/>
          </a:fontRef>
        </p:style>
        <p:txBody>
          <a:bodyPr rtlCol="0" anchor="ctr"/>
          <a:lstStyle/>
          <a:p>
            <a:r>
              <a:rPr lang="tr-TR" sz="2400" dirty="0" err="1">
                <a:solidFill>
                  <a:schemeClr val="bg1"/>
                </a:solidFill>
              </a:rPr>
              <a:t>Pathways</a:t>
            </a:r>
            <a:r>
              <a:rPr lang="tr-TR" sz="2400" dirty="0">
                <a:solidFill>
                  <a:schemeClr val="bg1"/>
                </a:solidFill>
              </a:rPr>
              <a:t> </a:t>
            </a:r>
            <a:r>
              <a:rPr lang="tr-TR" sz="2400" dirty="0" err="1">
                <a:solidFill>
                  <a:schemeClr val="bg1"/>
                </a:solidFill>
              </a:rPr>
              <a:t>klinisyenlere</a:t>
            </a:r>
            <a:r>
              <a:rPr lang="tr-TR" sz="2400" dirty="0">
                <a:solidFill>
                  <a:schemeClr val="bg1"/>
                </a:solidFill>
              </a:rPr>
              <a:t> aşağıdaki konularda bilgi sağlar</a:t>
            </a:r>
            <a:r>
              <a:rPr lang="en-US" sz="2400" dirty="0">
                <a:solidFill>
                  <a:schemeClr val="bg1"/>
                </a:solidFill>
              </a:rPr>
              <a:t>:</a:t>
            </a:r>
          </a:p>
          <a:p>
            <a:pPr marL="990575" lvl="1" indent="-380990">
              <a:buFont typeface="Wingdings" panose="05000000000000000000" pitchFamily="2" charset="2"/>
              <a:buChar char="§"/>
            </a:pPr>
            <a:r>
              <a:rPr lang="tr-TR" sz="2400" dirty="0">
                <a:solidFill>
                  <a:schemeClr val="bg1"/>
                </a:solidFill>
              </a:rPr>
              <a:t>Hastanın inme ya da kanama riskini saptama</a:t>
            </a:r>
            <a:endParaRPr lang="en-US" sz="2400" dirty="0">
              <a:solidFill>
                <a:schemeClr val="bg1"/>
              </a:solidFill>
            </a:endParaRPr>
          </a:p>
          <a:p>
            <a:pPr marL="990575" lvl="1" indent="-380990">
              <a:buFont typeface="Wingdings" panose="05000000000000000000" pitchFamily="2" charset="2"/>
              <a:buChar char="§"/>
            </a:pPr>
            <a:r>
              <a:rPr lang="tr-TR" sz="2400" dirty="0">
                <a:solidFill>
                  <a:schemeClr val="bg1"/>
                </a:solidFill>
              </a:rPr>
              <a:t>Uygun </a:t>
            </a:r>
            <a:r>
              <a:rPr lang="tr-TR" sz="2400" dirty="0" err="1">
                <a:solidFill>
                  <a:schemeClr val="bg1"/>
                </a:solidFill>
              </a:rPr>
              <a:t>antikoagülasyon</a:t>
            </a:r>
            <a:r>
              <a:rPr lang="tr-TR" sz="2400" dirty="0">
                <a:solidFill>
                  <a:schemeClr val="bg1"/>
                </a:solidFill>
              </a:rPr>
              <a:t> ve dozunu belirleme </a:t>
            </a:r>
            <a:endParaRPr lang="en-US" sz="2400" dirty="0">
              <a:solidFill>
                <a:schemeClr val="bg1"/>
              </a:solidFill>
            </a:endParaRPr>
          </a:p>
        </p:txBody>
      </p:sp>
    </p:spTree>
    <p:extLst>
      <p:ext uri="{BB962C8B-B14F-4D97-AF65-F5344CB8AC3E}">
        <p14:creationId xmlns:p14="http://schemas.microsoft.com/office/powerpoint/2010/main" val="25130451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afterEffect">
                                  <p:stCondLst>
                                    <p:cond delay="200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12"/>
          </p:nvPr>
        </p:nvSpPr>
        <p:spPr/>
        <p:txBody>
          <a:bodyPr/>
          <a:lstStyle/>
          <a:p>
            <a:fld id="{B4F7E415-E5AE-4930-BE63-010120D4D646}" type="slidenum">
              <a:rPr lang="en-US" smtClean="0"/>
              <a:t>12</a:t>
            </a:fld>
            <a:endParaRPr lang="en-US" dirty="0"/>
          </a:p>
        </p:txBody>
      </p:sp>
      <p:sp>
        <p:nvSpPr>
          <p:cNvPr id="4" name="Title 3"/>
          <p:cNvSpPr>
            <a:spLocks noGrp="1"/>
          </p:cNvSpPr>
          <p:nvPr>
            <p:ph type="title"/>
          </p:nvPr>
        </p:nvSpPr>
        <p:spPr/>
        <p:txBody>
          <a:bodyPr>
            <a:normAutofit fontScale="90000"/>
          </a:bodyPr>
          <a:lstStyle/>
          <a:p>
            <a:r>
              <a:rPr lang="tr-TR" dirty="0"/>
              <a:t>Klinik Senaryo</a:t>
            </a:r>
            <a:r>
              <a:rPr lang="en-US" dirty="0"/>
              <a:t>:  Mary Jones </a:t>
            </a:r>
            <a:br>
              <a:rPr lang="en-US" dirty="0"/>
            </a:br>
            <a:r>
              <a:rPr lang="tr-TR" dirty="0"/>
              <a:t>A</a:t>
            </a:r>
            <a:r>
              <a:rPr lang="en-US" dirty="0"/>
              <a:t>trial fibril</a:t>
            </a:r>
            <a:r>
              <a:rPr lang="tr-TR" dirty="0" err="1"/>
              <a:t>asyon</a:t>
            </a:r>
            <a:r>
              <a:rPr lang="tr-TR" dirty="0"/>
              <a:t> hastası olan 72 yaşında bir kadın </a:t>
            </a:r>
            <a:endParaRPr lang="en-US" dirty="0"/>
          </a:p>
        </p:txBody>
      </p:sp>
      <p:sp>
        <p:nvSpPr>
          <p:cNvPr id="7" name="Text Placeholder 2"/>
          <p:cNvSpPr txBox="1">
            <a:spLocks/>
          </p:cNvSpPr>
          <p:nvPr/>
        </p:nvSpPr>
        <p:spPr>
          <a:xfrm>
            <a:off x="3149092" y="1686793"/>
            <a:ext cx="9293437" cy="2733601"/>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defTabSz="609570">
              <a:spcBef>
                <a:spcPct val="20000"/>
              </a:spcBef>
              <a:buClr>
                <a:schemeClr val="accent1"/>
              </a:buClr>
              <a:buFont typeface="Wingdings" panose="05000000000000000000" pitchFamily="2" charset="2"/>
              <a:buChar char="§"/>
            </a:pPr>
            <a:r>
              <a:rPr lang="tr-TR" sz="2400" dirty="0">
                <a:solidFill>
                  <a:schemeClr val="tx2"/>
                </a:solidFill>
              </a:rPr>
              <a:t>Bir haftalık çarpıntı geçmişi var</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Hipertansiyon hastası, </a:t>
            </a:r>
            <a:r>
              <a:rPr lang="tr-TR" sz="2400" dirty="0" err="1">
                <a:solidFill>
                  <a:schemeClr val="tx2"/>
                </a:solidFill>
              </a:rPr>
              <a:t>atenolol</a:t>
            </a:r>
            <a:r>
              <a:rPr lang="tr-TR" sz="2400" dirty="0">
                <a:solidFill>
                  <a:schemeClr val="tx2"/>
                </a:solidFill>
              </a:rPr>
              <a:t> kullanıyor</a:t>
            </a:r>
            <a:endParaRPr lang="en-US" sz="2400" dirty="0">
              <a:solidFill>
                <a:schemeClr val="tx2"/>
              </a:solidFill>
            </a:endParaRPr>
          </a:p>
          <a:p>
            <a:pPr marL="171437" defTabSz="609570">
              <a:spcBef>
                <a:spcPct val="20000"/>
              </a:spcBef>
              <a:buClr>
                <a:schemeClr val="accent1"/>
              </a:buClr>
              <a:buFont typeface="Wingdings" charset="2"/>
              <a:buChar char="§"/>
            </a:pPr>
            <a:r>
              <a:rPr lang="en-US" sz="2400" dirty="0">
                <a:solidFill>
                  <a:schemeClr val="tx2"/>
                </a:solidFill>
              </a:rPr>
              <a:t>75 bpm</a:t>
            </a:r>
            <a:r>
              <a:rPr lang="tr-TR" sz="2400" dirty="0">
                <a:solidFill>
                  <a:schemeClr val="tx2"/>
                </a:solidFill>
              </a:rPr>
              <a:t> hızında düzensiz kalp atışı mevcut</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Hematoloji, serum ve </a:t>
            </a:r>
            <a:r>
              <a:rPr lang="tr-TR" sz="2400" dirty="0" err="1">
                <a:solidFill>
                  <a:schemeClr val="tx2"/>
                </a:solidFill>
              </a:rPr>
              <a:t>koagülasyon</a:t>
            </a:r>
            <a:r>
              <a:rPr lang="tr-TR" sz="2400" dirty="0">
                <a:solidFill>
                  <a:schemeClr val="tx2"/>
                </a:solidFill>
              </a:rPr>
              <a:t> testleri normal</a:t>
            </a:r>
            <a:endParaRPr lang="en-US" sz="2400" dirty="0">
              <a:solidFill>
                <a:schemeClr val="tx2"/>
              </a:solidFill>
            </a:endParaRPr>
          </a:p>
          <a:p>
            <a:pPr marL="171437" defTabSz="609570">
              <a:spcBef>
                <a:spcPct val="20000"/>
              </a:spcBef>
              <a:buClr>
                <a:schemeClr val="accent1"/>
              </a:buClr>
              <a:buFont typeface="Wingdings" charset="2"/>
              <a:buChar char="§"/>
            </a:pPr>
            <a:r>
              <a:rPr lang="tr-TR" sz="2400" dirty="0">
                <a:solidFill>
                  <a:schemeClr val="tx2"/>
                </a:solidFill>
              </a:rPr>
              <a:t>Elektrokardiyogram </a:t>
            </a:r>
            <a:r>
              <a:rPr lang="tr-TR" sz="2400" dirty="0" err="1">
                <a:solidFill>
                  <a:schemeClr val="tx2"/>
                </a:solidFill>
              </a:rPr>
              <a:t>atriyal</a:t>
            </a:r>
            <a:r>
              <a:rPr lang="tr-TR" sz="2400" dirty="0">
                <a:solidFill>
                  <a:schemeClr val="tx2"/>
                </a:solidFill>
              </a:rPr>
              <a:t> </a:t>
            </a:r>
            <a:r>
              <a:rPr lang="tr-TR" sz="2400" dirty="0" err="1">
                <a:solidFill>
                  <a:schemeClr val="tx2"/>
                </a:solidFill>
              </a:rPr>
              <a:t>fibrilasyon</a:t>
            </a:r>
            <a:r>
              <a:rPr lang="tr-TR" sz="2400" dirty="0">
                <a:solidFill>
                  <a:schemeClr val="tx2"/>
                </a:solidFill>
              </a:rPr>
              <a:t> tanısını doğrulamakta</a:t>
            </a:r>
            <a:r>
              <a:rPr lang="en-US" sz="2400" dirty="0">
                <a:solidFill>
                  <a:schemeClr val="tx2"/>
                </a:solidFill>
              </a:rPr>
              <a:t> </a:t>
            </a:r>
          </a:p>
          <a:p>
            <a:pPr marL="0" indent="0" defTabSz="609570">
              <a:spcBef>
                <a:spcPct val="20000"/>
              </a:spcBef>
              <a:buClr>
                <a:schemeClr val="accent1"/>
              </a:buClr>
              <a:buNone/>
            </a:pPr>
            <a:endParaRPr lang="en-US" sz="2400" dirty="0">
              <a:solidFill>
                <a:schemeClr val="tx2"/>
              </a:solidFill>
            </a:endParaRPr>
          </a:p>
        </p:txBody>
      </p:sp>
      <p:pic>
        <p:nvPicPr>
          <p:cNvPr id="8" name="Picture 7"/>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532633" y="1729751"/>
            <a:ext cx="2517012" cy="2359667"/>
          </a:xfrm>
          <a:prstGeom prst="rect">
            <a:avLst/>
          </a:prstGeom>
        </p:spPr>
      </p:pic>
      <p:sp>
        <p:nvSpPr>
          <p:cNvPr id="9" name="TextBox 8"/>
          <p:cNvSpPr txBox="1"/>
          <p:nvPr/>
        </p:nvSpPr>
        <p:spPr>
          <a:xfrm>
            <a:off x="532632" y="4777404"/>
            <a:ext cx="11252968" cy="995272"/>
          </a:xfrm>
          <a:prstGeom prst="rect">
            <a:avLst/>
          </a:prstGeom>
          <a:solidFill>
            <a:schemeClr val="accent4"/>
          </a:solidFill>
          <a:ln>
            <a:noFill/>
          </a:ln>
          <a:effectLst/>
        </p:spPr>
        <p:txBody>
          <a:bodyPr wrap="square" rtlCol="0">
            <a:spAutoFit/>
          </a:bodyPr>
          <a:lstStyle/>
          <a:p>
            <a:pPr defTabSz="609570">
              <a:spcBef>
                <a:spcPct val="20000"/>
              </a:spcBef>
              <a:buClr>
                <a:schemeClr val="bg1"/>
              </a:buClr>
            </a:pPr>
            <a:r>
              <a:rPr lang="tr-TR" sz="2667" b="1" dirty="0">
                <a:solidFill>
                  <a:schemeClr val="bg1"/>
                </a:solidFill>
              </a:rPr>
              <a:t>Sorular</a:t>
            </a:r>
            <a:r>
              <a:rPr lang="en-US" sz="2667" b="1" dirty="0">
                <a:solidFill>
                  <a:schemeClr val="bg1"/>
                </a:solidFill>
              </a:rPr>
              <a:t>:</a:t>
            </a:r>
          </a:p>
          <a:p>
            <a:pPr marL="171437" defTabSz="609570">
              <a:spcBef>
                <a:spcPct val="20000"/>
              </a:spcBef>
              <a:buClr>
                <a:schemeClr val="bg1"/>
              </a:buClr>
              <a:buFont typeface="Wingdings" charset="2"/>
              <a:buChar char="§"/>
            </a:pPr>
            <a:r>
              <a:rPr lang="en-US" sz="2400" dirty="0">
                <a:solidFill>
                  <a:schemeClr val="bg1"/>
                </a:solidFill>
              </a:rPr>
              <a:t> </a:t>
            </a:r>
            <a:r>
              <a:rPr lang="tr-TR" sz="2667" dirty="0">
                <a:solidFill>
                  <a:schemeClr val="bg1"/>
                </a:solidFill>
              </a:rPr>
              <a:t>Bu hasta </a:t>
            </a:r>
            <a:r>
              <a:rPr lang="tr-TR" sz="2667" dirty="0" err="1">
                <a:solidFill>
                  <a:schemeClr val="bg1"/>
                </a:solidFill>
              </a:rPr>
              <a:t>antikoagülant</a:t>
            </a:r>
            <a:r>
              <a:rPr lang="tr-TR" sz="2667" dirty="0">
                <a:solidFill>
                  <a:schemeClr val="bg1"/>
                </a:solidFill>
              </a:rPr>
              <a:t> </a:t>
            </a:r>
            <a:r>
              <a:rPr lang="tr-TR" sz="2667" dirty="0" err="1">
                <a:solidFill>
                  <a:schemeClr val="bg1"/>
                </a:solidFill>
              </a:rPr>
              <a:t>kullanmalımıdır</a:t>
            </a:r>
            <a:r>
              <a:rPr lang="tr-TR" sz="2667" dirty="0">
                <a:solidFill>
                  <a:schemeClr val="bg1"/>
                </a:solidFill>
              </a:rPr>
              <a:t> , kullanacaksa hangisi</a:t>
            </a:r>
            <a:r>
              <a:rPr lang="en-US" sz="2667" dirty="0">
                <a:solidFill>
                  <a:schemeClr val="bg1"/>
                </a:solidFill>
              </a:rPr>
              <a:t>?</a:t>
            </a:r>
          </a:p>
        </p:txBody>
      </p:sp>
    </p:spTree>
    <p:extLst>
      <p:ext uri="{BB962C8B-B14F-4D97-AF65-F5344CB8AC3E}">
        <p14:creationId xmlns:p14="http://schemas.microsoft.com/office/powerpoint/2010/main" val="252955260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558800" y="1600201"/>
            <a:ext cx="4007440" cy="1669472"/>
          </a:xfrm>
        </p:spPr>
        <p:txBody>
          <a:bodyPr>
            <a:normAutofit/>
          </a:bodyPr>
          <a:lstStyle/>
          <a:p>
            <a:pPr marL="40640" indent="0">
              <a:buNone/>
            </a:pPr>
            <a:endParaRPr lang="en-US" dirty="0">
              <a:hlinkClick r:id="rId3"/>
            </a:endParaRPr>
          </a:p>
          <a:p>
            <a:r>
              <a:rPr lang="en-US" dirty="0">
                <a:hlinkClick r:id="rId3"/>
              </a:rPr>
              <a:t>www.uptodate.com</a:t>
            </a:r>
            <a:r>
              <a:rPr lang="en-US" dirty="0"/>
              <a:t> </a:t>
            </a:r>
          </a:p>
        </p:txBody>
      </p:sp>
      <p:pic>
        <p:nvPicPr>
          <p:cNvPr id="6" name="Picture 5"/>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566241" y="835994"/>
            <a:ext cx="7336151" cy="5220287"/>
          </a:xfrm>
          <a:prstGeom prst="rect">
            <a:avLst/>
          </a:prstGeom>
          <a:solidFill>
            <a:srgbClr val="99D0C6"/>
          </a:solidFill>
          <a:ln w="12700">
            <a:solidFill>
              <a:schemeClr val="tx1"/>
            </a:solidFill>
          </a:ln>
        </p:spPr>
      </p:pic>
      <p:sp>
        <p:nvSpPr>
          <p:cNvPr id="7" name="Rectangle 6"/>
          <p:cNvSpPr/>
          <p:nvPr/>
        </p:nvSpPr>
        <p:spPr>
          <a:xfrm>
            <a:off x="366378" y="72173"/>
            <a:ext cx="3994299" cy="830997"/>
          </a:xfrm>
          <a:prstGeom prst="rect">
            <a:avLst/>
          </a:prstGeom>
        </p:spPr>
        <p:txBody>
          <a:bodyPr wrap="none">
            <a:spAutoFit/>
          </a:bodyPr>
          <a:lstStyle/>
          <a:p>
            <a:r>
              <a:rPr lang="en-US" sz="4800" dirty="0">
                <a:solidFill>
                  <a:srgbClr val="007AC3"/>
                </a:solidFill>
                <a:ea typeface="+mj-ea"/>
                <a:cs typeface="+mj-cs"/>
              </a:rPr>
              <a:t>Pathways</a:t>
            </a:r>
            <a:r>
              <a:rPr lang="en-US" sz="4267" dirty="0">
                <a:solidFill>
                  <a:srgbClr val="007AC3"/>
                </a:solidFill>
                <a:ea typeface="+mj-ea"/>
                <a:cs typeface="+mj-cs"/>
              </a:rPr>
              <a:t> Demo</a:t>
            </a:r>
            <a:endParaRPr lang="en-US" sz="2400" dirty="0"/>
          </a:p>
        </p:txBody>
      </p:sp>
      <p:sp>
        <p:nvSpPr>
          <p:cNvPr id="2" name="Slide Number Placeholder 1"/>
          <p:cNvSpPr>
            <a:spLocks noGrp="1"/>
          </p:cNvSpPr>
          <p:nvPr>
            <p:ph type="sldNum" sz="quarter" idx="4"/>
          </p:nvPr>
        </p:nvSpPr>
        <p:spPr/>
        <p:txBody>
          <a:bodyPr/>
          <a:lstStyle/>
          <a:p>
            <a:fld id="{B4F7E415-E5AE-4930-BE63-010120D4D646}" type="slidenum">
              <a:rPr lang="en-US" smtClean="0">
                <a:solidFill>
                  <a:srgbClr val="000000"/>
                </a:solidFill>
              </a:rPr>
              <a:pPr/>
              <a:t>13</a:t>
            </a:fld>
            <a:endParaRPr lang="en-US">
              <a:solidFill>
                <a:srgbClr val="000000"/>
              </a:solidFill>
            </a:endParaRPr>
          </a:p>
        </p:txBody>
      </p:sp>
      <p:pic>
        <p:nvPicPr>
          <p:cNvPr id="9" name="Resim 8">
            <a:extLst>
              <a:ext uri="{FF2B5EF4-FFF2-40B4-BE49-F238E27FC236}">
                <a16:creationId xmlns:a16="http://schemas.microsoft.com/office/drawing/2014/main" id="{61605D46-C410-4EEE-B0C7-BAD638C27A06}"/>
              </a:ext>
            </a:extLst>
          </p:cNvPr>
          <p:cNvPicPr>
            <a:picLocks noChangeAspect="1"/>
          </p:cNvPicPr>
          <p:nvPr/>
        </p:nvPicPr>
        <p:blipFill rotWithShape="1">
          <a:blip r:embed="rId5"/>
          <a:srcRect b="5257"/>
          <a:stretch/>
        </p:blipFill>
        <p:spPr>
          <a:xfrm>
            <a:off x="4566240" y="835994"/>
            <a:ext cx="7541715" cy="4904406"/>
          </a:xfrm>
          <a:prstGeom prst="rect">
            <a:avLst/>
          </a:prstGeom>
        </p:spPr>
      </p:pic>
    </p:spTree>
    <p:extLst>
      <p:ext uri="{BB962C8B-B14F-4D97-AF65-F5344CB8AC3E}">
        <p14:creationId xmlns:p14="http://schemas.microsoft.com/office/powerpoint/2010/main" val="1386246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100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4"/>
            <a:ext cx="6437525" cy="2441759"/>
          </a:xfrm>
        </p:spPr>
        <p:txBody>
          <a:bodyPr/>
          <a:lstStyle/>
          <a:p>
            <a:pPr marL="42331" indent="0">
              <a:buNone/>
            </a:pPr>
            <a:r>
              <a:rPr lang="en-US" b="1" dirty="0"/>
              <a:t>UpToDate Pathways</a:t>
            </a:r>
          </a:p>
          <a:p>
            <a:pPr marL="42331" indent="0">
              <a:buNone/>
            </a:pPr>
            <a:r>
              <a:rPr lang="tr-TR" sz="1800" i="1" dirty="0"/>
              <a:t>Bel ağrısı</a:t>
            </a:r>
            <a:r>
              <a:rPr lang="en-US" sz="1800" i="1" dirty="0"/>
              <a:t>: </a:t>
            </a:r>
            <a:r>
              <a:rPr lang="tr-TR" sz="1800" i="1" dirty="0"/>
              <a:t>Akut </a:t>
            </a:r>
            <a:r>
              <a:rPr lang="tr-TR" sz="1800" i="1" dirty="0" err="1"/>
              <a:t>travmatik</a:t>
            </a:r>
            <a:r>
              <a:rPr lang="tr-TR" sz="1800" i="1" dirty="0"/>
              <a:t> olmayan bel ağrısı bulunan yetişkin bir hastanın değerlendirilmesi</a:t>
            </a:r>
            <a:endParaRPr lang="en-US" sz="1800" i="1" dirty="0"/>
          </a:p>
          <a:p>
            <a:pPr marL="42331" indent="0">
              <a:buNone/>
            </a:pPr>
            <a:endParaRPr lang="en-US" sz="2400" dirty="0"/>
          </a:p>
          <a:p>
            <a:pPr marL="42331" indent="0">
              <a:buNone/>
            </a:pPr>
            <a:r>
              <a:rPr lang="tr-TR" sz="2400" dirty="0"/>
              <a:t>Klinik Senaryo</a:t>
            </a:r>
            <a:r>
              <a:rPr lang="en-US" sz="2400" dirty="0"/>
              <a:t>: </a:t>
            </a:r>
            <a:r>
              <a:rPr lang="tr-TR" sz="2400" dirty="0"/>
              <a:t> Yetişkinlerde akut bel ağrısı</a:t>
            </a:r>
            <a:endParaRPr lang="en-US" sz="2400" dirty="0"/>
          </a:p>
          <a:p>
            <a:pPr marL="42331" indent="0">
              <a:buNone/>
            </a:pPr>
            <a:r>
              <a:rPr lang="tr-TR" sz="2400" dirty="0"/>
              <a:t>Konu</a:t>
            </a:r>
            <a:r>
              <a:rPr lang="en-US" sz="2400" dirty="0"/>
              <a:t>: </a:t>
            </a:r>
            <a:r>
              <a:rPr lang="tr-TR" sz="2400" dirty="0"/>
              <a:t>Uygun Test ve Tedavi</a:t>
            </a:r>
            <a:endParaRPr lang="en-US" sz="2400" dirty="0"/>
          </a:p>
        </p:txBody>
      </p:sp>
      <p:sp>
        <p:nvSpPr>
          <p:cNvPr id="4" name="Rectangle 4"/>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2" name="Slide Number Placeholder 1"/>
          <p:cNvSpPr>
            <a:spLocks noGrp="1"/>
          </p:cNvSpPr>
          <p:nvPr>
            <p:ph type="sldNum" sz="quarter" idx="11"/>
          </p:nvPr>
        </p:nvSpPr>
        <p:spPr/>
        <p:txBody>
          <a:bodyPr/>
          <a:lstStyle/>
          <a:p>
            <a:fld id="{B4F7E415-E5AE-4930-BE63-010120D4D646}" type="slidenum">
              <a:rPr lang="en-US" smtClean="0">
                <a:solidFill>
                  <a:srgbClr val="000000"/>
                </a:solidFill>
              </a:rPr>
              <a:pPr/>
              <a:t>14</a:t>
            </a:fld>
            <a:endParaRPr lang="en-US">
              <a:solidFill>
                <a:srgbClr val="000000"/>
              </a:solidFill>
            </a:endParaRPr>
          </a:p>
        </p:txBody>
      </p:sp>
    </p:spTree>
    <p:extLst>
      <p:ext uri="{BB962C8B-B14F-4D97-AF65-F5344CB8AC3E}">
        <p14:creationId xmlns:p14="http://schemas.microsoft.com/office/powerpoint/2010/main" val="18023896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15</a:t>
            </a:fld>
            <a:endParaRPr lang="en-US"/>
          </a:p>
        </p:txBody>
      </p:sp>
      <p:sp>
        <p:nvSpPr>
          <p:cNvPr id="5" name="Text Placeholder 4"/>
          <p:cNvSpPr>
            <a:spLocks noGrp="1"/>
          </p:cNvSpPr>
          <p:nvPr>
            <p:ph type="body" sz="quarter" idx="11"/>
          </p:nvPr>
        </p:nvSpPr>
        <p:spPr>
          <a:xfrm>
            <a:off x="558800" y="1600202"/>
            <a:ext cx="11226800" cy="3859518"/>
          </a:xfrm>
        </p:spPr>
        <p:txBody>
          <a:bodyPr/>
          <a:lstStyle/>
          <a:p>
            <a:pPr marL="42332" indent="0">
              <a:buNone/>
            </a:pPr>
            <a:r>
              <a:rPr lang="tr-TR" sz="2400" b="1" dirty="0"/>
              <a:t>Bel ağrısı görülme sıklığı yoğun ve maliyetli bir hastalıktır</a:t>
            </a:r>
            <a:endParaRPr lang="en-US" sz="2400" b="1" dirty="0"/>
          </a:p>
          <a:p>
            <a:r>
              <a:rPr lang="tr-TR" sz="2400" dirty="0"/>
              <a:t>Yılda 12-18 milyon Amerikalı bel rahatsızlığı geçirmektedir </a:t>
            </a:r>
            <a:endParaRPr lang="en-US" sz="2400" dirty="0"/>
          </a:p>
          <a:p>
            <a:pPr marL="42332" indent="0">
              <a:buNone/>
            </a:pPr>
            <a:r>
              <a:rPr lang="tr-TR" sz="2400" b="1" dirty="0"/>
              <a:t>Gereksiz Görüntüleme testleri sıklıkla yapılır </a:t>
            </a:r>
            <a:endParaRPr lang="en-US" sz="2400" b="1" dirty="0"/>
          </a:p>
          <a:p>
            <a:r>
              <a:rPr lang="tr-TR" sz="2400" dirty="0"/>
              <a:t>Bel ağrısı çeken yeni hastaların %22’si radyolojik tetkik almıştır</a:t>
            </a:r>
          </a:p>
          <a:p>
            <a:r>
              <a:rPr lang="tr-TR" sz="2400" dirty="0"/>
              <a:t>Muhtemelen gerekmediğini bilmelerine rağmen </a:t>
            </a:r>
            <a:r>
              <a:rPr lang="tr-TR" sz="2400" dirty="0" err="1"/>
              <a:t>klinisyenlerin</a:t>
            </a:r>
            <a:r>
              <a:rPr lang="tr-TR" sz="2400" dirty="0"/>
              <a:t> 1/3’ü MR çekimi istemektedirler</a:t>
            </a:r>
            <a:endParaRPr lang="en-US" sz="2400" dirty="0"/>
          </a:p>
          <a:p>
            <a:r>
              <a:rPr lang="tr-TR" sz="2400" dirty="0"/>
              <a:t>Akut bel ağrısı hastalarının %80- 90’ı kendiliğinden iyileşir</a:t>
            </a:r>
            <a:br>
              <a:rPr lang="tr-TR" sz="2400" dirty="0"/>
            </a:br>
            <a:r>
              <a:rPr lang="en-US" sz="2400" dirty="0"/>
              <a:t> </a:t>
            </a:r>
          </a:p>
          <a:p>
            <a:endParaRPr lang="en-US" sz="2400" dirty="0"/>
          </a:p>
        </p:txBody>
      </p:sp>
      <p:sp>
        <p:nvSpPr>
          <p:cNvPr id="4" name="Title 3"/>
          <p:cNvSpPr>
            <a:spLocks noGrp="1"/>
          </p:cNvSpPr>
          <p:nvPr>
            <p:ph type="title"/>
          </p:nvPr>
        </p:nvSpPr>
        <p:spPr/>
        <p:txBody>
          <a:bodyPr>
            <a:normAutofit/>
          </a:bodyPr>
          <a:lstStyle/>
          <a:p>
            <a:r>
              <a:rPr lang="tr-TR" dirty="0"/>
              <a:t>Yetişkinlerde akut bel ağrısı</a:t>
            </a:r>
            <a:endParaRPr lang="en-US" dirty="0"/>
          </a:p>
        </p:txBody>
      </p:sp>
      <p:sp>
        <p:nvSpPr>
          <p:cNvPr id="6" name="Rectangle 5"/>
          <p:cNvSpPr/>
          <p:nvPr/>
        </p:nvSpPr>
        <p:spPr>
          <a:xfrm>
            <a:off x="558800" y="4666464"/>
            <a:ext cx="11225056" cy="1487780"/>
          </a:xfrm>
          <a:prstGeom prst="rect">
            <a:avLst/>
          </a:prstGeom>
          <a:solidFill>
            <a:schemeClr val="accent4"/>
          </a:solidFill>
        </p:spPr>
        <p:txBody>
          <a:bodyPr wrap="square">
            <a:spAutoFit/>
          </a:bodyPr>
          <a:lstStyle/>
          <a:p>
            <a:pPr marL="42331">
              <a:buClr>
                <a:schemeClr val="bg1"/>
              </a:buClr>
            </a:pPr>
            <a:r>
              <a:rPr lang="tr-TR" sz="2667" b="1" dirty="0" err="1">
                <a:solidFill>
                  <a:schemeClr val="bg1"/>
                </a:solidFill>
              </a:rPr>
              <a:t>Pathways</a:t>
            </a:r>
            <a:r>
              <a:rPr lang="tr-TR" sz="2667" b="1" dirty="0">
                <a:solidFill>
                  <a:schemeClr val="bg1"/>
                </a:solidFill>
              </a:rPr>
              <a:t> </a:t>
            </a:r>
            <a:r>
              <a:rPr lang="tr-TR" sz="2667" b="1" dirty="0" err="1">
                <a:solidFill>
                  <a:schemeClr val="bg1"/>
                </a:solidFill>
              </a:rPr>
              <a:t>klinisyenlere</a:t>
            </a:r>
            <a:r>
              <a:rPr lang="tr-TR" sz="2667" b="1" dirty="0">
                <a:solidFill>
                  <a:schemeClr val="bg1"/>
                </a:solidFill>
              </a:rPr>
              <a:t> aşağıdaki konularda bilgi sağlar </a:t>
            </a:r>
            <a:r>
              <a:rPr lang="en-US" sz="2667" b="1" dirty="0">
                <a:solidFill>
                  <a:schemeClr val="bg1"/>
                </a:solidFill>
              </a:rPr>
              <a:t>: </a:t>
            </a:r>
          </a:p>
          <a:p>
            <a:pPr marL="609570" lvl="1" indent="-304784" defTabSz="609570">
              <a:spcBef>
                <a:spcPct val="20000"/>
              </a:spcBef>
              <a:buClr>
                <a:schemeClr val="bg1"/>
              </a:buClr>
              <a:buFont typeface="Wingdings" charset="2"/>
              <a:buChar char="§"/>
            </a:pPr>
            <a:r>
              <a:rPr lang="tr-TR" sz="2667" dirty="0">
                <a:solidFill>
                  <a:schemeClr val="bg1"/>
                </a:solidFill>
              </a:rPr>
              <a:t>Radyolojik görüntü istenmesi gereklimi gerekli ise hangisi   </a:t>
            </a:r>
            <a:endParaRPr lang="en-US" sz="2667" dirty="0">
              <a:solidFill>
                <a:schemeClr val="bg1"/>
              </a:solidFill>
            </a:endParaRPr>
          </a:p>
          <a:p>
            <a:pPr marL="609570" lvl="1" indent="-304784" defTabSz="609570">
              <a:spcBef>
                <a:spcPct val="20000"/>
              </a:spcBef>
              <a:buClr>
                <a:schemeClr val="bg1"/>
              </a:buClr>
              <a:buFont typeface="Wingdings" charset="2"/>
              <a:buChar char="§"/>
            </a:pPr>
            <a:r>
              <a:rPr lang="tr-TR" sz="2667" dirty="0">
                <a:solidFill>
                  <a:schemeClr val="bg1"/>
                </a:solidFill>
              </a:rPr>
              <a:t>Koruyucu tedavinin uygunluğu </a:t>
            </a:r>
            <a:endParaRPr lang="en-US" sz="2667" dirty="0">
              <a:solidFill>
                <a:schemeClr val="bg1"/>
              </a:solidFill>
            </a:endParaRPr>
          </a:p>
        </p:txBody>
      </p:sp>
    </p:spTree>
    <p:extLst>
      <p:ext uri="{BB962C8B-B14F-4D97-AF65-F5344CB8AC3E}">
        <p14:creationId xmlns:p14="http://schemas.microsoft.com/office/powerpoint/2010/main" val="3591104010"/>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16</a:t>
            </a:fld>
            <a:endParaRPr lang="en-US" dirty="0"/>
          </a:p>
        </p:txBody>
      </p:sp>
      <p:sp>
        <p:nvSpPr>
          <p:cNvPr id="3" name="Text Placeholder 2"/>
          <p:cNvSpPr>
            <a:spLocks noGrp="1"/>
          </p:cNvSpPr>
          <p:nvPr>
            <p:ph type="body" sz="quarter" idx="11"/>
          </p:nvPr>
        </p:nvSpPr>
        <p:spPr>
          <a:xfrm>
            <a:off x="4405376" y="1600202"/>
            <a:ext cx="7380224" cy="2718245"/>
          </a:xfrm>
        </p:spPr>
        <p:txBody>
          <a:bodyPr/>
          <a:lstStyle/>
          <a:p>
            <a:pPr marL="42332" indent="0">
              <a:buNone/>
            </a:pPr>
            <a:r>
              <a:rPr lang="tr-TR" sz="2133" dirty="0"/>
              <a:t>Anne, hafta sonunda torununu kaldırdıktan sonra bel ağrısı çekmektedir</a:t>
            </a:r>
            <a:endParaRPr lang="en-US" sz="2133" dirty="0"/>
          </a:p>
          <a:p>
            <a:pPr marL="42332" indent="0">
              <a:buNone/>
            </a:pPr>
            <a:r>
              <a:rPr lang="tr-TR" sz="2133" b="1" dirty="0"/>
              <a:t>Hastalık Geçmişi</a:t>
            </a:r>
            <a:endParaRPr lang="en-US" sz="2133" b="1" dirty="0"/>
          </a:p>
          <a:p>
            <a:r>
              <a:rPr lang="tr-TR" sz="2133" dirty="0"/>
              <a:t>Kanser geçmişi yok</a:t>
            </a:r>
            <a:r>
              <a:rPr lang="en-US" sz="2133" dirty="0"/>
              <a:t> </a:t>
            </a:r>
          </a:p>
          <a:p>
            <a:r>
              <a:rPr lang="tr-TR" sz="2133" dirty="0"/>
              <a:t>Nispeten sağlıklı</a:t>
            </a:r>
            <a:endParaRPr lang="en-US" sz="2133" dirty="0"/>
          </a:p>
          <a:p>
            <a:r>
              <a:rPr lang="tr-TR" sz="2133" dirty="0"/>
              <a:t>Hipertansiyonu var</a:t>
            </a:r>
            <a:endParaRPr lang="en-US" sz="2133" dirty="0"/>
          </a:p>
          <a:p>
            <a:pPr marL="42332" indent="0">
              <a:buNone/>
            </a:pPr>
            <a:endParaRPr lang="en-US" sz="2133" dirty="0"/>
          </a:p>
        </p:txBody>
      </p:sp>
      <p:sp>
        <p:nvSpPr>
          <p:cNvPr id="4" name="Title 3"/>
          <p:cNvSpPr>
            <a:spLocks noGrp="1"/>
          </p:cNvSpPr>
          <p:nvPr>
            <p:ph type="title"/>
          </p:nvPr>
        </p:nvSpPr>
        <p:spPr/>
        <p:txBody>
          <a:bodyPr>
            <a:normAutofit fontScale="90000"/>
          </a:bodyPr>
          <a:lstStyle/>
          <a:p>
            <a:r>
              <a:rPr lang="tr-TR" dirty="0"/>
              <a:t>Klinik Senaryo</a:t>
            </a:r>
            <a:r>
              <a:rPr lang="en-US" dirty="0"/>
              <a:t>: Anne Parker</a:t>
            </a:r>
            <a:br>
              <a:rPr lang="en-US" dirty="0"/>
            </a:br>
            <a:r>
              <a:rPr lang="tr-TR" dirty="0"/>
              <a:t>Bel ağrısı olan 65 yaşında hasta</a:t>
            </a:r>
            <a:endParaRPr lang="en-US" dirty="0"/>
          </a:p>
        </p:txBody>
      </p:sp>
      <p:pic>
        <p:nvPicPr>
          <p:cNvPr id="5" name="Picture 1" descr="image001"/>
          <p:cNvPicPr>
            <a:picLocks noChangeAspect="1" noChangeArrowheads="1"/>
          </p:cNvPicPr>
          <p:nvPr/>
        </p:nvPicPr>
        <p:blipFill rotWithShape="1">
          <a:blip r:embed="rId3" cstate="email">
            <a:extLst>
              <a:ext uri="{28A0092B-C50C-407E-A947-70E740481C1C}">
                <a14:useLocalDpi xmlns:a14="http://schemas.microsoft.com/office/drawing/2010/main"/>
              </a:ext>
            </a:extLst>
          </a:blip>
          <a:srcRect/>
          <a:stretch/>
        </p:blipFill>
        <p:spPr bwMode="auto">
          <a:xfrm>
            <a:off x="558801" y="1600202"/>
            <a:ext cx="3384889" cy="28328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5"/>
          <p:cNvSpPr/>
          <p:nvPr/>
        </p:nvSpPr>
        <p:spPr>
          <a:xfrm>
            <a:off x="558800" y="4577133"/>
            <a:ext cx="11225056" cy="1077026"/>
          </a:xfrm>
          <a:prstGeom prst="rect">
            <a:avLst/>
          </a:prstGeom>
          <a:solidFill>
            <a:schemeClr val="accent4"/>
          </a:solidFill>
        </p:spPr>
        <p:txBody>
          <a:bodyPr wrap="square">
            <a:spAutoFit/>
          </a:bodyPr>
          <a:lstStyle/>
          <a:p>
            <a:pPr marL="42331">
              <a:buClr>
                <a:srgbClr val="007AC3"/>
              </a:buClr>
            </a:pPr>
            <a:r>
              <a:rPr lang="tr-TR" sz="2133" b="1" dirty="0">
                <a:solidFill>
                  <a:schemeClr val="bg1"/>
                </a:solidFill>
              </a:rPr>
              <a:t>Sorular</a:t>
            </a:r>
            <a:r>
              <a:rPr lang="en-US" sz="2133" b="1" dirty="0">
                <a:solidFill>
                  <a:schemeClr val="bg1"/>
                </a:solidFill>
              </a:rPr>
              <a:t>: </a:t>
            </a:r>
          </a:p>
          <a:p>
            <a:pPr marL="380990" indent="-380990">
              <a:buClr>
                <a:schemeClr val="bg1"/>
              </a:buClr>
              <a:buFont typeface="Wingdings" panose="05000000000000000000" pitchFamily="2" charset="2"/>
              <a:buChar char="§"/>
            </a:pPr>
            <a:r>
              <a:rPr lang="tr-TR" sz="2133" dirty="0">
                <a:solidFill>
                  <a:schemeClr val="bg1"/>
                </a:solidFill>
              </a:rPr>
              <a:t>Bu hastanın radyolojik teste ihtiyacı var mıdır varsa hangi tetkik gerekli</a:t>
            </a:r>
            <a:r>
              <a:rPr lang="en-US" sz="2133" dirty="0">
                <a:solidFill>
                  <a:schemeClr val="bg1"/>
                </a:solidFill>
              </a:rPr>
              <a:t>?</a:t>
            </a:r>
          </a:p>
          <a:p>
            <a:pPr marL="380990" indent="-380990">
              <a:buClr>
                <a:schemeClr val="bg1"/>
              </a:buClr>
              <a:buFont typeface="Wingdings" panose="05000000000000000000" pitchFamily="2" charset="2"/>
              <a:buChar char="§"/>
            </a:pPr>
            <a:r>
              <a:rPr lang="tr-TR" sz="2133" dirty="0">
                <a:solidFill>
                  <a:schemeClr val="bg1"/>
                </a:solidFill>
              </a:rPr>
              <a:t>Bu hastaya koruyucu tedavi uygulanmalı mıdır?</a:t>
            </a:r>
            <a:endParaRPr lang="en-US" sz="2133" dirty="0">
              <a:solidFill>
                <a:schemeClr val="bg1"/>
              </a:solidFill>
            </a:endParaRPr>
          </a:p>
        </p:txBody>
      </p:sp>
      <p:sp>
        <p:nvSpPr>
          <p:cNvPr id="7" name="Rectangle 6"/>
          <p:cNvSpPr/>
          <p:nvPr/>
        </p:nvSpPr>
        <p:spPr>
          <a:xfrm>
            <a:off x="7680960" y="2249544"/>
            <a:ext cx="6096000" cy="814454"/>
          </a:xfrm>
          <a:prstGeom prst="rect">
            <a:avLst/>
          </a:prstGeom>
        </p:spPr>
        <p:txBody>
          <a:bodyPr>
            <a:spAutoFit/>
          </a:bodyPr>
          <a:lstStyle/>
          <a:p>
            <a:r>
              <a:rPr lang="tr-TR" sz="2133" b="1" dirty="0">
                <a:solidFill>
                  <a:srgbClr val="474747"/>
                </a:solidFill>
              </a:rPr>
              <a:t>Kullanmakta Olduğu İlaçlar</a:t>
            </a:r>
            <a:endParaRPr lang="en-US" sz="2133" b="1" dirty="0">
              <a:solidFill>
                <a:srgbClr val="474747"/>
              </a:solidFill>
            </a:endParaRPr>
          </a:p>
          <a:p>
            <a:pPr marL="609570" lvl="1" indent="-304784" defTabSz="609570">
              <a:spcBef>
                <a:spcPct val="20000"/>
              </a:spcBef>
              <a:buClr>
                <a:srgbClr val="007AC3"/>
              </a:buClr>
              <a:buFont typeface="Wingdings" charset="2"/>
              <a:buChar char="§"/>
            </a:pPr>
            <a:r>
              <a:rPr lang="en-US" sz="2133" dirty="0">
                <a:solidFill>
                  <a:srgbClr val="474747"/>
                </a:solidFill>
              </a:rPr>
              <a:t>Lisinopril</a:t>
            </a:r>
          </a:p>
        </p:txBody>
      </p:sp>
    </p:spTree>
    <p:extLst>
      <p:ext uri="{BB962C8B-B14F-4D97-AF65-F5344CB8AC3E}">
        <p14:creationId xmlns:p14="http://schemas.microsoft.com/office/powerpoint/2010/main" val="399689877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1"/>
          </p:nvPr>
        </p:nvSpPr>
        <p:spPr>
          <a:xfrm>
            <a:off x="558800" y="1600201"/>
            <a:ext cx="11226800" cy="502766"/>
          </a:xfrm>
        </p:spPr>
        <p:txBody>
          <a:bodyPr/>
          <a:lstStyle/>
          <a:p>
            <a:r>
              <a:rPr lang="en-US" dirty="0">
                <a:hlinkClick r:id="rId3"/>
              </a:rPr>
              <a:t>www.uptodate.com</a:t>
            </a:r>
            <a:r>
              <a:rPr lang="en-US" dirty="0"/>
              <a:t> </a:t>
            </a:r>
          </a:p>
        </p:txBody>
      </p:sp>
      <p:sp>
        <p:nvSpPr>
          <p:cNvPr id="4" name="Title 3"/>
          <p:cNvSpPr>
            <a:spLocks noGrp="1"/>
          </p:cNvSpPr>
          <p:nvPr>
            <p:ph type="title"/>
          </p:nvPr>
        </p:nvSpPr>
        <p:spPr/>
        <p:txBody>
          <a:bodyPr>
            <a:normAutofit/>
          </a:bodyPr>
          <a:lstStyle/>
          <a:p>
            <a:r>
              <a:rPr lang="en-US" dirty="0"/>
              <a:t>Demo </a:t>
            </a:r>
          </a:p>
        </p:txBody>
      </p:sp>
      <p:sp>
        <p:nvSpPr>
          <p:cNvPr id="6" name="Rectangle 5"/>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pic>
        <p:nvPicPr>
          <p:cNvPr id="2" name="Picture 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a:xfrm>
            <a:off x="4064001" y="491839"/>
            <a:ext cx="7593583" cy="5066869"/>
          </a:xfrm>
          <a:prstGeom prst="rect">
            <a:avLst/>
          </a:prstGeom>
          <a:ln w="19050">
            <a:solidFill>
              <a:schemeClr val="accent1"/>
            </a:solidFill>
          </a:ln>
        </p:spPr>
      </p:pic>
      <p:sp>
        <p:nvSpPr>
          <p:cNvPr id="5" name="Slide Number Placeholder 4"/>
          <p:cNvSpPr>
            <a:spLocks noGrp="1"/>
          </p:cNvSpPr>
          <p:nvPr>
            <p:ph type="sldNum" sz="quarter" idx="4"/>
          </p:nvPr>
        </p:nvSpPr>
        <p:spPr/>
        <p:txBody>
          <a:bodyPr/>
          <a:lstStyle/>
          <a:p>
            <a:fld id="{B4F7E415-E5AE-4930-BE63-010120D4D646}" type="slidenum">
              <a:rPr lang="en-US" smtClean="0">
                <a:solidFill>
                  <a:srgbClr val="000000"/>
                </a:solidFill>
              </a:rPr>
              <a:pPr/>
              <a:t>17</a:t>
            </a:fld>
            <a:endParaRPr lang="en-US" dirty="0">
              <a:solidFill>
                <a:srgbClr val="000000"/>
              </a:solidFill>
            </a:endParaRPr>
          </a:p>
        </p:txBody>
      </p:sp>
      <p:pic>
        <p:nvPicPr>
          <p:cNvPr id="11" name="Resim 10">
            <a:extLst>
              <a:ext uri="{FF2B5EF4-FFF2-40B4-BE49-F238E27FC236}">
                <a16:creationId xmlns:a16="http://schemas.microsoft.com/office/drawing/2014/main" id="{9D5B6B38-DB9A-44BB-9011-0BDE0D1E13AC}"/>
              </a:ext>
            </a:extLst>
          </p:cNvPr>
          <p:cNvPicPr>
            <a:picLocks noChangeAspect="1"/>
          </p:cNvPicPr>
          <p:nvPr/>
        </p:nvPicPr>
        <p:blipFill rotWithShape="1">
          <a:blip r:embed="rId5"/>
          <a:srcRect b="5903"/>
          <a:stretch/>
        </p:blipFill>
        <p:spPr>
          <a:xfrm>
            <a:off x="4064001" y="461124"/>
            <a:ext cx="7683768" cy="4796675"/>
          </a:xfrm>
          <a:prstGeom prst="rect">
            <a:avLst/>
          </a:prstGeom>
        </p:spPr>
      </p:pic>
    </p:spTree>
    <p:extLst>
      <p:ext uri="{BB962C8B-B14F-4D97-AF65-F5344CB8AC3E}">
        <p14:creationId xmlns:p14="http://schemas.microsoft.com/office/powerpoint/2010/main" val="2765444166"/>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p:cNvSpPr>
            <a:spLocks noGrp="1"/>
          </p:cNvSpPr>
          <p:nvPr>
            <p:ph type="body" sz="quarter" idx="12"/>
          </p:nvPr>
        </p:nvSpPr>
        <p:spPr>
          <a:xfrm>
            <a:off x="685032" y="3251403"/>
            <a:ext cx="6437525" cy="4360746"/>
          </a:xfrm>
        </p:spPr>
        <p:txBody>
          <a:bodyPr/>
          <a:lstStyle/>
          <a:p>
            <a:pPr marL="42331" indent="0">
              <a:buNone/>
            </a:pPr>
            <a:r>
              <a:rPr lang="en-US" b="1" dirty="0"/>
              <a:t>Up</a:t>
            </a:r>
            <a:r>
              <a:rPr lang="tr-TR" b="1" dirty="0"/>
              <a:t>T</a:t>
            </a:r>
            <a:r>
              <a:rPr lang="en-US" b="1" dirty="0" err="1"/>
              <a:t>oDate</a:t>
            </a:r>
            <a:r>
              <a:rPr lang="en-US" b="1" dirty="0"/>
              <a:t> Lab Interpretation</a:t>
            </a:r>
          </a:p>
          <a:p>
            <a:pPr marL="42331" indent="0">
              <a:buNone/>
            </a:pPr>
            <a:r>
              <a:rPr lang="tr-TR" dirty="0"/>
              <a:t>Klinik</a:t>
            </a:r>
            <a:r>
              <a:rPr lang="en-US" dirty="0"/>
              <a:t> S</a:t>
            </a:r>
            <a:r>
              <a:rPr lang="tr-TR" dirty="0" err="1"/>
              <a:t>enaryo</a:t>
            </a:r>
            <a:r>
              <a:rPr lang="en-US" dirty="0"/>
              <a:t>: </a:t>
            </a:r>
            <a:r>
              <a:rPr lang="tr-TR" dirty="0"/>
              <a:t>Düşük </a:t>
            </a:r>
            <a:r>
              <a:rPr lang="tr-TR" dirty="0" err="1"/>
              <a:t>Tiroid</a:t>
            </a:r>
            <a:r>
              <a:rPr lang="tr-TR" dirty="0"/>
              <a:t> Uyarıcı Hormon (TSH)</a:t>
            </a:r>
            <a:endParaRPr lang="en-US" dirty="0"/>
          </a:p>
          <a:p>
            <a:pPr marL="42331" indent="0">
              <a:buNone/>
            </a:pPr>
            <a:endParaRPr lang="en-US" dirty="0"/>
          </a:p>
          <a:p>
            <a:pPr marL="42331" indent="0">
              <a:buNone/>
            </a:pPr>
            <a:r>
              <a:rPr lang="tr-TR" dirty="0"/>
              <a:t>Konu</a:t>
            </a:r>
            <a:r>
              <a:rPr lang="en-US" dirty="0"/>
              <a:t>: </a:t>
            </a:r>
            <a:r>
              <a:rPr lang="tr-TR" dirty="0"/>
              <a:t>Uygun Test</a:t>
            </a:r>
            <a:endParaRPr lang="en-US" dirty="0"/>
          </a:p>
          <a:p>
            <a:pPr marL="42331" indent="0">
              <a:buNone/>
            </a:pPr>
            <a:endParaRPr lang="en-US" dirty="0"/>
          </a:p>
          <a:p>
            <a:pPr marL="42331" indent="0">
              <a:buNone/>
            </a:pPr>
            <a:endParaRPr lang="en-US" dirty="0"/>
          </a:p>
          <a:p>
            <a:pPr marL="42331" indent="0">
              <a:buNone/>
            </a:pPr>
            <a:endParaRPr lang="en-US" dirty="0"/>
          </a:p>
          <a:p>
            <a:pPr marL="42331" indent="0">
              <a:buNone/>
            </a:pPr>
            <a:endParaRPr lang="en-US" dirty="0"/>
          </a:p>
        </p:txBody>
      </p:sp>
      <p:sp>
        <p:nvSpPr>
          <p:cNvPr id="4" name="Rectangle 3"/>
          <p:cNvSpPr/>
          <p:nvPr/>
        </p:nvSpPr>
        <p:spPr>
          <a:xfrm>
            <a:off x="3147663" y="6319650"/>
            <a:ext cx="7297236" cy="405353"/>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2" name="Slide Number Placeholder 1"/>
          <p:cNvSpPr>
            <a:spLocks noGrp="1"/>
          </p:cNvSpPr>
          <p:nvPr>
            <p:ph type="sldNum" sz="quarter" idx="11"/>
          </p:nvPr>
        </p:nvSpPr>
        <p:spPr/>
        <p:txBody>
          <a:bodyPr/>
          <a:lstStyle/>
          <a:p>
            <a:fld id="{B4F7E415-E5AE-4930-BE63-010120D4D646}" type="slidenum">
              <a:rPr lang="en-US" smtClean="0">
                <a:solidFill>
                  <a:srgbClr val="000000"/>
                </a:solidFill>
              </a:rPr>
              <a:pPr/>
              <a:t>18</a:t>
            </a:fld>
            <a:endParaRPr lang="en-US">
              <a:solidFill>
                <a:srgbClr val="000000"/>
              </a:solidFill>
            </a:endParaRPr>
          </a:p>
        </p:txBody>
      </p:sp>
    </p:spTree>
    <p:extLst>
      <p:ext uri="{BB962C8B-B14F-4D97-AF65-F5344CB8AC3E}">
        <p14:creationId xmlns:p14="http://schemas.microsoft.com/office/powerpoint/2010/main" val="3400803736"/>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19</a:t>
            </a:fld>
            <a:endParaRPr lang="en-US"/>
          </a:p>
        </p:txBody>
      </p:sp>
      <p:sp>
        <p:nvSpPr>
          <p:cNvPr id="4" name="Title 3"/>
          <p:cNvSpPr>
            <a:spLocks noGrp="1"/>
          </p:cNvSpPr>
          <p:nvPr>
            <p:ph type="title"/>
          </p:nvPr>
        </p:nvSpPr>
        <p:spPr/>
        <p:txBody>
          <a:bodyPr>
            <a:normAutofit fontScale="90000"/>
          </a:bodyPr>
          <a:lstStyle/>
          <a:p>
            <a:r>
              <a:rPr lang="tr-TR" dirty="0"/>
              <a:t>Klinik</a:t>
            </a:r>
            <a:r>
              <a:rPr lang="en-US" dirty="0"/>
              <a:t> S</a:t>
            </a:r>
            <a:r>
              <a:rPr lang="tr-TR" dirty="0" err="1"/>
              <a:t>enaryo</a:t>
            </a:r>
            <a:r>
              <a:rPr lang="en-US" dirty="0"/>
              <a:t>: Brenda Johnson</a:t>
            </a:r>
            <a:br>
              <a:rPr lang="en-US" dirty="0"/>
            </a:br>
            <a:r>
              <a:rPr lang="en-US" dirty="0"/>
              <a:t>30 y</a:t>
            </a:r>
            <a:r>
              <a:rPr lang="tr-TR" dirty="0"/>
              <a:t>aşında kadın</a:t>
            </a:r>
            <a:endParaRPr lang="en-US" dirty="0"/>
          </a:p>
        </p:txBody>
      </p:sp>
      <p:sp>
        <p:nvSpPr>
          <p:cNvPr id="6" name="Content Placeholder 2"/>
          <p:cNvSpPr txBox="1">
            <a:spLocks/>
          </p:cNvSpPr>
          <p:nvPr/>
        </p:nvSpPr>
        <p:spPr>
          <a:xfrm>
            <a:off x="4122058" y="1701801"/>
            <a:ext cx="7432143" cy="4308872"/>
          </a:xfrm>
          <a:prstGeom prst="rect">
            <a:avLst/>
          </a:prstGeom>
        </p:spPr>
        <p:txBody>
          <a:bodyPr/>
          <a:lstStyle>
            <a:lvl1pPr marL="228600" indent="-19685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1pPr>
            <a:lvl2pPr marL="4572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2pPr>
            <a:lvl3pPr marL="6858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3pPr>
            <a:lvl4pPr marL="9144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4pPr>
            <a:lvl5pPr marL="1435100" indent="-292100" algn="l" defTabSz="457200" rtl="0" eaLnBrk="1" latinLnBrk="0" hangingPunct="1">
              <a:spcBef>
                <a:spcPct val="20000"/>
              </a:spcBef>
              <a:buClr>
                <a:schemeClr val="tx1"/>
              </a:buClr>
              <a:buFont typeface="Wingdings" charset="2"/>
              <a:buChar char="§"/>
              <a:defRPr lang="en-US" sz="2000" kern="1200" dirty="0" smtClean="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tr-TR" sz="2400" dirty="0"/>
              <a:t>Genel muayene için doktora gider</a:t>
            </a:r>
            <a:endParaRPr lang="en-US" sz="2400" dirty="0"/>
          </a:p>
          <a:p>
            <a:pPr lvl="1"/>
            <a:r>
              <a:rPr lang="tr-TR" sz="2400" dirty="0"/>
              <a:t>Yorgunluk şikayeti bulunmaktadır</a:t>
            </a:r>
            <a:endParaRPr lang="en-US" sz="2400" dirty="0"/>
          </a:p>
          <a:p>
            <a:pPr lvl="1"/>
            <a:r>
              <a:rPr lang="tr-TR" sz="2400" dirty="0"/>
              <a:t>Sürekli ilaç kullanmıyor ve negatif bir tıbbi geçmişi yok</a:t>
            </a:r>
            <a:endParaRPr lang="en-US" sz="2400" dirty="0"/>
          </a:p>
          <a:p>
            <a:pPr lvl="1"/>
            <a:r>
              <a:rPr lang="tr-TR" sz="2400" dirty="0"/>
              <a:t>Ailede </a:t>
            </a:r>
            <a:r>
              <a:rPr lang="tr-TR" sz="2400" dirty="0" err="1"/>
              <a:t>tiroid</a:t>
            </a:r>
            <a:r>
              <a:rPr lang="tr-TR" sz="2400" dirty="0"/>
              <a:t> geçmişi mevcut</a:t>
            </a:r>
            <a:endParaRPr lang="en-US" sz="2400" dirty="0"/>
          </a:p>
          <a:p>
            <a:pPr lvl="1"/>
            <a:r>
              <a:rPr lang="tr-TR" sz="2400" dirty="0"/>
              <a:t>Normal fiziksel muayene</a:t>
            </a:r>
            <a:endParaRPr lang="en-US" sz="2400" dirty="0"/>
          </a:p>
          <a:p>
            <a:pPr lvl="1"/>
            <a:r>
              <a:rPr lang="tr-TR" sz="2400" dirty="0" err="1"/>
              <a:t>Tiroid</a:t>
            </a:r>
            <a:r>
              <a:rPr lang="tr-TR" sz="2400" dirty="0"/>
              <a:t> uyarıcı hormon</a:t>
            </a:r>
            <a:r>
              <a:rPr lang="en-US" sz="2400" dirty="0"/>
              <a:t> (TSH) </a:t>
            </a:r>
            <a:r>
              <a:rPr lang="tr-TR" sz="2400" dirty="0"/>
              <a:t>testi verilmiştir</a:t>
            </a:r>
            <a:endParaRPr lang="en-US" sz="2400" dirty="0"/>
          </a:p>
        </p:txBody>
      </p:sp>
      <p:pic>
        <p:nvPicPr>
          <p:cNvPr id="7" name="Picture 6"/>
          <p:cNvPicPr>
            <a:picLocks noChangeAspect="1"/>
          </p:cNvPicPr>
          <p:nvPr/>
        </p:nvPicPr>
        <p:blipFill>
          <a:blip r:embed="rId2"/>
          <a:stretch>
            <a:fillRect/>
          </a:stretch>
        </p:blipFill>
        <p:spPr>
          <a:xfrm>
            <a:off x="556865" y="1803402"/>
            <a:ext cx="3233897" cy="3363685"/>
          </a:xfrm>
          <a:prstGeom prst="rect">
            <a:avLst/>
          </a:prstGeom>
        </p:spPr>
      </p:pic>
    </p:spTree>
    <p:extLst>
      <p:ext uri="{BB962C8B-B14F-4D97-AF65-F5344CB8AC3E}">
        <p14:creationId xmlns:p14="http://schemas.microsoft.com/office/powerpoint/2010/main" val="51392191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7D362527-37D9-4968-96AB-F44817EE5611}"/>
              </a:ext>
            </a:extLst>
          </p:cNvPr>
          <p:cNvSpPr/>
          <p:nvPr/>
        </p:nvSpPr>
        <p:spPr>
          <a:xfrm>
            <a:off x="6591300" y="438150"/>
            <a:ext cx="5334000" cy="6858000"/>
          </a:xfrm>
          <a:prstGeom prst="rect">
            <a:avLst/>
          </a:prstGeom>
          <a:gradFill flip="none" rotWithShape="1">
            <a:gsLst>
              <a:gs pos="100000">
                <a:srgbClr val="F6F5F1"/>
              </a:gs>
              <a:gs pos="0">
                <a:srgbClr val="F2EEEB"/>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914363"/>
            <a:endParaRPr lang="en-US" sz="3840">
              <a:solidFill>
                <a:prstClr val="white"/>
              </a:solidFill>
              <a:latin typeface="Calibri"/>
            </a:endParaRPr>
          </a:p>
        </p:txBody>
      </p:sp>
      <p:pic>
        <p:nvPicPr>
          <p:cNvPr id="1028" name="Picture 4" descr="Image result for classroom globe">
            <a:extLst>
              <a:ext uri="{FF2B5EF4-FFF2-40B4-BE49-F238E27FC236}">
                <a16:creationId xmlns:a16="http://schemas.microsoft.com/office/drawing/2014/main" id="{4445933D-C21F-489E-84D9-9A45288192E7}"/>
              </a:ext>
            </a:extLst>
          </p:cNvPr>
          <p:cNvPicPr>
            <a:picLocks noChangeAspect="1" noChangeArrowheads="1"/>
          </p:cNvPicPr>
          <p:nvPr/>
        </p:nvPicPr>
        <p:blipFill>
          <a:blip r:embed="rId3" cstate="email">
            <a:extLst>
              <a:ext uri="{28A0092B-C50C-407E-A947-70E740481C1C}">
                <a14:useLocalDpi xmlns:a14="http://schemas.microsoft.com/office/drawing/2010/main"/>
              </a:ext>
            </a:extLst>
          </a:blip>
          <a:srcRect/>
          <a:stretch>
            <a:fillRect/>
          </a:stretch>
        </p:blipFill>
        <p:spPr bwMode="auto">
          <a:xfrm>
            <a:off x="0" y="0"/>
            <a:ext cx="6858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A7086925-C0B6-47BD-9405-D362965DD06B}"/>
              </a:ext>
            </a:extLst>
          </p:cNvPr>
          <p:cNvSpPr txBox="1"/>
          <p:nvPr/>
        </p:nvSpPr>
        <p:spPr>
          <a:xfrm>
            <a:off x="5334003" y="3579313"/>
            <a:ext cx="6857998" cy="2092881"/>
          </a:xfrm>
          <a:prstGeom prst="rect">
            <a:avLst/>
          </a:prstGeom>
        </p:spPr>
        <p:txBody>
          <a:bodyPr vert="horz" wrap="square" lIns="60960" tIns="60960" rIns="60960" bIns="60960" rtlCol="0">
            <a:spAutoFit/>
          </a:bodyPr>
          <a:lstStyle/>
          <a:p>
            <a:pPr marL="36574" defTabSz="914363">
              <a:spcBef>
                <a:spcPts val="640"/>
              </a:spcBef>
              <a:buClr>
                <a:srgbClr val="007AC3"/>
              </a:buClr>
            </a:pPr>
            <a:r>
              <a:rPr lang="tr-TR" sz="6400" dirty="0">
                <a:solidFill>
                  <a:srgbClr val="000000"/>
                </a:solidFill>
                <a:latin typeface="Calibri"/>
              </a:rPr>
              <a:t>Tedavi farklılıkları global bir sorundur</a:t>
            </a:r>
            <a:r>
              <a:rPr lang="en-US" sz="6400" dirty="0">
                <a:solidFill>
                  <a:srgbClr val="000000"/>
                </a:solidFill>
                <a:latin typeface="Calibri"/>
              </a:rPr>
              <a:t>.</a:t>
            </a:r>
          </a:p>
        </p:txBody>
      </p:sp>
    </p:spTree>
    <p:extLst>
      <p:ext uri="{BB962C8B-B14F-4D97-AF65-F5344CB8AC3E}">
        <p14:creationId xmlns:p14="http://schemas.microsoft.com/office/powerpoint/2010/main" val="282443109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p:cNvSpPr>
            <a:spLocks noGrp="1"/>
          </p:cNvSpPr>
          <p:nvPr>
            <p:ph type="sldNum" sz="quarter" idx="4"/>
          </p:nvPr>
        </p:nvSpPr>
        <p:spPr/>
        <p:txBody>
          <a:bodyPr/>
          <a:lstStyle/>
          <a:p>
            <a:fld id="{B4F7E415-E5AE-4930-BE63-010120D4D646}" type="slidenum">
              <a:rPr lang="en-US" smtClean="0"/>
              <a:t>20</a:t>
            </a:fld>
            <a:endParaRPr lang="en-US"/>
          </a:p>
        </p:txBody>
      </p:sp>
      <p:sp>
        <p:nvSpPr>
          <p:cNvPr id="4" name="Title 3"/>
          <p:cNvSpPr>
            <a:spLocks noGrp="1"/>
          </p:cNvSpPr>
          <p:nvPr>
            <p:ph type="title"/>
          </p:nvPr>
        </p:nvSpPr>
        <p:spPr/>
        <p:txBody>
          <a:bodyPr>
            <a:normAutofit fontScale="90000"/>
          </a:bodyPr>
          <a:lstStyle/>
          <a:p>
            <a:r>
              <a:rPr lang="tr-TR" dirty="0"/>
              <a:t>Klinik Senaryo</a:t>
            </a:r>
            <a:r>
              <a:rPr lang="en-US" dirty="0"/>
              <a:t>: </a:t>
            </a:r>
            <a:br>
              <a:rPr lang="en-US" dirty="0"/>
            </a:br>
            <a:r>
              <a:rPr lang="tr-TR" dirty="0"/>
              <a:t>Laboratuvar sonuçlarını yorumlama</a:t>
            </a:r>
            <a:endParaRPr lang="en-US" dirty="0"/>
          </a:p>
        </p:txBody>
      </p:sp>
      <p:sp>
        <p:nvSpPr>
          <p:cNvPr id="6" name="Content Placeholder 2"/>
          <p:cNvSpPr txBox="1">
            <a:spLocks/>
          </p:cNvSpPr>
          <p:nvPr/>
        </p:nvSpPr>
        <p:spPr>
          <a:xfrm>
            <a:off x="558800" y="1525141"/>
            <a:ext cx="9077891" cy="3406060"/>
          </a:xfrm>
          <a:prstGeom prst="rect">
            <a:avLst/>
          </a:prstGeom>
        </p:spPr>
        <p:txBody>
          <a:bodyPr/>
          <a:lstStyle>
            <a:lvl1pPr marL="228600" indent="-19685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1pPr>
            <a:lvl2pPr marL="4572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2pPr>
            <a:lvl3pPr marL="6858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3pPr>
            <a:lvl4pPr marL="914400" indent="-228600" algn="l" defTabSz="457200" rtl="0" eaLnBrk="1" latinLnBrk="0" hangingPunct="1">
              <a:spcBef>
                <a:spcPct val="20000"/>
              </a:spcBef>
              <a:buClr>
                <a:schemeClr val="accent1"/>
              </a:buClr>
              <a:buFont typeface="Wingdings" charset="2"/>
              <a:buChar char="§"/>
              <a:defRPr sz="2000" kern="1200">
                <a:solidFill>
                  <a:schemeClr val="tx2"/>
                </a:solidFill>
                <a:latin typeface="+mn-lt"/>
                <a:ea typeface="+mn-ea"/>
                <a:cs typeface="+mn-cs"/>
              </a:defRPr>
            </a:lvl4pPr>
            <a:lvl5pPr marL="1435100" indent="-292100" algn="l" defTabSz="457200" rtl="0" eaLnBrk="1" latinLnBrk="0" hangingPunct="1">
              <a:spcBef>
                <a:spcPct val="20000"/>
              </a:spcBef>
              <a:buClr>
                <a:schemeClr val="tx1"/>
              </a:buClr>
              <a:buFont typeface="Wingdings" charset="2"/>
              <a:buChar char="§"/>
              <a:defRPr lang="en-US" sz="2000" kern="1200" dirty="0" smtClean="0">
                <a:solidFill>
                  <a:schemeClr val="tx2"/>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42331" indent="0">
              <a:buNone/>
            </a:pPr>
            <a:r>
              <a:rPr lang="tr-TR" sz="2667" dirty="0"/>
              <a:t>Doktor laboratuvar sonuçlarını inceler:</a:t>
            </a:r>
            <a:endParaRPr lang="en-US" sz="2667" dirty="0"/>
          </a:p>
          <a:p>
            <a:r>
              <a:rPr lang="en-US" sz="2667" dirty="0"/>
              <a:t>TSH </a:t>
            </a:r>
            <a:r>
              <a:rPr lang="tr-TR" sz="2667" dirty="0"/>
              <a:t>oranı 0.2</a:t>
            </a:r>
            <a:r>
              <a:rPr lang="en-US" sz="2667" dirty="0"/>
              <a:t> (normal 0.5 to 4.0 </a:t>
            </a:r>
            <a:r>
              <a:rPr lang="en-US" sz="2667" dirty="0" err="1"/>
              <a:t>mU</a:t>
            </a:r>
            <a:r>
              <a:rPr lang="en-US" sz="2667" dirty="0"/>
              <a:t>/L)</a:t>
            </a:r>
            <a:endParaRPr lang="en-US" sz="2667" strike="sngStrike" dirty="0"/>
          </a:p>
          <a:p>
            <a:r>
              <a:rPr lang="tr-TR" sz="2667" dirty="0"/>
              <a:t>Emin değilse </a:t>
            </a:r>
            <a:r>
              <a:rPr lang="tr-TR" sz="2667" dirty="0" err="1"/>
              <a:t>UpToDate</a:t>
            </a:r>
            <a:r>
              <a:rPr lang="tr-TR" sz="2667" dirty="0"/>
              <a:t> içeriğine başvurur</a:t>
            </a:r>
            <a:endParaRPr lang="en-US" sz="2667" dirty="0"/>
          </a:p>
          <a:p>
            <a:r>
              <a:rPr lang="tr-TR" sz="2667" dirty="0" err="1"/>
              <a:t>UpToDate</a:t>
            </a:r>
            <a:r>
              <a:rPr lang="tr-TR" sz="2667" dirty="0"/>
              <a:t> içinde arama terimi </a:t>
            </a:r>
            <a:r>
              <a:rPr lang="en-US" sz="2667" dirty="0"/>
              <a:t>“Low thyroid-</a:t>
            </a:r>
            <a:br>
              <a:rPr lang="en-US" sz="2667" dirty="0"/>
            </a:br>
            <a:r>
              <a:rPr lang="en-US" sz="2667" dirty="0"/>
              <a:t>stimulating hormone (TSH) in adults”</a:t>
            </a:r>
          </a:p>
          <a:p>
            <a:endParaRPr lang="en-US" sz="2667" dirty="0"/>
          </a:p>
          <a:p>
            <a:endParaRPr lang="en-US" sz="2667" dirty="0"/>
          </a:p>
        </p:txBody>
      </p:sp>
      <p:pic>
        <p:nvPicPr>
          <p:cNvPr id="7" name="Picture 6"/>
          <p:cNvPicPr>
            <a:picLocks noChangeAspect="1"/>
          </p:cNvPicPr>
          <p:nvPr/>
        </p:nvPicPr>
        <p:blipFill rotWithShape="1">
          <a:blip r:embed="rId3" cstate="email">
            <a:extLst>
              <a:ext uri="{28A0092B-C50C-407E-A947-70E740481C1C}">
                <a14:useLocalDpi xmlns:a14="http://schemas.microsoft.com/office/drawing/2010/main"/>
              </a:ext>
            </a:extLst>
          </a:blip>
          <a:srcRect l="19256" t="3611"/>
          <a:stretch/>
        </p:blipFill>
        <p:spPr>
          <a:xfrm>
            <a:off x="9346283" y="1525141"/>
            <a:ext cx="2437573" cy="3001057"/>
          </a:xfrm>
          <a:prstGeom prst="rect">
            <a:avLst/>
          </a:prstGeom>
        </p:spPr>
      </p:pic>
      <p:sp>
        <p:nvSpPr>
          <p:cNvPr id="8" name="Rectangle 7"/>
          <p:cNvSpPr/>
          <p:nvPr/>
        </p:nvSpPr>
        <p:spPr>
          <a:xfrm>
            <a:off x="559672" y="4678598"/>
            <a:ext cx="11225056" cy="830997"/>
          </a:xfrm>
          <a:prstGeom prst="rect">
            <a:avLst/>
          </a:prstGeom>
          <a:solidFill>
            <a:schemeClr val="accent4"/>
          </a:solidFill>
        </p:spPr>
        <p:txBody>
          <a:bodyPr wrap="square">
            <a:spAutoFit/>
          </a:bodyPr>
          <a:lstStyle/>
          <a:p>
            <a:pPr defTabSz="609555">
              <a:buClr>
                <a:schemeClr val="bg1"/>
              </a:buClr>
            </a:pPr>
            <a:r>
              <a:rPr lang="tr-TR" sz="2400" b="1" dirty="0">
                <a:solidFill>
                  <a:schemeClr val="bg1"/>
                </a:solidFill>
              </a:rPr>
              <a:t>Sorular</a:t>
            </a:r>
            <a:r>
              <a:rPr lang="en-US" sz="2400" b="1" dirty="0">
                <a:solidFill>
                  <a:schemeClr val="bg1"/>
                </a:solidFill>
              </a:rPr>
              <a:t>: </a:t>
            </a:r>
            <a:r>
              <a:rPr lang="tr-TR" sz="2400" dirty="0">
                <a:solidFill>
                  <a:schemeClr val="bg1"/>
                </a:solidFill>
              </a:rPr>
              <a:t>Hastanın TSH oranı düşük </a:t>
            </a:r>
            <a:r>
              <a:rPr lang="tr-TR" sz="2400" dirty="0" err="1">
                <a:solidFill>
                  <a:schemeClr val="bg1"/>
                </a:solidFill>
              </a:rPr>
              <a:t>tiroid</a:t>
            </a:r>
            <a:r>
              <a:rPr lang="tr-TR" sz="2400" dirty="0">
                <a:solidFill>
                  <a:schemeClr val="bg1"/>
                </a:solidFill>
              </a:rPr>
              <a:t> seviyesini gösteriyor mu? </a:t>
            </a:r>
            <a:r>
              <a:rPr lang="en-US" sz="2400" dirty="0">
                <a:solidFill>
                  <a:schemeClr val="bg1"/>
                </a:solidFill>
              </a:rPr>
              <a:t> </a:t>
            </a:r>
          </a:p>
          <a:p>
            <a:pPr marL="342891" indent="-342891" defTabSz="609555">
              <a:buClr>
                <a:schemeClr val="bg1"/>
              </a:buClr>
              <a:buFont typeface="Wingdings" panose="05000000000000000000" pitchFamily="2" charset="2"/>
              <a:buChar char="§"/>
            </a:pPr>
            <a:r>
              <a:rPr lang="tr-TR" sz="2400" dirty="0">
                <a:solidFill>
                  <a:schemeClr val="bg1"/>
                </a:solidFill>
              </a:rPr>
              <a:t>Gelecek adımlar nelerdir?</a:t>
            </a:r>
            <a:endParaRPr lang="en-US" sz="2400" dirty="0">
              <a:solidFill>
                <a:schemeClr val="bg1"/>
              </a:solidFill>
            </a:endParaRPr>
          </a:p>
        </p:txBody>
      </p:sp>
    </p:spTree>
    <p:extLst>
      <p:ext uri="{BB962C8B-B14F-4D97-AF65-F5344CB8AC3E}">
        <p14:creationId xmlns:p14="http://schemas.microsoft.com/office/powerpoint/2010/main" val="392440871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21</a:t>
            </a:fld>
            <a:endParaRPr lang="en-US">
              <a:solidFill>
                <a:srgbClr val="000000"/>
              </a:solidFill>
            </a:endParaRPr>
          </a:p>
        </p:txBody>
      </p:sp>
    </p:spTree>
    <p:extLst>
      <p:ext uri="{BB962C8B-B14F-4D97-AF65-F5344CB8AC3E}">
        <p14:creationId xmlns:p14="http://schemas.microsoft.com/office/powerpoint/2010/main" val="280282226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22</a:t>
            </a:fld>
            <a:endParaRPr lang="en-US">
              <a:solidFill>
                <a:srgbClr val="000000"/>
              </a:solidFill>
            </a:endParaRPr>
          </a:p>
        </p:txBody>
      </p:sp>
    </p:spTree>
    <p:extLst>
      <p:ext uri="{BB962C8B-B14F-4D97-AF65-F5344CB8AC3E}">
        <p14:creationId xmlns:p14="http://schemas.microsoft.com/office/powerpoint/2010/main" val="279905104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pic>
        <p:nvPicPr>
          <p:cNvPr id="3" name="Picture 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42594" y="8328"/>
            <a:ext cx="10024231" cy="6371931"/>
          </a:xfrm>
          <a:prstGeom prst="rect">
            <a:avLst/>
          </a:prstGeom>
        </p:spPr>
      </p:pic>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23</a:t>
            </a:fld>
            <a:endParaRPr lang="en-US">
              <a:solidFill>
                <a:srgbClr val="000000"/>
              </a:solidFill>
            </a:endParaRPr>
          </a:p>
        </p:txBody>
      </p:sp>
    </p:spTree>
    <p:extLst>
      <p:ext uri="{BB962C8B-B14F-4D97-AF65-F5344CB8AC3E}">
        <p14:creationId xmlns:p14="http://schemas.microsoft.com/office/powerpoint/2010/main" val="138220147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930402" y="-19866"/>
            <a:ext cx="8738188" cy="6364531"/>
          </a:xfrm>
          <a:prstGeom prst="rect">
            <a:avLst/>
          </a:prstGeom>
        </p:spPr>
      </p:pic>
      <p:pic>
        <p:nvPicPr>
          <p:cNvPr id="7" name="Picture 6"/>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930402" y="-21894"/>
            <a:ext cx="9136695" cy="6390289"/>
          </a:xfrm>
          <a:prstGeom prst="rect">
            <a:avLst/>
          </a:prstGeom>
        </p:spPr>
      </p:pic>
      <p:pic>
        <p:nvPicPr>
          <p:cNvPr id="3" name="Picture 2"/>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1942594" y="8328"/>
            <a:ext cx="10024231" cy="6371931"/>
          </a:xfrm>
          <a:prstGeom prst="rect">
            <a:avLst/>
          </a:prstGeom>
        </p:spPr>
      </p:pic>
      <p:grpSp>
        <p:nvGrpSpPr>
          <p:cNvPr id="9" name="Group 8"/>
          <p:cNvGrpSpPr/>
          <p:nvPr/>
        </p:nvGrpSpPr>
        <p:grpSpPr>
          <a:xfrm>
            <a:off x="1942593" y="2"/>
            <a:ext cx="10024231" cy="6344665"/>
            <a:chOff x="685800" y="0"/>
            <a:chExt cx="7162800" cy="4669671"/>
          </a:xfrm>
        </p:grpSpPr>
        <p:pic>
          <p:nvPicPr>
            <p:cNvPr id="10" name="Picture 9"/>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85800" y="0"/>
              <a:ext cx="7162800" cy="4669671"/>
            </a:xfrm>
            <a:prstGeom prst="rect">
              <a:avLst/>
            </a:prstGeom>
          </p:spPr>
        </p:pic>
        <p:grpSp>
          <p:nvGrpSpPr>
            <p:cNvPr id="11" name="Group 10"/>
            <p:cNvGrpSpPr/>
            <p:nvPr/>
          </p:nvGrpSpPr>
          <p:grpSpPr>
            <a:xfrm>
              <a:off x="2937509" y="1160144"/>
              <a:ext cx="582783" cy="99333"/>
              <a:chOff x="3722370" y="2015490"/>
              <a:chExt cx="693420" cy="95250"/>
            </a:xfrm>
          </p:grpSpPr>
          <p:cxnSp>
            <p:nvCxnSpPr>
              <p:cNvPr id="18" name="Straight Connector 17"/>
              <p:cNvCxnSpPr/>
              <p:nvPr/>
            </p:nvCxnSpPr>
            <p:spPr>
              <a:xfrm>
                <a:off x="3726180" y="2015490"/>
                <a:ext cx="0" cy="762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9" name="Straight Connector 18"/>
              <p:cNvCxnSpPr/>
              <p:nvPr/>
            </p:nvCxnSpPr>
            <p:spPr>
              <a:xfrm>
                <a:off x="3722370" y="2080260"/>
                <a:ext cx="69342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a:off x="4404360" y="2072640"/>
                <a:ext cx="0" cy="381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grpSp>
        <p:cxnSp>
          <p:nvCxnSpPr>
            <p:cNvPr id="12" name="Straight Connector 11"/>
            <p:cNvCxnSpPr/>
            <p:nvPr/>
          </p:nvCxnSpPr>
          <p:spPr>
            <a:xfrm>
              <a:off x="3516630" y="1362075"/>
              <a:ext cx="0" cy="76200"/>
            </a:xfrm>
            <a:prstGeom prst="line">
              <a:avLst/>
            </a:prstGeom>
            <a:ln>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nvGrpSpPr>
            <p:cNvPr id="13" name="Group 12"/>
            <p:cNvGrpSpPr/>
            <p:nvPr/>
          </p:nvGrpSpPr>
          <p:grpSpPr>
            <a:xfrm>
              <a:off x="3516630" y="1981200"/>
              <a:ext cx="666750" cy="95250"/>
              <a:chOff x="3722370" y="2015490"/>
              <a:chExt cx="693420" cy="95250"/>
            </a:xfrm>
          </p:grpSpPr>
          <p:cxnSp>
            <p:nvCxnSpPr>
              <p:cNvPr id="15" name="Straight Connector 14"/>
              <p:cNvCxnSpPr/>
              <p:nvPr/>
            </p:nvCxnSpPr>
            <p:spPr>
              <a:xfrm>
                <a:off x="3726180" y="2015490"/>
                <a:ext cx="0" cy="762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6" name="Straight Connector 15"/>
              <p:cNvCxnSpPr/>
              <p:nvPr/>
            </p:nvCxnSpPr>
            <p:spPr>
              <a:xfrm>
                <a:off x="3722370" y="2080260"/>
                <a:ext cx="693420" cy="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a:off x="4404360" y="2072640"/>
                <a:ext cx="0" cy="38100"/>
              </a:xfrm>
              <a:prstGeom prst="line">
                <a:avLst/>
              </a:prstGeom>
              <a:ln>
                <a:solidFill>
                  <a:srgbClr val="FF0000"/>
                </a:solidFill>
              </a:ln>
            </p:spPr>
            <p:style>
              <a:lnRef idx="2">
                <a:schemeClr val="accent1"/>
              </a:lnRef>
              <a:fillRef idx="0">
                <a:schemeClr val="accent1"/>
              </a:fillRef>
              <a:effectRef idx="1">
                <a:schemeClr val="accent1"/>
              </a:effectRef>
              <a:fontRef idx="minor">
                <a:schemeClr val="tx1"/>
              </a:fontRef>
            </p:style>
          </p:cxnSp>
        </p:grpSp>
        <p:cxnSp>
          <p:nvCxnSpPr>
            <p:cNvPr id="14" name="Straight Connector 13"/>
            <p:cNvCxnSpPr/>
            <p:nvPr/>
          </p:nvCxnSpPr>
          <p:spPr>
            <a:xfrm>
              <a:off x="4183380" y="2183130"/>
              <a:ext cx="0" cy="76200"/>
            </a:xfrm>
            <a:prstGeom prst="line">
              <a:avLst/>
            </a:prstGeom>
            <a:ln>
              <a:solidFill>
                <a:srgbClr val="FF0000"/>
              </a:solidFill>
              <a:headEnd type="none" w="med" len="med"/>
              <a:tailEnd type="triangle" w="med" len="med"/>
            </a:ln>
          </p:spPr>
          <p:style>
            <a:lnRef idx="2">
              <a:schemeClr val="accent1"/>
            </a:lnRef>
            <a:fillRef idx="0">
              <a:schemeClr val="accent1"/>
            </a:fillRef>
            <a:effectRef idx="1">
              <a:schemeClr val="accent1"/>
            </a:effectRef>
            <a:fontRef idx="minor">
              <a:schemeClr val="tx1"/>
            </a:fontRef>
          </p:style>
        </p:cxnSp>
      </p:grpSp>
      <p:sp>
        <p:nvSpPr>
          <p:cNvPr id="21" name="Rectangle 20"/>
          <p:cNvSpPr/>
          <p:nvPr/>
        </p:nvSpPr>
        <p:spPr>
          <a:xfrm>
            <a:off x="3147663" y="6370424"/>
            <a:ext cx="7297236" cy="354579"/>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351">
              <a:solidFill>
                <a:prstClr val="white"/>
              </a:solidFill>
            </a:endParaRPr>
          </a:p>
        </p:txBody>
      </p:sp>
      <p:sp>
        <p:nvSpPr>
          <p:cNvPr id="5" name="Slide Number Placeholder 4"/>
          <p:cNvSpPr>
            <a:spLocks noGrp="1"/>
          </p:cNvSpPr>
          <p:nvPr>
            <p:ph type="sldNum" sz="quarter" idx="4"/>
          </p:nvPr>
        </p:nvSpPr>
        <p:spPr/>
        <p:txBody>
          <a:bodyPr/>
          <a:lstStyle/>
          <a:p>
            <a:fld id="{C3C3236D-FB65-584A-8227-5A449D06E62A}" type="slidenum">
              <a:rPr lang="en-US" smtClean="0">
                <a:solidFill>
                  <a:srgbClr val="000000"/>
                </a:solidFill>
              </a:rPr>
              <a:pPr/>
              <a:t>24</a:t>
            </a:fld>
            <a:endParaRPr lang="en-US">
              <a:solidFill>
                <a:srgbClr val="000000"/>
              </a:solidFill>
            </a:endParaRPr>
          </a:p>
        </p:txBody>
      </p:sp>
    </p:spTree>
    <p:extLst>
      <p:ext uri="{BB962C8B-B14F-4D97-AF65-F5344CB8AC3E}">
        <p14:creationId xmlns:p14="http://schemas.microsoft.com/office/powerpoint/2010/main" val="2381143612"/>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lstStyle/>
          <a:p>
            <a:r>
              <a:rPr lang="en-US" dirty="0"/>
              <a:t>UpToDate Advanced Mobil</a:t>
            </a:r>
            <a:r>
              <a:rPr lang="tr-TR" dirty="0"/>
              <a:t> Erişimi</a:t>
            </a:r>
            <a:endParaRPr lang="en-US" dirty="0"/>
          </a:p>
        </p:txBody>
      </p:sp>
      <p:sp>
        <p:nvSpPr>
          <p:cNvPr id="3" name="Slide Number Placeholder 2"/>
          <p:cNvSpPr>
            <a:spLocks noGrp="1"/>
          </p:cNvSpPr>
          <p:nvPr>
            <p:ph type="sldNum" sz="quarter" idx="4"/>
          </p:nvPr>
        </p:nvSpPr>
        <p:spPr/>
        <p:txBody>
          <a:bodyPr/>
          <a:lstStyle/>
          <a:p>
            <a:fld id="{A4FCFBF2-18CA-2F49-BEC7-78957ACFB9BA}" type="slidenum">
              <a:rPr lang="en-US" smtClean="0"/>
              <a:t>25</a:t>
            </a:fld>
            <a:endParaRPr lang="en-US"/>
          </a:p>
        </p:txBody>
      </p:sp>
    </p:spTree>
    <p:extLst>
      <p:ext uri="{BB962C8B-B14F-4D97-AF65-F5344CB8AC3E}">
        <p14:creationId xmlns:p14="http://schemas.microsoft.com/office/powerpoint/2010/main" val="3894090885"/>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7562184" y="706874"/>
            <a:ext cx="4369405" cy="4991519"/>
          </a:xfrm>
          <a:prstGeom prst="rect">
            <a:avLst/>
          </a:prstGeom>
          <a:ln w="57150">
            <a:solidFill>
              <a:schemeClr val="bg1"/>
            </a:solidFill>
          </a:ln>
        </p:spPr>
        <p:style>
          <a:lnRef idx="2">
            <a:schemeClr val="dk1"/>
          </a:lnRef>
          <a:fillRef idx="1">
            <a:schemeClr val="lt1"/>
          </a:fillRef>
          <a:effectRef idx="0">
            <a:schemeClr val="dk1"/>
          </a:effectRef>
          <a:fontRef idx="minor">
            <a:schemeClr val="dk1"/>
          </a:fontRef>
        </p:style>
        <p:txBody>
          <a:bodyPr rtlCol="0" anchor="t"/>
          <a:lstStyle/>
          <a:p>
            <a:pPr marL="380981" indent="-380981">
              <a:buFont typeface="Arial" panose="020B0604020202020204" pitchFamily="34" charset="0"/>
              <a:buChar char="•"/>
            </a:pPr>
            <a:endParaRPr lang="en-US" sz="2400" dirty="0"/>
          </a:p>
          <a:p>
            <a:r>
              <a:rPr lang="en-US" sz="2400" b="1" dirty="0">
                <a:solidFill>
                  <a:schemeClr val="tx2"/>
                </a:solidFill>
              </a:rPr>
              <a:t>UpToDate Advanced</a:t>
            </a:r>
            <a:r>
              <a:rPr lang="en-US" sz="2400" dirty="0">
                <a:solidFill>
                  <a:schemeClr val="tx2"/>
                </a:solidFill>
              </a:rPr>
              <a:t> </a:t>
            </a:r>
            <a:r>
              <a:rPr lang="en-US" sz="2400" dirty="0" err="1">
                <a:solidFill>
                  <a:schemeClr val="tx2"/>
                </a:solidFill>
              </a:rPr>
              <a:t>mobil</a:t>
            </a:r>
            <a:r>
              <a:rPr lang="tr-TR" sz="2400" dirty="0">
                <a:solidFill>
                  <a:schemeClr val="tx2"/>
                </a:solidFill>
              </a:rPr>
              <a:t> erişimi</a:t>
            </a:r>
            <a:r>
              <a:rPr lang="en-US" sz="2400" dirty="0">
                <a:solidFill>
                  <a:schemeClr val="tx2"/>
                </a:solidFill>
              </a:rPr>
              <a:t>:</a:t>
            </a:r>
          </a:p>
          <a:p>
            <a:endParaRPr lang="en-US" sz="2400" dirty="0">
              <a:solidFill>
                <a:schemeClr val="tx2"/>
              </a:solidFill>
            </a:endParaRPr>
          </a:p>
          <a:p>
            <a:r>
              <a:rPr lang="tr-TR" sz="2400" i="1" dirty="0">
                <a:solidFill>
                  <a:schemeClr val="tx2"/>
                </a:solidFill>
              </a:rPr>
              <a:t>Bakım noktasında gelişmiş klinik karar destek sistemine kolay erişim sağlanmaktadır.</a:t>
            </a:r>
            <a:endParaRPr lang="en-US" sz="2400" i="1" dirty="0">
              <a:solidFill>
                <a:schemeClr val="tx2"/>
              </a:solidFill>
            </a:endParaRPr>
          </a:p>
          <a:p>
            <a:pPr marL="380981" indent="-380981">
              <a:buFont typeface="Wingdings" panose="05000000000000000000" pitchFamily="2" charset="2"/>
              <a:buChar char="§"/>
            </a:pPr>
            <a:endParaRPr lang="en-US" sz="2400" i="1" dirty="0">
              <a:solidFill>
                <a:schemeClr val="tx2"/>
              </a:solidFill>
            </a:endParaRPr>
          </a:p>
        </p:txBody>
      </p:sp>
      <p:pic>
        <p:nvPicPr>
          <p:cNvPr id="1028" name="Picture 4" descr="Image result for laptop"/>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99380" y="431051"/>
            <a:ext cx="6289013" cy="4859692"/>
          </a:xfrm>
          <a:prstGeom prst="rect">
            <a:avLst/>
          </a:prstGeom>
          <a:noFill/>
          <a:effectLst>
            <a:outerShdw blurRad="50800" dist="38100" dir="2700000" algn="tl" rotWithShape="0">
              <a:prstClr val="black">
                <a:alpha val="40000"/>
              </a:prstClr>
            </a:outerShdw>
          </a:effectLst>
          <a:extLst>
            <a:ext uri="{909E8E84-426E-40DD-AFC4-6F175D3DCCD1}">
              <a14:hiddenFill xmlns:a14="http://schemas.microsoft.com/office/drawing/2010/main">
                <a:solidFill>
                  <a:srgbClr val="FFFFFF"/>
                </a:solidFill>
              </a14:hiddenFill>
            </a:ext>
          </a:extLst>
        </p:spPr>
      </p:pic>
      <p:pic>
        <p:nvPicPr>
          <p:cNvPr id="3" name="Picture 2"/>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273170" y="706873"/>
            <a:ext cx="4374596" cy="2453819"/>
          </a:xfrm>
          <a:prstGeom prst="rect">
            <a:avLst/>
          </a:prstGeom>
        </p:spPr>
      </p:pic>
      <p:pic>
        <p:nvPicPr>
          <p:cNvPr id="5" name="Picture 4"/>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3370731" y="1182065"/>
            <a:ext cx="3217664" cy="4516329"/>
          </a:xfrm>
          <a:prstGeom prst="rect">
            <a:avLst/>
          </a:prstGeom>
        </p:spPr>
      </p:pic>
      <p:pic>
        <p:nvPicPr>
          <p:cNvPr id="10" name="Picture 9"/>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3624265" y="1599765"/>
            <a:ext cx="2732761" cy="3690980"/>
          </a:xfrm>
          <a:prstGeom prst="rect">
            <a:avLst/>
          </a:prstGeom>
        </p:spPr>
      </p:pic>
      <p:pic>
        <p:nvPicPr>
          <p:cNvPr id="7" name="Picture 6"/>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5495367" y="2507080"/>
            <a:ext cx="1737068" cy="3474136"/>
          </a:xfrm>
          <a:prstGeom prst="rect">
            <a:avLst/>
          </a:prstGeom>
          <a:effectLst>
            <a:outerShdw blurRad="50800" dist="38100" dir="2700000" algn="tl" rotWithShape="0">
              <a:prstClr val="black">
                <a:alpha val="40000"/>
              </a:prstClr>
            </a:outerShdw>
          </a:effectLst>
        </p:spPr>
      </p:pic>
      <p:pic>
        <p:nvPicPr>
          <p:cNvPr id="11" name="Picture 10"/>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5634039" y="2901584"/>
            <a:ext cx="1500645" cy="2669147"/>
          </a:xfrm>
          <a:prstGeom prst="rect">
            <a:avLst/>
          </a:prstGeom>
        </p:spPr>
      </p:pic>
      <p:sp>
        <p:nvSpPr>
          <p:cNvPr id="2" name="Slide Number Placeholder 1"/>
          <p:cNvSpPr>
            <a:spLocks noGrp="1"/>
          </p:cNvSpPr>
          <p:nvPr>
            <p:ph type="sldNum" sz="quarter" idx="12"/>
          </p:nvPr>
        </p:nvSpPr>
        <p:spPr/>
        <p:txBody>
          <a:bodyPr/>
          <a:lstStyle/>
          <a:p>
            <a:fld id="{A4FCFBF2-18CA-2F49-BEC7-78957ACFB9BA}" type="slidenum">
              <a:rPr lang="en-US" smtClean="0"/>
              <a:t>26</a:t>
            </a:fld>
            <a:endParaRPr lang="en-US"/>
          </a:p>
        </p:txBody>
      </p:sp>
    </p:spTree>
    <p:extLst>
      <p:ext uri="{BB962C8B-B14F-4D97-AF65-F5344CB8AC3E}">
        <p14:creationId xmlns:p14="http://schemas.microsoft.com/office/powerpoint/2010/main" val="1337975677"/>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4"/>
          </p:nvPr>
        </p:nvSpPr>
        <p:spPr/>
        <p:txBody>
          <a:bodyPr/>
          <a:lstStyle/>
          <a:p>
            <a:fld id="{27BBC0F5-F7E6-40FB-8DCA-BDCFECBBC3A7}" type="slidenum">
              <a:rPr lang="en-US" smtClean="0"/>
              <a:t>27</a:t>
            </a:fld>
            <a:endParaRPr lang="en-US"/>
          </a:p>
        </p:txBody>
      </p:sp>
      <p:sp>
        <p:nvSpPr>
          <p:cNvPr id="3" name="Content Placeholder 2"/>
          <p:cNvSpPr>
            <a:spLocks noGrp="1"/>
          </p:cNvSpPr>
          <p:nvPr>
            <p:ph type="body" sz="quarter" idx="11"/>
          </p:nvPr>
        </p:nvSpPr>
        <p:spPr>
          <a:xfrm>
            <a:off x="595697" y="1318848"/>
            <a:ext cx="5924049" cy="5044177"/>
          </a:xfrm>
        </p:spPr>
        <p:txBody>
          <a:bodyPr>
            <a:noAutofit/>
          </a:bodyPr>
          <a:lstStyle/>
          <a:p>
            <a:pPr>
              <a:spcBef>
                <a:spcPts val="0"/>
              </a:spcBef>
            </a:pPr>
            <a:r>
              <a:rPr lang="tr-TR" sz="2133" dirty="0" err="1"/>
              <a:t>ios</a:t>
            </a:r>
            <a:r>
              <a:rPr lang="tr-TR" sz="2133" dirty="0"/>
              <a:t> ve </a:t>
            </a:r>
            <a:r>
              <a:rPr lang="tr-TR" sz="2133" dirty="0" err="1"/>
              <a:t>Android</a:t>
            </a:r>
            <a:r>
              <a:rPr lang="tr-TR" sz="2133" dirty="0"/>
              <a:t> işletim sistemlerinde mobil uygulama</a:t>
            </a:r>
            <a:r>
              <a:rPr lang="en-US" sz="2133" dirty="0"/>
              <a:t> </a:t>
            </a:r>
            <a:r>
              <a:rPr lang="tr-TR" sz="2133" dirty="0"/>
              <a:t>mevcuttur</a:t>
            </a:r>
          </a:p>
          <a:p>
            <a:pPr>
              <a:spcBef>
                <a:spcPts val="0"/>
              </a:spcBef>
            </a:pPr>
            <a:r>
              <a:rPr lang="en-US" sz="2133" dirty="0"/>
              <a:t>UpToDate Pathways </a:t>
            </a:r>
            <a:r>
              <a:rPr lang="tr-TR" sz="2133" dirty="0"/>
              <a:t>ve</a:t>
            </a:r>
            <a:r>
              <a:rPr lang="en-US" sz="2133" dirty="0"/>
              <a:t> Lab Interpretations </a:t>
            </a:r>
            <a:r>
              <a:rPr lang="tr-TR" sz="2133" dirty="0"/>
              <a:t>mobil cihaz arama sonuçlarında gösterilmektedir</a:t>
            </a:r>
          </a:p>
          <a:p>
            <a:pPr>
              <a:spcBef>
                <a:spcPts val="0"/>
              </a:spcBef>
            </a:pPr>
            <a:r>
              <a:rPr lang="en-US" sz="2133" dirty="0"/>
              <a:t>UpToDate</a:t>
            </a:r>
            <a:r>
              <a:rPr lang="tr-TR" sz="2133" dirty="0"/>
              <a:t> </a:t>
            </a:r>
            <a:r>
              <a:rPr lang="tr-TR" sz="2133" dirty="0" err="1"/>
              <a:t>Pathways</a:t>
            </a:r>
            <a:r>
              <a:rPr lang="tr-TR" sz="2133" dirty="0"/>
              <a:t>,</a:t>
            </a:r>
            <a:r>
              <a:rPr lang="en-US" sz="2133" dirty="0"/>
              <a:t> </a:t>
            </a:r>
            <a:r>
              <a:rPr lang="tr-TR" sz="2133" dirty="0"/>
              <a:t>cihazın ekran büyüklüğüne göre ayrıca gösterilir</a:t>
            </a:r>
            <a:endParaRPr lang="en-US" sz="2133" dirty="0"/>
          </a:p>
          <a:p>
            <a:pPr marL="766416" lvl="1" indent="-380356">
              <a:spcBef>
                <a:spcPts val="0"/>
              </a:spcBef>
              <a:buFont typeface="Wingdings" panose="05000000000000000000" pitchFamily="2" charset="2"/>
              <a:buChar char="§"/>
            </a:pPr>
            <a:r>
              <a:rPr lang="tr-TR" sz="2133" dirty="0"/>
              <a:t>Akıllı telefonlar gibi küçük mobil cihazlarda sadece yazılı metin </a:t>
            </a:r>
            <a:r>
              <a:rPr lang="tr-TR" sz="2133" dirty="0" err="1"/>
              <a:t>modunda</a:t>
            </a:r>
            <a:r>
              <a:rPr lang="tr-TR" sz="2133" dirty="0"/>
              <a:t> </a:t>
            </a:r>
            <a:endParaRPr lang="en-US" sz="2133" dirty="0"/>
          </a:p>
          <a:p>
            <a:pPr marL="765781" lvl="1" indent="-379721">
              <a:spcBef>
                <a:spcPts val="0"/>
              </a:spcBef>
              <a:buFont typeface="Wingdings" panose="05000000000000000000" pitchFamily="2" charset="2"/>
              <a:buChar char="§"/>
            </a:pPr>
            <a:r>
              <a:rPr lang="tr-TR" sz="2133" dirty="0"/>
              <a:t>Büyük ekrana sahip tablet bilgisayarlarda yatay </a:t>
            </a:r>
            <a:r>
              <a:rPr lang="tr-TR" sz="2133" dirty="0" err="1"/>
              <a:t>modda</a:t>
            </a:r>
            <a:r>
              <a:rPr lang="tr-TR" sz="2133" dirty="0"/>
              <a:t> algoritma şeklinde, cihaz dikey moda döndürüldüğünde ise sadece yazılı metin görüntüleme </a:t>
            </a:r>
            <a:r>
              <a:rPr lang="tr-TR" sz="2133" dirty="0" err="1"/>
              <a:t>modunda</a:t>
            </a:r>
            <a:r>
              <a:rPr lang="tr-TR" sz="2133" dirty="0"/>
              <a:t> çalışır</a:t>
            </a:r>
            <a:endParaRPr lang="en-US" sz="2133" dirty="0"/>
          </a:p>
          <a:p>
            <a:pPr>
              <a:spcBef>
                <a:spcPts val="1200"/>
              </a:spcBef>
            </a:pPr>
            <a:endParaRPr lang="en-US" sz="2133" dirty="0"/>
          </a:p>
          <a:p>
            <a:endParaRPr lang="en-US" sz="2133" dirty="0"/>
          </a:p>
          <a:p>
            <a:endParaRPr lang="en-US" sz="2133" dirty="0"/>
          </a:p>
        </p:txBody>
      </p:sp>
      <p:sp>
        <p:nvSpPr>
          <p:cNvPr id="2" name="Title 1"/>
          <p:cNvSpPr>
            <a:spLocks noGrp="1"/>
          </p:cNvSpPr>
          <p:nvPr>
            <p:ph type="title"/>
          </p:nvPr>
        </p:nvSpPr>
        <p:spPr/>
        <p:txBody>
          <a:bodyPr/>
          <a:lstStyle/>
          <a:p>
            <a:r>
              <a:rPr lang="en-US" dirty="0"/>
              <a:t>UpToDate Advanced:</a:t>
            </a:r>
            <a:r>
              <a:rPr lang="tr-TR" dirty="0"/>
              <a:t> </a:t>
            </a:r>
            <a:r>
              <a:rPr lang="en-US" dirty="0"/>
              <a:t>Mobil</a:t>
            </a:r>
            <a:r>
              <a:rPr lang="tr-TR" dirty="0"/>
              <a:t> Erişim</a:t>
            </a:r>
            <a:endParaRPr lang="en-US" dirty="0"/>
          </a:p>
        </p:txBody>
      </p:sp>
      <p:sp>
        <p:nvSpPr>
          <p:cNvPr id="5" name="Rectangle 4"/>
          <p:cNvSpPr/>
          <p:nvPr/>
        </p:nvSpPr>
        <p:spPr>
          <a:xfrm>
            <a:off x="2716371" y="6126164"/>
            <a:ext cx="7709162" cy="246221"/>
          </a:xfrm>
          <a:prstGeom prst="rect">
            <a:avLst/>
          </a:prstGeom>
        </p:spPr>
        <p:txBody>
          <a:bodyPr wrap="none">
            <a:spAutoFit/>
          </a:bodyPr>
          <a:lstStyle/>
          <a:p>
            <a:pPr marL="342891" indent="-342891">
              <a:buFont typeface="+mj-lt"/>
              <a:buAutoNum type="arabicPeriod"/>
            </a:pPr>
            <a:r>
              <a:rPr lang="tr-TR" sz="1000" dirty="0"/>
              <a:t>Tüm </a:t>
            </a:r>
            <a:r>
              <a:rPr lang="tr-TR" sz="1000" dirty="0" err="1"/>
              <a:t>Android</a:t>
            </a:r>
            <a:r>
              <a:rPr lang="tr-TR" sz="1000" dirty="0"/>
              <a:t> cihazlarda ve </a:t>
            </a:r>
            <a:r>
              <a:rPr lang="tr-TR" sz="1000" dirty="0" err="1"/>
              <a:t>iPhone</a:t>
            </a:r>
            <a:r>
              <a:rPr lang="tr-TR" sz="1000" dirty="0"/>
              <a:t> 6SE veya daha üstü için desteklenir. Şu anda Windows telefonlarında ve </a:t>
            </a:r>
            <a:r>
              <a:rPr lang="tr-TR" sz="1000" dirty="0" err="1"/>
              <a:t>BlackBerry’de</a:t>
            </a:r>
            <a:r>
              <a:rPr lang="tr-TR" sz="1000" dirty="0"/>
              <a:t> desteklenmiyor.</a:t>
            </a:r>
            <a:endParaRPr lang="en-US" sz="1000" dirty="0"/>
          </a:p>
        </p:txBody>
      </p:sp>
      <p:grpSp>
        <p:nvGrpSpPr>
          <p:cNvPr id="19" name="Group 18"/>
          <p:cNvGrpSpPr/>
          <p:nvPr/>
        </p:nvGrpSpPr>
        <p:grpSpPr>
          <a:xfrm>
            <a:off x="6648037" y="1280765"/>
            <a:ext cx="5424779" cy="4017924"/>
            <a:chOff x="6648037" y="1280764"/>
            <a:chExt cx="5424778" cy="4017924"/>
          </a:xfrm>
        </p:grpSpPr>
        <p:pic>
          <p:nvPicPr>
            <p:cNvPr id="8" name="Picture 7"/>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rot="16200000">
              <a:off x="8127301" y="618247"/>
              <a:ext cx="3282997" cy="4608031"/>
            </a:xfrm>
            <a:prstGeom prst="rect">
              <a:avLst/>
            </a:prstGeom>
          </p:spPr>
        </p:pic>
        <p:pic>
          <p:nvPicPr>
            <p:cNvPr id="9" name="Picture 8"/>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8156776" y="1666359"/>
              <a:ext cx="3678103" cy="2764820"/>
            </a:xfrm>
            <a:prstGeom prst="rect">
              <a:avLst/>
            </a:prstGeom>
          </p:spPr>
        </p:pic>
        <p:pic>
          <p:nvPicPr>
            <p:cNvPr id="10" name="Picture 9"/>
            <p:cNvPicPr>
              <a:picLocks noChangeAspect="1"/>
            </p:cNvPicPr>
            <p:nvPr/>
          </p:nvPicPr>
          <p:blipFill>
            <a:blip r:embed="rId5" cstate="email">
              <a:extLst>
                <a:ext uri="{28A0092B-C50C-407E-A947-70E740481C1C}">
                  <a14:useLocalDpi xmlns:a14="http://schemas.microsoft.com/office/drawing/2010/main"/>
                </a:ext>
              </a:extLst>
            </a:blip>
            <a:stretch>
              <a:fillRect/>
            </a:stretch>
          </p:blipFill>
          <p:spPr>
            <a:xfrm>
              <a:off x="6648037" y="2266029"/>
              <a:ext cx="1516330" cy="3032659"/>
            </a:xfrm>
            <a:prstGeom prst="rect">
              <a:avLst/>
            </a:prstGeom>
            <a:effectLst>
              <a:outerShdw blurRad="50800" dist="38100" dir="2700000" algn="tl" rotWithShape="0">
                <a:prstClr val="black">
                  <a:alpha val="40000"/>
                </a:prstClr>
              </a:outerShdw>
            </a:effectLst>
          </p:spPr>
        </p:pic>
        <p:pic>
          <p:nvPicPr>
            <p:cNvPr id="11" name="Picture 10"/>
            <p:cNvPicPr>
              <a:picLocks noChangeAspect="1"/>
            </p:cNvPicPr>
            <p:nvPr/>
          </p:nvPicPr>
          <p:blipFill>
            <a:blip r:embed="rId6" cstate="email">
              <a:extLst>
                <a:ext uri="{28A0092B-C50C-407E-A947-70E740481C1C}">
                  <a14:useLocalDpi xmlns:a14="http://schemas.microsoft.com/office/drawing/2010/main"/>
                </a:ext>
              </a:extLst>
            </a:blip>
            <a:stretch>
              <a:fillRect/>
            </a:stretch>
          </p:blipFill>
          <p:spPr>
            <a:xfrm>
              <a:off x="6815037" y="2812811"/>
              <a:ext cx="1291907" cy="2297871"/>
            </a:xfrm>
            <a:prstGeom prst="rect">
              <a:avLst/>
            </a:prstGeom>
          </p:spPr>
        </p:pic>
      </p:grpSp>
      <p:sp>
        <p:nvSpPr>
          <p:cNvPr id="13" name="AutoShape 2" descr="data:image/png;base64,iVBORw0KGgoAAAANSUhEUgAAAXcAAAKbCAYAAAAOrsqaAAAWFElEQVR4Xu3UAREAAAgCMelf2h5/swGTY+cIECBAICewXCKBCBAgQOCMuxI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xj34VJEIECBg3HWAAAECQQHjHnyqSAQIEDDuOkCAAIGggHEPPlUkAgQIGHcdIECAQFDAuAefKhIBAgSMuw4QIEAgKGDcg08ViQABAsZdBwgQIBAUMO7Bp4pEgAAB464DBAgQCAoY9+BTRSJAgIBx1wECBAgEBYx78KkiESBAwLjrAAECBIICD9TDApzyRvdTAAAAAElFTkSuQmCC"/>
          <p:cNvSpPr>
            <a:spLocks noChangeAspect="1" noChangeArrowheads="1"/>
          </p:cNvSpPr>
          <p:nvPr/>
        </p:nvSpPr>
        <p:spPr bwMode="auto">
          <a:xfrm>
            <a:off x="7548756" y="3092229"/>
            <a:ext cx="237424" cy="237425"/>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351"/>
          </a:p>
        </p:txBody>
      </p:sp>
      <p:grpSp>
        <p:nvGrpSpPr>
          <p:cNvPr id="18" name="Group 17"/>
          <p:cNvGrpSpPr/>
          <p:nvPr/>
        </p:nvGrpSpPr>
        <p:grpSpPr>
          <a:xfrm>
            <a:off x="6648038" y="1154953"/>
            <a:ext cx="5352031" cy="4971211"/>
            <a:chOff x="6648037" y="1083600"/>
            <a:chExt cx="5352031" cy="4971210"/>
          </a:xfrm>
        </p:grpSpPr>
        <p:pic>
          <p:nvPicPr>
            <p:cNvPr id="12" name="Picture 11"/>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6648037" y="1083600"/>
              <a:ext cx="2485605" cy="4971210"/>
            </a:xfrm>
            <a:prstGeom prst="rect">
              <a:avLst/>
            </a:prstGeom>
          </p:spPr>
        </p:pic>
        <p:pic>
          <p:nvPicPr>
            <p:cNvPr id="14" name="Picture 13"/>
            <p:cNvPicPr>
              <a:picLocks noChangeAspect="1"/>
            </p:cNvPicPr>
            <p:nvPr/>
          </p:nvPicPr>
          <p:blipFill>
            <a:blip r:embed="rId7" cstate="email">
              <a:extLst>
                <a:ext uri="{28A0092B-C50C-407E-A947-70E740481C1C}">
                  <a14:useLocalDpi xmlns:a14="http://schemas.microsoft.com/office/drawing/2010/main"/>
                </a:ext>
              </a:extLst>
            </a:blip>
            <a:stretch>
              <a:fillRect/>
            </a:stretch>
          </p:blipFill>
          <p:spPr>
            <a:xfrm>
              <a:off x="9514463" y="1083600"/>
              <a:ext cx="2485605" cy="4971210"/>
            </a:xfrm>
            <a:prstGeom prst="rect">
              <a:avLst/>
            </a:prstGeom>
          </p:spPr>
        </p:pic>
        <p:pic>
          <p:nvPicPr>
            <p:cNvPr id="15" name="Picture 14"/>
            <p:cNvPicPr>
              <a:picLocks noChangeAspect="1"/>
            </p:cNvPicPr>
            <p:nvPr/>
          </p:nvPicPr>
          <p:blipFill>
            <a:blip r:embed="rId8" cstate="email">
              <a:extLst>
                <a:ext uri="{28A0092B-C50C-407E-A947-70E740481C1C}">
                  <a14:useLocalDpi xmlns:a14="http://schemas.microsoft.com/office/drawing/2010/main"/>
                </a:ext>
              </a:extLst>
            </a:blip>
            <a:stretch>
              <a:fillRect/>
            </a:stretch>
          </p:blipFill>
          <p:spPr>
            <a:xfrm>
              <a:off x="6874200" y="1853534"/>
              <a:ext cx="2142473" cy="3810745"/>
            </a:xfrm>
            <a:prstGeom prst="rect">
              <a:avLst/>
            </a:prstGeom>
          </p:spPr>
        </p:pic>
        <p:pic>
          <p:nvPicPr>
            <p:cNvPr id="16" name="Picture 15"/>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9740626" y="1853534"/>
              <a:ext cx="2142473" cy="3810745"/>
            </a:xfrm>
            <a:prstGeom prst="rect">
              <a:avLst/>
            </a:prstGeom>
          </p:spPr>
        </p:pic>
        <p:pic>
          <p:nvPicPr>
            <p:cNvPr id="17" name="Picture 16"/>
            <p:cNvPicPr>
              <a:picLocks noChangeAspect="1"/>
            </p:cNvPicPr>
            <p:nvPr/>
          </p:nvPicPr>
          <p:blipFill rotWithShape="1">
            <a:blip r:embed="rId10" cstate="email">
              <a:extLst>
                <a:ext uri="{28A0092B-C50C-407E-A947-70E740481C1C}">
                  <a14:useLocalDpi xmlns:a14="http://schemas.microsoft.com/office/drawing/2010/main"/>
                </a:ext>
              </a:extLst>
            </a:blip>
            <a:srcRect l="2051" r="3322"/>
            <a:stretch/>
          </p:blipFill>
          <p:spPr>
            <a:xfrm>
              <a:off x="6910469" y="4872725"/>
              <a:ext cx="1849162" cy="292571"/>
            </a:xfrm>
            <a:prstGeom prst="rect">
              <a:avLst/>
            </a:prstGeom>
          </p:spPr>
        </p:pic>
      </p:grpSp>
    </p:spTree>
    <p:extLst>
      <p:ext uri="{BB962C8B-B14F-4D97-AF65-F5344CB8AC3E}">
        <p14:creationId xmlns:p14="http://schemas.microsoft.com/office/powerpoint/2010/main" val="1345921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18"/>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9"/>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tr-TR" sz="2800" b="1" dirty="0"/>
              <a:t>Tedavi farklılıkları büyük oranda ek harcamalara yol açmaktadır</a:t>
            </a:r>
            <a:endParaRPr lang="en-US" sz="2800" b="1" dirty="0"/>
          </a:p>
        </p:txBody>
      </p:sp>
      <p:sp>
        <p:nvSpPr>
          <p:cNvPr id="3" name="Slide Number Placeholder 2"/>
          <p:cNvSpPr>
            <a:spLocks noGrp="1"/>
          </p:cNvSpPr>
          <p:nvPr>
            <p:ph type="sldNum" sz="quarter" idx="12"/>
          </p:nvPr>
        </p:nvSpPr>
        <p:spPr/>
        <p:txBody>
          <a:bodyPr/>
          <a:lstStyle/>
          <a:p>
            <a:pPr defTabSz="914363"/>
            <a:fld id="{D9BB01B6-D2DA-FC42-B841-E52AB4DEA859}" type="slidenum">
              <a:rPr lang="en-US">
                <a:solidFill>
                  <a:srgbClr val="6E6E6E"/>
                </a:solidFill>
                <a:latin typeface="Calibri"/>
              </a:rPr>
              <a:pPr defTabSz="914363"/>
              <a:t>3</a:t>
            </a:fld>
            <a:endParaRPr lang="en-US" dirty="0">
              <a:solidFill>
                <a:srgbClr val="6E6E6E"/>
              </a:solidFill>
              <a:latin typeface="Calibri"/>
            </a:endParaRPr>
          </a:p>
        </p:txBody>
      </p:sp>
      <p:pic>
        <p:nvPicPr>
          <p:cNvPr id="6" name="Picture 5"/>
          <p:cNvPicPr>
            <a:picLocks noChangeAspect="1"/>
          </p:cNvPicPr>
          <p:nvPr/>
        </p:nvPicPr>
        <p:blipFill rotWithShape="1">
          <a:blip r:embed="rId3" cstate="screen">
            <a:extLst>
              <a:ext uri="{BEBA8EAE-BF5A-486C-A8C5-ECC9F3942E4B}">
                <a14:imgProps xmlns:a14="http://schemas.microsoft.com/office/drawing/2010/main">
                  <a14:imgLayer r:embed="rId4">
                    <a14:imgEffect>
                      <a14:sharpenSoften amount="50000"/>
                    </a14:imgEffect>
                    <a14:imgEffect>
                      <a14:saturation sat="0"/>
                    </a14:imgEffect>
                    <a14:imgEffect>
                      <a14:brightnessContrast contrast="40000"/>
                    </a14:imgEffect>
                  </a14:imgLayer>
                </a14:imgProps>
              </a:ext>
              <a:ext uri="{28A0092B-C50C-407E-A947-70E740481C1C}">
                <a14:useLocalDpi xmlns:a14="http://schemas.microsoft.com/office/drawing/2010/main"/>
              </a:ext>
            </a:extLst>
          </a:blip>
          <a:srcRect/>
          <a:stretch/>
        </p:blipFill>
        <p:spPr>
          <a:xfrm>
            <a:off x="891670" y="1513141"/>
            <a:ext cx="10415224" cy="4388470"/>
          </a:xfrm>
          <a:prstGeom prst="rect">
            <a:avLst/>
          </a:prstGeom>
        </p:spPr>
      </p:pic>
      <p:sp>
        <p:nvSpPr>
          <p:cNvPr id="8" name="Rectangle 7"/>
          <p:cNvSpPr/>
          <p:nvPr/>
        </p:nvSpPr>
        <p:spPr>
          <a:xfrm>
            <a:off x="888388" y="1537725"/>
            <a:ext cx="2754147" cy="4363887"/>
          </a:xfrm>
          <a:prstGeom prst="rect">
            <a:avLst/>
          </a:prstGeom>
          <a:solidFill>
            <a:schemeClr val="accent2">
              <a:lumMod val="75000"/>
              <a:alpha val="8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543022"/>
            <a:endParaRPr lang="en-US" sz="1500">
              <a:solidFill>
                <a:srgbClr val="FFFFFF"/>
              </a:solidFill>
              <a:latin typeface="Calibri"/>
            </a:endParaRPr>
          </a:p>
        </p:txBody>
      </p:sp>
      <p:sp>
        <p:nvSpPr>
          <p:cNvPr id="14" name="Rectangle 13">
            <a:extLst>
              <a:ext uri="{FF2B5EF4-FFF2-40B4-BE49-F238E27FC236}">
                <a16:creationId xmlns:a16="http://schemas.microsoft.com/office/drawing/2014/main" id="{CC9EADD4-43F2-46B2-A4F4-7455DED2755E}"/>
              </a:ext>
            </a:extLst>
          </p:cNvPr>
          <p:cNvSpPr/>
          <p:nvPr/>
        </p:nvSpPr>
        <p:spPr>
          <a:xfrm>
            <a:off x="1246730" y="2700259"/>
            <a:ext cx="2026517" cy="1015663"/>
          </a:xfrm>
          <a:prstGeom prst="rect">
            <a:avLst/>
          </a:prstGeom>
        </p:spPr>
        <p:txBody>
          <a:bodyPr wrap="none">
            <a:spAutoFit/>
          </a:bodyPr>
          <a:lstStyle/>
          <a:p>
            <a:pPr algn="ctr" defTabSz="914363"/>
            <a:r>
              <a:rPr lang="en-US" sz="6000" b="1" dirty="0">
                <a:solidFill>
                  <a:srgbClr val="FFFFFF"/>
                </a:solidFill>
                <a:latin typeface="Calibri"/>
              </a:rPr>
              <a:t>$30M</a:t>
            </a:r>
          </a:p>
        </p:txBody>
      </p:sp>
      <p:sp>
        <p:nvSpPr>
          <p:cNvPr id="16" name="Content Placeholder 2">
            <a:extLst>
              <a:ext uri="{FF2B5EF4-FFF2-40B4-BE49-F238E27FC236}">
                <a16:creationId xmlns:a16="http://schemas.microsoft.com/office/drawing/2014/main" id="{34C22A4B-BFBB-43E4-9CDF-11D0BEE4AF5A}"/>
              </a:ext>
            </a:extLst>
          </p:cNvPr>
          <p:cNvSpPr txBox="1">
            <a:spLocks/>
          </p:cNvSpPr>
          <p:nvPr/>
        </p:nvSpPr>
        <p:spPr>
          <a:xfrm>
            <a:off x="899335" y="3445724"/>
            <a:ext cx="2743200" cy="1612900"/>
          </a:xfrm>
          <a:prstGeom prst="rect">
            <a:avLst/>
          </a:prstGeom>
          <a:noFill/>
          <a:ln>
            <a:noFill/>
          </a:ln>
        </p:spPr>
        <p:txBody>
          <a:bodyPr wrap="square" tIns="91440" bIns="91440" anchor="t">
            <a:noAutofit/>
          </a:bodyPr>
          <a:lstStyle>
            <a:lvl1pPr marL="304792" indent="-262460"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1pPr>
            <a:lvl2pPr marL="609585"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2pPr>
            <a:lvl3pPr marL="914377"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3pPr>
            <a:lvl4pPr marL="1219170" indent="-304792" algn="l" defTabSz="609585" rtl="0" eaLnBrk="1" latinLnBrk="0" hangingPunct="1">
              <a:spcBef>
                <a:spcPct val="20000"/>
              </a:spcBef>
              <a:buClr>
                <a:schemeClr val="accent1"/>
              </a:buClr>
              <a:buFont typeface="Wingdings" charset="2"/>
              <a:buChar char="§"/>
              <a:defRPr sz="2667" kern="1200">
                <a:solidFill>
                  <a:schemeClr val="tx2"/>
                </a:solidFill>
                <a:latin typeface="+mn-lt"/>
                <a:ea typeface="+mn-ea"/>
                <a:cs typeface="+mn-cs"/>
              </a:defRPr>
            </a:lvl4pPr>
            <a:lvl5pPr marL="1913419" indent="-389457" algn="l" defTabSz="609585" rtl="0" eaLnBrk="1" latinLnBrk="0" hangingPunct="1">
              <a:spcBef>
                <a:spcPct val="20000"/>
              </a:spcBef>
              <a:buClr>
                <a:schemeClr val="tx1"/>
              </a:buClr>
              <a:buFont typeface="Wingdings" charset="2"/>
              <a:buChar char="§"/>
              <a:defRPr lang="en-US" sz="2667" kern="1200" dirty="0" smtClean="0">
                <a:solidFill>
                  <a:schemeClr val="tx2"/>
                </a:solidFill>
                <a:latin typeface="+mn-lt"/>
                <a:ea typeface="+mn-ea"/>
                <a:cs typeface="+mn-cs"/>
              </a:defRPr>
            </a:lvl5pPr>
            <a:lvl6pPr marL="3352716" indent="-304792" algn="l" defTabSz="609585" rtl="0" eaLnBrk="1" latinLnBrk="0" hangingPunct="1">
              <a:spcBef>
                <a:spcPct val="20000"/>
              </a:spcBef>
              <a:buFont typeface="Arial"/>
              <a:buChar char="•"/>
              <a:defRPr sz="2667" kern="1200">
                <a:solidFill>
                  <a:schemeClr val="tx1"/>
                </a:solidFill>
                <a:latin typeface="+mn-lt"/>
                <a:ea typeface="+mn-ea"/>
                <a:cs typeface="+mn-cs"/>
              </a:defRPr>
            </a:lvl6pPr>
            <a:lvl7pPr marL="3962301" indent="-304792" algn="l" defTabSz="609585" rtl="0" eaLnBrk="1" latinLnBrk="0" hangingPunct="1">
              <a:spcBef>
                <a:spcPct val="20000"/>
              </a:spcBef>
              <a:buFont typeface="Arial"/>
              <a:buChar char="•"/>
              <a:defRPr sz="2667" kern="1200">
                <a:solidFill>
                  <a:schemeClr val="tx1"/>
                </a:solidFill>
                <a:latin typeface="+mn-lt"/>
                <a:ea typeface="+mn-ea"/>
                <a:cs typeface="+mn-cs"/>
              </a:defRPr>
            </a:lvl7pPr>
            <a:lvl8pPr marL="4571886" indent="-304792" algn="l" defTabSz="609585" rtl="0" eaLnBrk="1" latinLnBrk="0" hangingPunct="1">
              <a:spcBef>
                <a:spcPct val="20000"/>
              </a:spcBef>
              <a:buFont typeface="Arial"/>
              <a:buChar char="•"/>
              <a:defRPr sz="2667" kern="1200">
                <a:solidFill>
                  <a:schemeClr val="tx1"/>
                </a:solidFill>
                <a:latin typeface="+mn-lt"/>
                <a:ea typeface="+mn-ea"/>
                <a:cs typeface="+mn-cs"/>
              </a:defRPr>
            </a:lvl8pPr>
            <a:lvl9pPr marL="5181470" indent="-304792" algn="l" defTabSz="609585" rtl="0" eaLnBrk="1" latinLnBrk="0" hangingPunct="1">
              <a:spcBef>
                <a:spcPct val="20000"/>
              </a:spcBef>
              <a:buFont typeface="Arial"/>
              <a:buChar char="•"/>
              <a:defRPr sz="2667" kern="1200">
                <a:solidFill>
                  <a:schemeClr val="tx1"/>
                </a:solidFill>
                <a:latin typeface="+mn-lt"/>
                <a:ea typeface="+mn-ea"/>
                <a:cs typeface="+mn-cs"/>
              </a:defRPr>
            </a:lvl9pPr>
          </a:lstStyle>
          <a:p>
            <a:pPr marL="0" indent="0" algn="ctr" defTabSz="914363">
              <a:lnSpc>
                <a:spcPts val="2600"/>
              </a:lnSpc>
              <a:spcBef>
                <a:spcPts val="0"/>
              </a:spcBef>
              <a:buClr>
                <a:srgbClr val="007AC3"/>
              </a:buClr>
              <a:buNone/>
            </a:pPr>
            <a:r>
              <a:rPr lang="tr-TR" sz="2400" dirty="0">
                <a:solidFill>
                  <a:prstClr val="white"/>
                </a:solidFill>
                <a:latin typeface="Calibri"/>
              </a:rPr>
              <a:t>tedavi farklılıklarına bağlı yıllık harcanan tutar</a:t>
            </a:r>
            <a:endParaRPr lang="en-US" sz="2400" dirty="0">
              <a:solidFill>
                <a:prstClr val="white"/>
              </a:solidFill>
              <a:latin typeface="Calibri"/>
            </a:endParaRPr>
          </a:p>
        </p:txBody>
      </p:sp>
      <p:sp>
        <p:nvSpPr>
          <p:cNvPr id="4" name="Rectangle 3">
            <a:extLst>
              <a:ext uri="{FF2B5EF4-FFF2-40B4-BE49-F238E27FC236}">
                <a16:creationId xmlns:a16="http://schemas.microsoft.com/office/drawing/2014/main" id="{59D69B36-6435-4AE2-9547-C8EDB326F3CA}"/>
              </a:ext>
            </a:extLst>
          </p:cNvPr>
          <p:cNvSpPr/>
          <p:nvPr/>
        </p:nvSpPr>
        <p:spPr>
          <a:xfrm>
            <a:off x="3048000" y="6437864"/>
            <a:ext cx="6096000" cy="215444"/>
          </a:xfrm>
          <a:prstGeom prst="rect">
            <a:avLst/>
          </a:prstGeom>
        </p:spPr>
        <p:txBody>
          <a:bodyPr>
            <a:spAutoFit/>
          </a:bodyPr>
          <a:lstStyle/>
          <a:p>
            <a:pPr defTabSz="914363"/>
            <a:r>
              <a:rPr lang="en-US" sz="800" i="1" u="sng" dirty="0">
                <a:solidFill>
                  <a:srgbClr val="474747"/>
                </a:solidFill>
                <a:latin typeface="Calibri"/>
                <a:hlinkClick r:id="rId5"/>
              </a:rPr>
              <a:t>Unwarranted Variations in Care: Origins and Approaches to Reduction</a:t>
            </a:r>
            <a:r>
              <a:rPr lang="en-US" sz="800" dirty="0">
                <a:solidFill>
                  <a:srgbClr val="474747"/>
                </a:solidFill>
                <a:latin typeface="Calibri"/>
              </a:rPr>
              <a:t>, Advisory Board, May 2017</a:t>
            </a:r>
          </a:p>
        </p:txBody>
      </p:sp>
    </p:spTree>
    <p:extLst>
      <p:ext uri="{BB962C8B-B14F-4D97-AF65-F5344CB8AC3E}">
        <p14:creationId xmlns:p14="http://schemas.microsoft.com/office/powerpoint/2010/main" val="1076476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50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6"/>
                                        </p:tgtEl>
                                        <p:attrNameLst>
                                          <p:attrName>style.visibility</p:attrName>
                                        </p:attrNameLst>
                                      </p:cBhvr>
                                      <p:to>
                                        <p:strVal val="visible"/>
                                      </p:to>
                                    </p:set>
                                    <p:animEffect transition="in" filter="fade">
                                      <p:cBhvr>
                                        <p:cTn id="14"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 grpId="0"/>
      <p:bldP spid="1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7531AF8-B7B4-EB4C-A8CF-C15006B1B05D}"/>
              </a:ext>
            </a:extLst>
          </p:cNvPr>
          <p:cNvSpPr>
            <a:spLocks noGrp="1"/>
          </p:cNvSpPr>
          <p:nvPr>
            <p:ph type="title"/>
          </p:nvPr>
        </p:nvSpPr>
        <p:spPr/>
        <p:txBody>
          <a:bodyPr>
            <a:normAutofit/>
          </a:bodyPr>
          <a:lstStyle/>
          <a:p>
            <a:r>
              <a:rPr lang="tr-TR" sz="4266" dirty="0">
                <a:solidFill>
                  <a:srgbClr val="0070C0"/>
                </a:solidFill>
              </a:rPr>
              <a:t>Sağlık</a:t>
            </a:r>
            <a:r>
              <a:rPr lang="en-US" sz="4266" dirty="0">
                <a:solidFill>
                  <a:srgbClr val="0070C0"/>
                </a:solidFill>
              </a:rPr>
              <a:t> s</a:t>
            </a:r>
            <a:r>
              <a:rPr lang="tr-TR" sz="4266" dirty="0">
                <a:solidFill>
                  <a:srgbClr val="0070C0"/>
                </a:solidFill>
              </a:rPr>
              <a:t>istemleri şimdi harekete</a:t>
            </a:r>
            <a:r>
              <a:rPr lang="en-US" sz="4266" dirty="0">
                <a:solidFill>
                  <a:srgbClr val="0070C0"/>
                </a:solidFill>
              </a:rPr>
              <a:t> </a:t>
            </a:r>
            <a:r>
              <a:rPr lang="tr-TR" sz="4266" dirty="0">
                <a:solidFill>
                  <a:srgbClr val="0070C0"/>
                </a:solidFill>
              </a:rPr>
              <a:t>geçiyor</a:t>
            </a:r>
            <a:r>
              <a:rPr lang="en-US" sz="4266" dirty="0">
                <a:solidFill>
                  <a:srgbClr val="0070C0"/>
                </a:solidFill>
              </a:rPr>
              <a:t> </a:t>
            </a:r>
            <a:endParaRPr lang="en-US" sz="4266" dirty="0"/>
          </a:p>
        </p:txBody>
      </p:sp>
      <p:sp>
        <p:nvSpPr>
          <p:cNvPr id="4" name="Slide Number Placeholder 3">
            <a:extLst>
              <a:ext uri="{FF2B5EF4-FFF2-40B4-BE49-F238E27FC236}">
                <a16:creationId xmlns:a16="http://schemas.microsoft.com/office/drawing/2014/main" id="{03BD9BB3-E580-0B43-A1C2-8C0B9A6C5AAB}"/>
              </a:ext>
            </a:extLst>
          </p:cNvPr>
          <p:cNvSpPr>
            <a:spLocks noGrp="1"/>
          </p:cNvSpPr>
          <p:nvPr>
            <p:ph type="sldNum" sz="quarter" idx="12"/>
          </p:nvPr>
        </p:nvSpPr>
        <p:spPr/>
        <p:txBody>
          <a:bodyPr/>
          <a:lstStyle/>
          <a:p>
            <a:pPr defTabSz="609576"/>
            <a:fld id="{A4FCFBF2-18CA-2F49-BEC7-78957ACFB9BA}" type="slidenum">
              <a:rPr lang="en-US">
                <a:solidFill>
                  <a:srgbClr val="000000"/>
                </a:solidFill>
                <a:latin typeface="Calibri"/>
              </a:rPr>
              <a:pPr defTabSz="609576"/>
              <a:t>4</a:t>
            </a:fld>
            <a:endParaRPr lang="en-US">
              <a:solidFill>
                <a:srgbClr val="000000"/>
              </a:solidFill>
              <a:latin typeface="Calibri"/>
            </a:endParaRPr>
          </a:p>
        </p:txBody>
      </p:sp>
      <p:grpSp>
        <p:nvGrpSpPr>
          <p:cNvPr id="28" name="Group 27">
            <a:extLst>
              <a:ext uri="{FF2B5EF4-FFF2-40B4-BE49-F238E27FC236}">
                <a16:creationId xmlns:a16="http://schemas.microsoft.com/office/drawing/2014/main" id="{3750F527-8E40-7B4E-A082-453F4B0672F1}"/>
              </a:ext>
            </a:extLst>
          </p:cNvPr>
          <p:cNvGrpSpPr/>
          <p:nvPr/>
        </p:nvGrpSpPr>
        <p:grpSpPr>
          <a:xfrm>
            <a:off x="5875867" y="2055898"/>
            <a:ext cx="5317067" cy="3899464"/>
            <a:chOff x="4406900" y="1541923"/>
            <a:chExt cx="3987800" cy="2924598"/>
          </a:xfrm>
        </p:grpSpPr>
        <p:sp>
          <p:nvSpPr>
            <p:cNvPr id="13" name="Rectangle 12">
              <a:extLst>
                <a:ext uri="{FF2B5EF4-FFF2-40B4-BE49-F238E27FC236}">
                  <a16:creationId xmlns:a16="http://schemas.microsoft.com/office/drawing/2014/main" id="{D72E03EE-8422-F545-8160-962DDB3BCD4B}"/>
                </a:ext>
              </a:extLst>
            </p:cNvPr>
            <p:cNvSpPr/>
            <p:nvPr/>
          </p:nvSpPr>
          <p:spPr>
            <a:xfrm>
              <a:off x="4406900" y="1541923"/>
              <a:ext cx="3987800" cy="551117"/>
            </a:xfrm>
            <a:prstGeom prst="rect">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Tedavi farklılıklarını azaltmak için belirli bir yönetim modeli belirlemek zordur</a:t>
              </a:r>
              <a:endParaRPr lang="en-US" sz="1867" dirty="0">
                <a:solidFill>
                  <a:prstClr val="white"/>
                </a:solidFill>
                <a:latin typeface="Calibri"/>
              </a:endParaRPr>
            </a:p>
          </p:txBody>
        </p:sp>
        <p:sp>
          <p:nvSpPr>
            <p:cNvPr id="15" name="Rectangle 14">
              <a:extLst>
                <a:ext uri="{FF2B5EF4-FFF2-40B4-BE49-F238E27FC236}">
                  <a16:creationId xmlns:a16="http://schemas.microsoft.com/office/drawing/2014/main" id="{BBC67C15-6A68-B742-8E07-C43F741D6372}"/>
                </a:ext>
              </a:extLst>
            </p:cNvPr>
            <p:cNvSpPr/>
            <p:nvPr/>
          </p:nvSpPr>
          <p:spPr>
            <a:xfrm>
              <a:off x="4406900" y="2136478"/>
              <a:ext cx="3987800" cy="551117"/>
            </a:xfrm>
            <a:prstGeom prst="rect">
              <a:avLst/>
            </a:prstGeom>
            <a:solidFill>
              <a:schemeClr val="accent5"/>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Hekimler arasında bütünlük oluşturmak ve uygulama alışkanlığı sağlamak kolay değildir  </a:t>
              </a:r>
              <a:endParaRPr lang="en-US" sz="1867" dirty="0">
                <a:solidFill>
                  <a:prstClr val="white"/>
                </a:solidFill>
                <a:latin typeface="Calibri"/>
              </a:endParaRPr>
            </a:p>
          </p:txBody>
        </p:sp>
        <p:sp>
          <p:nvSpPr>
            <p:cNvPr id="17" name="Rectangle 16">
              <a:extLst>
                <a:ext uri="{FF2B5EF4-FFF2-40B4-BE49-F238E27FC236}">
                  <a16:creationId xmlns:a16="http://schemas.microsoft.com/office/drawing/2014/main" id="{9539E773-B977-624E-9AD9-E19CE6A20B6C}"/>
                </a:ext>
              </a:extLst>
            </p:cNvPr>
            <p:cNvSpPr/>
            <p:nvPr/>
          </p:nvSpPr>
          <p:spPr>
            <a:xfrm>
              <a:off x="4406900" y="2729456"/>
              <a:ext cx="3987800" cy="551117"/>
            </a:xfrm>
            <a:prstGeom prst="rect">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r>
                <a:rPr lang="tr-TR" sz="1867" dirty="0">
                  <a:solidFill>
                    <a:prstClr val="white"/>
                  </a:solidFill>
                  <a:latin typeface="Calibri"/>
                </a:rPr>
                <a:t>Oldukça masraflıdır</a:t>
              </a:r>
              <a:endParaRPr lang="en-US" sz="1867" dirty="0">
                <a:solidFill>
                  <a:prstClr val="white"/>
                </a:solidFill>
                <a:latin typeface="Calibri"/>
              </a:endParaRPr>
            </a:p>
          </p:txBody>
        </p:sp>
        <p:sp>
          <p:nvSpPr>
            <p:cNvPr id="19" name="Rectangle 18">
              <a:extLst>
                <a:ext uri="{FF2B5EF4-FFF2-40B4-BE49-F238E27FC236}">
                  <a16:creationId xmlns:a16="http://schemas.microsoft.com/office/drawing/2014/main" id="{90899D3F-14AF-5841-B894-99E64CB0FA27}"/>
                </a:ext>
              </a:extLst>
            </p:cNvPr>
            <p:cNvSpPr/>
            <p:nvPr/>
          </p:nvSpPr>
          <p:spPr>
            <a:xfrm>
              <a:off x="4406900" y="3322430"/>
              <a:ext cx="3987800" cy="551117"/>
            </a:xfrm>
            <a:prstGeom prst="rect">
              <a:avLst/>
            </a:prstGeom>
            <a:solidFill>
              <a:schemeClr val="accent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endParaRPr lang="en-US" sz="1667" dirty="0">
                <a:solidFill>
                  <a:prstClr val="white"/>
                </a:solidFill>
                <a:latin typeface="Calibri"/>
              </a:endParaRPr>
            </a:p>
          </p:txBody>
        </p:sp>
        <p:sp>
          <p:nvSpPr>
            <p:cNvPr id="21" name="Rectangle 20">
              <a:extLst>
                <a:ext uri="{FF2B5EF4-FFF2-40B4-BE49-F238E27FC236}">
                  <a16:creationId xmlns:a16="http://schemas.microsoft.com/office/drawing/2014/main" id="{6D131781-DFE6-AE4B-A133-5EF3C09657C1}"/>
                </a:ext>
              </a:extLst>
            </p:cNvPr>
            <p:cNvSpPr/>
            <p:nvPr/>
          </p:nvSpPr>
          <p:spPr>
            <a:xfrm>
              <a:off x="4406900" y="3915404"/>
              <a:ext cx="3987800" cy="551117"/>
            </a:xfrm>
            <a:prstGeom prst="rect">
              <a:avLst/>
            </a:prstGeom>
            <a:solidFill>
              <a:schemeClr val="accent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406384" defTabSz="609576"/>
              <a:endParaRPr lang="en-US" sz="1867" dirty="0">
                <a:solidFill>
                  <a:prstClr val="white"/>
                </a:solidFill>
                <a:latin typeface="Calibri"/>
              </a:endParaRPr>
            </a:p>
          </p:txBody>
        </p:sp>
      </p:grpSp>
      <p:grpSp>
        <p:nvGrpSpPr>
          <p:cNvPr id="27" name="Group 26">
            <a:extLst>
              <a:ext uri="{FF2B5EF4-FFF2-40B4-BE49-F238E27FC236}">
                <a16:creationId xmlns:a16="http://schemas.microsoft.com/office/drawing/2014/main" id="{6E816A42-5FCA-7845-A322-F4FD1A9914E6}"/>
              </a:ext>
            </a:extLst>
          </p:cNvPr>
          <p:cNvGrpSpPr/>
          <p:nvPr/>
        </p:nvGrpSpPr>
        <p:grpSpPr>
          <a:xfrm>
            <a:off x="1007535" y="2055898"/>
            <a:ext cx="5118668" cy="3899464"/>
            <a:chOff x="755651" y="1541923"/>
            <a:chExt cx="3839001" cy="2924598"/>
          </a:xfrm>
        </p:grpSpPr>
        <p:sp>
          <p:nvSpPr>
            <p:cNvPr id="14" name="Pentagon 13">
              <a:extLst>
                <a:ext uri="{FF2B5EF4-FFF2-40B4-BE49-F238E27FC236}">
                  <a16:creationId xmlns:a16="http://schemas.microsoft.com/office/drawing/2014/main" id="{58C0BB85-0CD0-124B-92BE-EC2C1C4D6324}"/>
                </a:ext>
              </a:extLst>
            </p:cNvPr>
            <p:cNvSpPr/>
            <p:nvPr/>
          </p:nvSpPr>
          <p:spPr>
            <a:xfrm>
              <a:off x="755651" y="1541923"/>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Bir yönetim modeli oluşturulması</a:t>
              </a:r>
              <a:endParaRPr lang="en-US" sz="1867" dirty="0">
                <a:solidFill>
                  <a:srgbClr val="000000"/>
                </a:solidFill>
                <a:latin typeface="Calibri"/>
              </a:endParaRPr>
            </a:p>
          </p:txBody>
        </p:sp>
        <p:sp>
          <p:nvSpPr>
            <p:cNvPr id="16" name="Pentagon 15">
              <a:extLst>
                <a:ext uri="{FF2B5EF4-FFF2-40B4-BE49-F238E27FC236}">
                  <a16:creationId xmlns:a16="http://schemas.microsoft.com/office/drawing/2014/main" id="{C2100212-E85B-8B44-A2D5-FFBA97E91E3E}"/>
                </a:ext>
              </a:extLst>
            </p:cNvPr>
            <p:cNvSpPr/>
            <p:nvPr/>
          </p:nvSpPr>
          <p:spPr>
            <a:xfrm>
              <a:off x="755651" y="2136478"/>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Doktorlar ve paydaşların organizasyonu  </a:t>
              </a:r>
              <a:endParaRPr lang="en-US" sz="1867" dirty="0">
                <a:solidFill>
                  <a:srgbClr val="000000"/>
                </a:solidFill>
                <a:latin typeface="Calibri"/>
              </a:endParaRPr>
            </a:p>
          </p:txBody>
        </p:sp>
        <p:sp>
          <p:nvSpPr>
            <p:cNvPr id="18" name="Pentagon 17">
              <a:extLst>
                <a:ext uri="{FF2B5EF4-FFF2-40B4-BE49-F238E27FC236}">
                  <a16:creationId xmlns:a16="http://schemas.microsoft.com/office/drawing/2014/main" id="{CC79364B-CF32-B947-B062-6B54E42FA6B3}"/>
                </a:ext>
              </a:extLst>
            </p:cNvPr>
            <p:cNvSpPr/>
            <p:nvPr/>
          </p:nvSpPr>
          <p:spPr>
            <a:xfrm>
              <a:off x="755651" y="2731033"/>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Yeni bakım standartlarının oluşturulması</a:t>
              </a:r>
              <a:endParaRPr lang="en-US" sz="1867" dirty="0">
                <a:solidFill>
                  <a:srgbClr val="000000"/>
                </a:solidFill>
                <a:latin typeface="Calibri"/>
              </a:endParaRPr>
            </a:p>
          </p:txBody>
        </p:sp>
        <p:sp>
          <p:nvSpPr>
            <p:cNvPr id="20" name="Pentagon 19">
              <a:extLst>
                <a:ext uri="{FF2B5EF4-FFF2-40B4-BE49-F238E27FC236}">
                  <a16:creationId xmlns:a16="http://schemas.microsoft.com/office/drawing/2014/main" id="{859804CA-BCA4-C547-ABAE-ACAAF699ECFF}"/>
                </a:ext>
              </a:extLst>
            </p:cNvPr>
            <p:cNvSpPr/>
            <p:nvPr/>
          </p:nvSpPr>
          <p:spPr>
            <a:xfrm>
              <a:off x="755651" y="3322430"/>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Standartların iş akışına entegre edilmesi</a:t>
              </a:r>
              <a:endParaRPr lang="en-US" sz="1867" dirty="0">
                <a:solidFill>
                  <a:srgbClr val="000000"/>
                </a:solidFill>
                <a:latin typeface="Calibri"/>
              </a:endParaRPr>
            </a:p>
          </p:txBody>
        </p:sp>
        <p:sp>
          <p:nvSpPr>
            <p:cNvPr id="22" name="Pentagon 21">
              <a:extLst>
                <a:ext uri="{FF2B5EF4-FFF2-40B4-BE49-F238E27FC236}">
                  <a16:creationId xmlns:a16="http://schemas.microsoft.com/office/drawing/2014/main" id="{90245A71-ADAC-AD44-AC28-6BFE53D112F0}"/>
                </a:ext>
              </a:extLst>
            </p:cNvPr>
            <p:cNvSpPr/>
            <p:nvPr/>
          </p:nvSpPr>
          <p:spPr>
            <a:xfrm>
              <a:off x="755651" y="3915404"/>
              <a:ext cx="3839001" cy="551117"/>
            </a:xfrm>
            <a:prstGeom prst="homePlate">
              <a:avLst>
                <a:gd name="adj" fmla="val 26996"/>
              </a:avLst>
            </a:prstGeom>
            <a:solidFill>
              <a:schemeClr val="bg2">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117470" defTabSz="609576"/>
              <a:r>
                <a:rPr lang="tr-TR" sz="1867" dirty="0">
                  <a:solidFill>
                    <a:srgbClr val="000000"/>
                  </a:solidFill>
                  <a:latin typeface="Calibri"/>
                </a:rPr>
                <a:t>Kalite ölçümü ve giderlerin hesaplanması</a:t>
              </a:r>
              <a:endParaRPr lang="en-US" sz="1867" dirty="0">
                <a:solidFill>
                  <a:srgbClr val="000000"/>
                </a:solidFill>
                <a:latin typeface="Calibri"/>
              </a:endParaRPr>
            </a:p>
          </p:txBody>
        </p:sp>
      </p:grpSp>
      <p:sp>
        <p:nvSpPr>
          <p:cNvPr id="23" name="Content Placeholder 2">
            <a:extLst>
              <a:ext uri="{FF2B5EF4-FFF2-40B4-BE49-F238E27FC236}">
                <a16:creationId xmlns:a16="http://schemas.microsoft.com/office/drawing/2014/main" id="{188B9938-650D-1C48-B61B-4F57390FE856}"/>
              </a:ext>
            </a:extLst>
          </p:cNvPr>
          <p:cNvSpPr txBox="1">
            <a:spLocks/>
          </p:cNvSpPr>
          <p:nvPr/>
        </p:nvSpPr>
        <p:spPr>
          <a:xfrm>
            <a:off x="6508369" y="1584517"/>
            <a:ext cx="4441123" cy="4373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51">
              <a:spcBef>
                <a:spcPts val="1333"/>
              </a:spcBef>
              <a:buNone/>
            </a:pPr>
            <a:r>
              <a:rPr lang="tr-TR" sz="2667" b="1" dirty="0">
                <a:solidFill>
                  <a:srgbClr val="000000">
                    <a:lumMod val="65000"/>
                    <a:lumOff val="35000"/>
                  </a:srgbClr>
                </a:solidFill>
                <a:latin typeface="Calibri"/>
              </a:rPr>
              <a:t>Zorluklar</a:t>
            </a:r>
            <a:endParaRPr lang="en-US" sz="2667" b="1" baseline="30000" dirty="0">
              <a:solidFill>
                <a:srgbClr val="000000">
                  <a:lumMod val="65000"/>
                  <a:lumOff val="35000"/>
                </a:srgbClr>
              </a:solidFill>
              <a:latin typeface="Calibri"/>
            </a:endParaRPr>
          </a:p>
        </p:txBody>
      </p:sp>
      <p:sp>
        <p:nvSpPr>
          <p:cNvPr id="24" name="Content Placeholder 2">
            <a:extLst>
              <a:ext uri="{FF2B5EF4-FFF2-40B4-BE49-F238E27FC236}">
                <a16:creationId xmlns:a16="http://schemas.microsoft.com/office/drawing/2014/main" id="{B9FDD7EE-F87A-B047-BCAE-80A07D6142B9}"/>
              </a:ext>
            </a:extLst>
          </p:cNvPr>
          <p:cNvSpPr txBox="1">
            <a:spLocks/>
          </p:cNvSpPr>
          <p:nvPr/>
        </p:nvSpPr>
        <p:spPr>
          <a:xfrm>
            <a:off x="2190992" y="1574399"/>
            <a:ext cx="2417824" cy="437362"/>
          </a:xfrm>
          <a:prstGeom prst="rect">
            <a:avLst/>
          </a:prstGeom>
        </p:spPr>
        <p:txBody>
          <a:bodyPr vert="horz"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ctr" defTabSz="1219151">
              <a:spcBef>
                <a:spcPts val="1333"/>
              </a:spcBef>
              <a:buNone/>
            </a:pPr>
            <a:r>
              <a:rPr lang="tr-TR" sz="2667" b="1" dirty="0">
                <a:solidFill>
                  <a:srgbClr val="000000">
                    <a:lumMod val="65000"/>
                    <a:lumOff val="35000"/>
                  </a:srgbClr>
                </a:solidFill>
                <a:latin typeface="Calibri"/>
              </a:rPr>
              <a:t>Yapılacaklar</a:t>
            </a:r>
            <a:endParaRPr lang="en-US" sz="2667" b="1" baseline="30000" dirty="0">
              <a:solidFill>
                <a:srgbClr val="000000">
                  <a:lumMod val="65000"/>
                  <a:lumOff val="35000"/>
                </a:srgbClr>
              </a:solidFill>
              <a:latin typeface="Calibri"/>
            </a:endParaRPr>
          </a:p>
        </p:txBody>
      </p:sp>
      <p:sp>
        <p:nvSpPr>
          <p:cNvPr id="6" name="Dikdörtgen 5">
            <a:extLst>
              <a:ext uri="{FF2B5EF4-FFF2-40B4-BE49-F238E27FC236}">
                <a16:creationId xmlns:a16="http://schemas.microsoft.com/office/drawing/2014/main" id="{422231A2-FF6F-4A5B-8F51-92E6C9651815}"/>
              </a:ext>
            </a:extLst>
          </p:cNvPr>
          <p:cNvSpPr/>
          <p:nvPr/>
        </p:nvSpPr>
        <p:spPr>
          <a:xfrm>
            <a:off x="6229963" y="4500056"/>
            <a:ext cx="4764572" cy="646331"/>
          </a:xfrm>
          <a:prstGeom prst="rect">
            <a:avLst/>
          </a:prstGeom>
        </p:spPr>
        <p:txBody>
          <a:bodyPr wrap="square">
            <a:spAutoFit/>
          </a:bodyPr>
          <a:lstStyle/>
          <a:p>
            <a:pPr lvl="0" eaLnBrk="0" fontAlgn="base" hangingPunct="0">
              <a:spcBef>
                <a:spcPct val="0"/>
              </a:spcBef>
              <a:spcAft>
                <a:spcPct val="0"/>
              </a:spcAft>
            </a:pPr>
            <a:r>
              <a:rPr lang="tr-TR" altLang="tr-TR" dirty="0">
                <a:solidFill>
                  <a:schemeClr val="bg1"/>
                </a:solidFill>
                <a:latin typeface="inherit"/>
              </a:rPr>
              <a:t>Standartları klinik iş akışlarına yerleştirmek için gereken altyapı mevcut olmayabilir.</a:t>
            </a:r>
            <a:endParaRPr lang="tr-TR" altLang="tr-TR" sz="2800" dirty="0">
              <a:solidFill>
                <a:schemeClr val="bg1"/>
              </a:solidFill>
              <a:latin typeface="Arial" panose="020B0604020202020204" pitchFamily="34" charset="0"/>
            </a:endParaRPr>
          </a:p>
        </p:txBody>
      </p:sp>
      <p:sp>
        <p:nvSpPr>
          <p:cNvPr id="25" name="Dikdörtgen 24">
            <a:extLst>
              <a:ext uri="{FF2B5EF4-FFF2-40B4-BE49-F238E27FC236}">
                <a16:creationId xmlns:a16="http://schemas.microsoft.com/office/drawing/2014/main" id="{3371E807-9E1A-4BE2-813C-6DBC8332B5E3}"/>
              </a:ext>
            </a:extLst>
          </p:cNvPr>
          <p:cNvSpPr/>
          <p:nvPr/>
        </p:nvSpPr>
        <p:spPr>
          <a:xfrm>
            <a:off x="6265633" y="5255570"/>
            <a:ext cx="4764572" cy="1077218"/>
          </a:xfrm>
          <a:prstGeom prst="rect">
            <a:avLst/>
          </a:prstGeom>
        </p:spPr>
        <p:txBody>
          <a:bodyPr wrap="square">
            <a:spAutoFit/>
          </a:bodyPr>
          <a:lstStyle/>
          <a:p>
            <a:pPr eaLnBrk="0" fontAlgn="base" hangingPunct="0">
              <a:spcBef>
                <a:spcPct val="0"/>
              </a:spcBef>
              <a:spcAft>
                <a:spcPct val="0"/>
              </a:spcAft>
            </a:pPr>
            <a:r>
              <a:rPr lang="tr-TR" altLang="tr-TR" dirty="0">
                <a:solidFill>
                  <a:schemeClr val="bg1"/>
                </a:solidFill>
                <a:latin typeface="inherit"/>
              </a:rPr>
              <a:t>Kimlik tespiti ve tedavi farklılıklarını takip edecek sağlam veri analistlerinin eksikliği</a:t>
            </a:r>
            <a:r>
              <a:rPr lang="tr-TR" altLang="tr-TR" dirty="0">
                <a:solidFill>
                  <a:schemeClr val="bg1"/>
                </a:solidFill>
              </a:rPr>
              <a:t> </a:t>
            </a:r>
            <a:endParaRPr lang="tr-TR" altLang="tr-TR" dirty="0">
              <a:solidFill>
                <a:schemeClr val="bg1"/>
              </a:solidFill>
              <a:latin typeface="Arial" panose="020B0604020202020204" pitchFamily="34" charset="0"/>
            </a:endParaRPr>
          </a:p>
          <a:p>
            <a:pPr lvl="0" eaLnBrk="0" fontAlgn="base" hangingPunct="0">
              <a:spcBef>
                <a:spcPct val="0"/>
              </a:spcBef>
              <a:spcAft>
                <a:spcPct val="0"/>
              </a:spcAft>
            </a:pPr>
            <a:endParaRPr lang="tr-TR" altLang="tr-TR" sz="2800" dirty="0">
              <a:solidFill>
                <a:schemeClr val="bg1"/>
              </a:solidFill>
              <a:latin typeface="Arial" panose="020B0604020202020204" pitchFamily="34" charset="0"/>
            </a:endParaRPr>
          </a:p>
        </p:txBody>
      </p:sp>
    </p:spTree>
    <p:extLst>
      <p:ext uri="{BB962C8B-B14F-4D97-AF65-F5344CB8AC3E}">
        <p14:creationId xmlns:p14="http://schemas.microsoft.com/office/powerpoint/2010/main" val="4273425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fade">
                                      <p:cBhvr>
                                        <p:cTn id="11" dur="500"/>
                                        <p:tgtEl>
                                          <p:spTgt spid="27"/>
                                        </p:tgtEl>
                                      </p:cBhvr>
                                    </p:animEffect>
                                  </p:childTnLst>
                                </p:cTn>
                              </p:par>
                            </p:childTnLst>
                          </p:cTn>
                        </p:par>
                      </p:childTnLst>
                    </p:cTn>
                  </p:par>
                  <p:par>
                    <p:cTn id="12" fill="hold">
                      <p:stCondLst>
                        <p:cond delay="indefinite"/>
                      </p:stCondLst>
                      <p:childTnLst>
                        <p:par>
                          <p:cTn id="13" fill="hold">
                            <p:stCondLst>
                              <p:cond delay="0"/>
                            </p:stCondLst>
                            <p:childTnLst>
                              <p:par>
                                <p:cTn id="14" presetID="10" presetClass="entr" presetSubtype="0" fill="hold" grpId="0" nodeType="click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500"/>
                                        <p:tgtEl>
                                          <p:spTgt spid="23"/>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37C12F26-215F-3041-9BCE-23B3DE66CF18}"/>
              </a:ext>
            </a:extLst>
          </p:cNvPr>
          <p:cNvSpPr>
            <a:spLocks noGrp="1"/>
          </p:cNvSpPr>
          <p:nvPr>
            <p:ph type="sldNum" sz="quarter" idx="11"/>
          </p:nvPr>
        </p:nvSpPr>
        <p:spPr/>
        <p:txBody>
          <a:bodyPr/>
          <a:lstStyle/>
          <a:p>
            <a:fld id="{A4FCFBF2-18CA-2F49-BEC7-78957ACFB9BA}" type="slidenum">
              <a:rPr lang="en-US" smtClean="0"/>
              <a:t>5</a:t>
            </a:fld>
            <a:endParaRPr lang="en-US"/>
          </a:p>
        </p:txBody>
      </p:sp>
      <p:sp>
        <p:nvSpPr>
          <p:cNvPr id="5" name="Rectangle 22">
            <a:extLst>
              <a:ext uri="{FF2B5EF4-FFF2-40B4-BE49-F238E27FC236}">
                <a16:creationId xmlns:a16="http://schemas.microsoft.com/office/drawing/2014/main" id="{601DB937-1FB6-DD4C-80DB-F582C55D2D38}"/>
              </a:ext>
            </a:extLst>
          </p:cNvPr>
          <p:cNvSpPr/>
          <p:nvPr/>
        </p:nvSpPr>
        <p:spPr>
          <a:xfrm>
            <a:off x="2003520" y="-12699"/>
            <a:ext cx="8653773" cy="6184900"/>
          </a:xfrm>
          <a:prstGeom prst="rect">
            <a:avLst/>
          </a:prstGeom>
          <a:solidFill>
            <a:schemeClr val="bg1">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endParaRPr lang="en-US" sz="2667">
              <a:solidFill>
                <a:srgbClr val="FFFFFF"/>
              </a:solidFill>
              <a:latin typeface="+mj-lt"/>
            </a:endParaRPr>
          </a:p>
        </p:txBody>
      </p:sp>
      <p:sp>
        <p:nvSpPr>
          <p:cNvPr id="6" name="Rectangle 22">
            <a:extLst>
              <a:ext uri="{FF2B5EF4-FFF2-40B4-BE49-F238E27FC236}">
                <a16:creationId xmlns:a16="http://schemas.microsoft.com/office/drawing/2014/main" id="{5E9019E3-F458-1E41-B4C3-E44344D994C4}"/>
              </a:ext>
            </a:extLst>
          </p:cNvPr>
          <p:cNvSpPr/>
          <p:nvPr/>
        </p:nvSpPr>
        <p:spPr>
          <a:xfrm>
            <a:off x="2003521" y="1998394"/>
            <a:ext cx="4072372" cy="930137"/>
          </a:xfrm>
          <a:prstGeom prst="rect">
            <a:avLst/>
          </a:prstGeom>
          <a:solidFill>
            <a:schemeClr val="accent6">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r>
              <a:rPr lang="en-US" sz="3200" spc="-133" dirty="0">
                <a:solidFill>
                  <a:srgbClr val="FFFFFF"/>
                </a:solidFill>
                <a:latin typeface="+mj-lt"/>
              </a:rPr>
              <a:t>UpToDate</a:t>
            </a:r>
          </a:p>
        </p:txBody>
      </p:sp>
      <p:sp>
        <p:nvSpPr>
          <p:cNvPr id="10" name="Rectangle 9">
            <a:extLst>
              <a:ext uri="{FF2B5EF4-FFF2-40B4-BE49-F238E27FC236}">
                <a16:creationId xmlns:a16="http://schemas.microsoft.com/office/drawing/2014/main" id="{AA1577AF-5C10-3047-BEAE-2CDB74A10114}"/>
              </a:ext>
            </a:extLst>
          </p:cNvPr>
          <p:cNvSpPr/>
          <p:nvPr/>
        </p:nvSpPr>
        <p:spPr>
          <a:xfrm>
            <a:off x="2003521" y="1149166"/>
            <a:ext cx="8630193" cy="553998"/>
          </a:xfrm>
          <a:prstGeom prst="rect">
            <a:avLst/>
          </a:prstGeom>
        </p:spPr>
        <p:txBody>
          <a:bodyPr wrap="square">
            <a:spAutoFit/>
          </a:bodyPr>
          <a:lstStyle/>
          <a:p>
            <a:pPr algn="ctr">
              <a:lnSpc>
                <a:spcPts val="3573"/>
              </a:lnSpc>
            </a:pPr>
            <a:r>
              <a:rPr lang="en-US" sz="3200" dirty="0"/>
              <a:t>UpToDate Advanced </a:t>
            </a:r>
            <a:r>
              <a:rPr lang="tr-TR" sz="3200" dirty="0"/>
              <a:t>Klinik Karar Destek Sistemi</a:t>
            </a:r>
            <a:endParaRPr lang="en-US" sz="3200" dirty="0"/>
          </a:p>
        </p:txBody>
      </p:sp>
      <p:sp>
        <p:nvSpPr>
          <p:cNvPr id="11" name="TextBox 10">
            <a:extLst>
              <a:ext uri="{FF2B5EF4-FFF2-40B4-BE49-F238E27FC236}">
                <a16:creationId xmlns:a16="http://schemas.microsoft.com/office/drawing/2014/main" id="{3D1A9AA6-7494-9F42-B15F-E05BEFF62C4E}"/>
              </a:ext>
            </a:extLst>
          </p:cNvPr>
          <p:cNvSpPr txBox="1"/>
          <p:nvPr/>
        </p:nvSpPr>
        <p:spPr>
          <a:xfrm>
            <a:off x="2355382" y="3022899"/>
            <a:ext cx="2938257" cy="2862322"/>
          </a:xfrm>
          <a:prstGeom prst="rect">
            <a:avLst/>
          </a:prstGeom>
          <a:noFill/>
        </p:spPr>
        <p:txBody>
          <a:bodyPr wrap="square" rtlCol="0">
            <a:spAutoFit/>
          </a:bodyPr>
          <a:lstStyle/>
          <a:p>
            <a:pPr marL="232828" indent="-232828">
              <a:buFont typeface="Arial" panose="020B0604020202020204" pitchFamily="34" charset="0"/>
              <a:buChar char="•"/>
            </a:pPr>
            <a:r>
              <a:rPr lang="tr-TR" dirty="0">
                <a:solidFill>
                  <a:schemeClr val="tx2">
                    <a:lumMod val="50000"/>
                  </a:schemeClr>
                </a:solidFill>
              </a:rPr>
              <a:t>Dünya çapında güvenle kullanılmaktadır</a:t>
            </a:r>
            <a:endParaRPr lang="en-US" dirty="0">
              <a:solidFill>
                <a:schemeClr val="tx2">
                  <a:lumMod val="50000"/>
                </a:schemeClr>
              </a:solidFill>
            </a:endParaRPr>
          </a:p>
          <a:p>
            <a:pPr marL="232828" indent="-232828">
              <a:buFont typeface="Arial" panose="020B0604020202020204" pitchFamily="34" charset="0"/>
              <a:buChar char="•"/>
            </a:pPr>
            <a:r>
              <a:rPr lang="tr-TR" b="1" dirty="0">
                <a:solidFill>
                  <a:schemeClr val="tx2">
                    <a:lumMod val="50000"/>
                  </a:schemeClr>
                </a:solidFill>
              </a:rPr>
              <a:t>7300</a:t>
            </a:r>
            <a:r>
              <a:rPr lang="tr-TR" dirty="0">
                <a:solidFill>
                  <a:schemeClr val="tx2">
                    <a:lumMod val="50000"/>
                  </a:schemeClr>
                </a:solidFill>
              </a:rPr>
              <a:t>’den fazla uzman doktor tarafından hazırlanan </a:t>
            </a:r>
            <a:r>
              <a:rPr lang="tr-TR" b="1" dirty="0">
                <a:solidFill>
                  <a:schemeClr val="tx2">
                    <a:lumMod val="50000"/>
                  </a:schemeClr>
                </a:solidFill>
              </a:rPr>
              <a:t>12.000</a:t>
            </a:r>
            <a:r>
              <a:rPr lang="tr-TR" dirty="0">
                <a:solidFill>
                  <a:schemeClr val="tx2">
                    <a:lumMod val="50000"/>
                  </a:schemeClr>
                </a:solidFill>
              </a:rPr>
              <a:t>’den fazla konu içeriğine erişim</a:t>
            </a:r>
            <a:endParaRPr lang="en-US" dirty="0">
              <a:solidFill>
                <a:schemeClr val="tx2">
                  <a:lumMod val="50000"/>
                </a:schemeClr>
              </a:solidFill>
            </a:endParaRPr>
          </a:p>
          <a:p>
            <a:pPr marL="232828" indent="-232828">
              <a:buFont typeface="Arial" panose="020B0604020202020204" pitchFamily="34" charset="0"/>
              <a:buChar char="•"/>
            </a:pPr>
            <a:r>
              <a:rPr lang="tr-TR" dirty="0">
                <a:solidFill>
                  <a:schemeClr val="tx2">
                    <a:lumMod val="50000"/>
                  </a:schemeClr>
                </a:solidFill>
              </a:rPr>
              <a:t>Bakım noktasında kullanım </a:t>
            </a:r>
            <a:endParaRPr lang="en-US" dirty="0">
              <a:solidFill>
                <a:schemeClr val="tx2">
                  <a:lumMod val="50000"/>
                </a:schemeClr>
              </a:solidFill>
            </a:endParaRPr>
          </a:p>
          <a:p>
            <a:pPr marL="232828" indent="-232828">
              <a:buFont typeface="Arial" panose="020B0604020202020204" pitchFamily="34" charset="0"/>
              <a:buChar char="•"/>
            </a:pPr>
            <a:r>
              <a:rPr lang="tr-TR" dirty="0">
                <a:solidFill>
                  <a:schemeClr val="tx2">
                    <a:lumMod val="50000"/>
                  </a:schemeClr>
                </a:solidFill>
              </a:rPr>
              <a:t>Yılda 617 milyondan fazla arama</a:t>
            </a:r>
            <a:endParaRPr lang="en-US" dirty="0">
              <a:solidFill>
                <a:schemeClr val="tx2">
                  <a:lumMod val="50000"/>
                </a:schemeClr>
              </a:solidFill>
            </a:endParaRPr>
          </a:p>
          <a:p>
            <a:endParaRPr lang="en-US" dirty="0">
              <a:solidFill>
                <a:schemeClr val="tx2">
                  <a:lumMod val="50000"/>
                </a:schemeClr>
              </a:solidFill>
            </a:endParaRPr>
          </a:p>
        </p:txBody>
      </p:sp>
      <p:grpSp>
        <p:nvGrpSpPr>
          <p:cNvPr id="13" name="Group 12">
            <a:extLst>
              <a:ext uri="{FF2B5EF4-FFF2-40B4-BE49-F238E27FC236}">
                <a16:creationId xmlns:a16="http://schemas.microsoft.com/office/drawing/2014/main" id="{E6A298B3-0A3E-9A44-9285-9069C4204070}"/>
              </a:ext>
            </a:extLst>
          </p:cNvPr>
          <p:cNvGrpSpPr/>
          <p:nvPr/>
        </p:nvGrpSpPr>
        <p:grpSpPr>
          <a:xfrm>
            <a:off x="6413501" y="1998394"/>
            <a:ext cx="4243793" cy="3609829"/>
            <a:chOff x="4810125" y="1498795"/>
            <a:chExt cx="3182845" cy="2707371"/>
          </a:xfrm>
        </p:grpSpPr>
        <p:sp>
          <p:nvSpPr>
            <p:cNvPr id="7" name="Rectangle 22">
              <a:extLst>
                <a:ext uri="{FF2B5EF4-FFF2-40B4-BE49-F238E27FC236}">
                  <a16:creationId xmlns:a16="http://schemas.microsoft.com/office/drawing/2014/main" id="{2EA8E818-6F30-474C-A0CA-1B47B67C758E}"/>
                </a:ext>
              </a:extLst>
            </p:cNvPr>
            <p:cNvSpPr/>
            <p:nvPr/>
          </p:nvSpPr>
          <p:spPr>
            <a:xfrm>
              <a:off x="4810125" y="1498795"/>
              <a:ext cx="3182845" cy="697603"/>
            </a:xfrm>
            <a:prstGeom prst="rect">
              <a:avLst/>
            </a:prstGeom>
            <a:solidFill>
              <a:schemeClr val="accent3">
                <a:alpha val="85000"/>
              </a:schemeClr>
            </a:solidFill>
            <a:ln>
              <a:noFill/>
            </a:ln>
            <a:effectLst/>
          </p:spPr>
          <p:style>
            <a:lnRef idx="1">
              <a:schemeClr val="accent1"/>
            </a:lnRef>
            <a:fillRef idx="3">
              <a:schemeClr val="accent1"/>
            </a:fillRef>
            <a:effectRef idx="2">
              <a:schemeClr val="accent1"/>
            </a:effectRef>
            <a:fontRef idx="minor">
              <a:schemeClr val="lt1"/>
            </a:fontRef>
          </p:style>
          <p:txBody>
            <a:bodyPr tIns="219456" anchor="t" anchorCtr="0"/>
            <a:lstStyle/>
            <a:p>
              <a:pPr algn="ctr">
                <a:defRPr/>
              </a:pPr>
              <a:r>
                <a:rPr lang="en-US" sz="3200" spc="-133" dirty="0">
                  <a:solidFill>
                    <a:srgbClr val="FFFFFF"/>
                  </a:solidFill>
                </a:rPr>
                <a:t>UpToDate</a:t>
              </a:r>
              <a:r>
                <a:rPr lang="en-US" sz="3200" spc="-133" dirty="0">
                  <a:solidFill>
                    <a:srgbClr val="FFFFFF"/>
                  </a:solidFill>
                  <a:latin typeface="+mj-lt"/>
                </a:rPr>
                <a:t> Advanced</a:t>
              </a:r>
              <a:endParaRPr lang="en-US" sz="3200" spc="-133" dirty="0">
                <a:solidFill>
                  <a:srgbClr val="FFFFFF"/>
                </a:solidFill>
              </a:endParaRPr>
            </a:p>
          </p:txBody>
        </p:sp>
        <p:sp>
          <p:nvSpPr>
            <p:cNvPr id="12" name="TextBox 11">
              <a:extLst>
                <a:ext uri="{FF2B5EF4-FFF2-40B4-BE49-F238E27FC236}">
                  <a16:creationId xmlns:a16="http://schemas.microsoft.com/office/drawing/2014/main" id="{E3AE040A-2CC7-4A4B-9E53-A3E29F6DF9C3}"/>
                </a:ext>
              </a:extLst>
            </p:cNvPr>
            <p:cNvSpPr txBox="1"/>
            <p:nvPr/>
          </p:nvSpPr>
          <p:spPr>
            <a:xfrm>
              <a:off x="4933999" y="2267174"/>
              <a:ext cx="2831307" cy="1938992"/>
            </a:xfrm>
            <a:prstGeom prst="rect">
              <a:avLst/>
            </a:prstGeom>
            <a:noFill/>
          </p:spPr>
          <p:txBody>
            <a:bodyPr wrap="square" rtlCol="0">
              <a:spAutoFit/>
            </a:bodyPr>
            <a:lstStyle/>
            <a:p>
              <a:r>
                <a:rPr lang="tr-TR" dirty="0">
                  <a:solidFill>
                    <a:schemeClr val="tx2">
                      <a:lumMod val="50000"/>
                    </a:schemeClr>
                  </a:solidFill>
                </a:rPr>
                <a:t>Yeni gelişmiş Klinik karar destek sistemi</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err="1">
                  <a:solidFill>
                    <a:schemeClr val="tx2">
                      <a:lumMod val="50000"/>
                    </a:schemeClr>
                  </a:solidFill>
                </a:rPr>
                <a:t>UpToDate</a:t>
              </a:r>
              <a:r>
                <a:rPr lang="tr-TR" altLang="en-US" dirty="0">
                  <a:solidFill>
                    <a:schemeClr val="tx2">
                      <a:lumMod val="50000"/>
                    </a:schemeClr>
                  </a:solidFill>
                </a:rPr>
                <a:t> uzman içeriği ve süreçlerinden faydalanır</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a:solidFill>
                    <a:schemeClr val="tx2">
                      <a:lumMod val="50000"/>
                    </a:schemeClr>
                  </a:solidFill>
                </a:rPr>
                <a:t>Klinik karar süreçlerini standartlaştırır</a:t>
              </a:r>
              <a:endParaRPr lang="en-US" altLang="en-US" dirty="0">
                <a:solidFill>
                  <a:schemeClr val="tx2">
                    <a:lumMod val="50000"/>
                  </a:schemeClr>
                </a:solidFill>
              </a:endParaRPr>
            </a:p>
            <a:p>
              <a:pPr marL="232828" indent="-232828">
                <a:buFont typeface="Arial" panose="020B0604020202020204" pitchFamily="34" charset="0"/>
                <a:buChar char="•"/>
              </a:pPr>
              <a:r>
                <a:rPr lang="tr-TR" altLang="en-US" dirty="0">
                  <a:solidFill>
                    <a:schemeClr val="tx2">
                      <a:lumMod val="50000"/>
                    </a:schemeClr>
                  </a:solidFill>
                </a:rPr>
                <a:t>Bakım sonuçlarını iyileştirmek için istenmeyen tedavi farklılıklarının azaltılmasına yardımcı olur</a:t>
              </a:r>
              <a:endParaRPr lang="en-US" altLang="en-US" dirty="0">
                <a:solidFill>
                  <a:schemeClr val="tx2">
                    <a:lumMod val="50000"/>
                  </a:schemeClr>
                </a:solidFill>
              </a:endParaRPr>
            </a:p>
          </p:txBody>
        </p:sp>
      </p:grpSp>
    </p:spTree>
    <p:extLst>
      <p:ext uri="{BB962C8B-B14F-4D97-AF65-F5344CB8AC3E}">
        <p14:creationId xmlns:p14="http://schemas.microsoft.com/office/powerpoint/2010/main" val="1591637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9F13AEBC-2271-47C4-8B26-FA7FB101C1A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17919"/>
            <a:ext cx="12191999" cy="6840083"/>
          </a:xfrm>
          <a:prstGeom prst="rect">
            <a:avLst/>
          </a:prstGeom>
        </p:spPr>
      </p:pic>
      <p:sp>
        <p:nvSpPr>
          <p:cNvPr id="12" name="Rectangle 11">
            <a:extLst>
              <a:ext uri="{FF2B5EF4-FFF2-40B4-BE49-F238E27FC236}">
                <a16:creationId xmlns:a16="http://schemas.microsoft.com/office/drawing/2014/main" id="{A353800A-372C-4703-BB57-B462BD27F72D}"/>
              </a:ext>
            </a:extLst>
          </p:cNvPr>
          <p:cNvSpPr/>
          <p:nvPr/>
        </p:nvSpPr>
        <p:spPr>
          <a:xfrm>
            <a:off x="0" y="3496733"/>
            <a:ext cx="12192000" cy="3361267"/>
          </a:xfrm>
          <a:prstGeom prst="rect">
            <a:avLst/>
          </a:prstGeom>
          <a:gradFill flip="none" rotWithShape="1">
            <a:gsLst>
              <a:gs pos="0">
                <a:schemeClr val="tx2">
                  <a:alpha val="0"/>
                </a:schemeClr>
              </a:gs>
              <a:gs pos="100000">
                <a:schemeClr val="tx2"/>
              </a:gs>
            </a:gsLst>
            <a:lin ang="54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2" name="Title 1">
            <a:extLst>
              <a:ext uri="{FF2B5EF4-FFF2-40B4-BE49-F238E27FC236}">
                <a16:creationId xmlns:a16="http://schemas.microsoft.com/office/drawing/2014/main" id="{40C9FDE9-4130-1846-919B-FD8A9084FE20}"/>
              </a:ext>
            </a:extLst>
          </p:cNvPr>
          <p:cNvSpPr>
            <a:spLocks noGrp="1"/>
          </p:cNvSpPr>
          <p:nvPr>
            <p:ph type="title"/>
          </p:nvPr>
        </p:nvSpPr>
        <p:spPr>
          <a:xfrm>
            <a:off x="482600" y="4358379"/>
            <a:ext cx="11226800" cy="1143000"/>
          </a:xfrm>
        </p:spPr>
        <p:txBody>
          <a:bodyPr>
            <a:normAutofit/>
          </a:bodyPr>
          <a:lstStyle/>
          <a:p>
            <a:pPr algn="ctr"/>
            <a:r>
              <a:rPr lang="en-US" sz="5333" spc="-133" dirty="0">
                <a:solidFill>
                  <a:schemeClr val="bg2"/>
                </a:solidFill>
              </a:rPr>
              <a:t>UpToDate Advanced</a:t>
            </a:r>
          </a:p>
        </p:txBody>
      </p:sp>
      <p:sp>
        <p:nvSpPr>
          <p:cNvPr id="4" name="Slide Number Placeholder 3">
            <a:extLst>
              <a:ext uri="{FF2B5EF4-FFF2-40B4-BE49-F238E27FC236}">
                <a16:creationId xmlns:a16="http://schemas.microsoft.com/office/drawing/2014/main" id="{9055EA34-4675-1D43-BACF-3898B75FD06F}"/>
              </a:ext>
            </a:extLst>
          </p:cNvPr>
          <p:cNvSpPr>
            <a:spLocks noGrp="1"/>
          </p:cNvSpPr>
          <p:nvPr>
            <p:ph type="sldNum" sz="quarter" idx="12"/>
          </p:nvPr>
        </p:nvSpPr>
        <p:spPr/>
        <p:txBody>
          <a:bodyPr/>
          <a:lstStyle/>
          <a:p>
            <a:pPr defTabSz="609585">
              <a:defRPr/>
            </a:pPr>
            <a:fld id="{A4FCFBF2-18CA-2F49-BEC7-78957ACFB9BA}" type="slidenum">
              <a:rPr lang="en-US">
                <a:solidFill>
                  <a:srgbClr val="000000"/>
                </a:solidFill>
              </a:rPr>
              <a:pPr defTabSz="609585">
                <a:defRPr/>
              </a:pPr>
              <a:t>6</a:t>
            </a:fld>
            <a:endParaRPr lang="en-US">
              <a:solidFill>
                <a:srgbClr val="000000"/>
              </a:solidFill>
            </a:endParaRPr>
          </a:p>
        </p:txBody>
      </p:sp>
      <p:grpSp>
        <p:nvGrpSpPr>
          <p:cNvPr id="7" name="Group 6">
            <a:extLst>
              <a:ext uri="{FF2B5EF4-FFF2-40B4-BE49-F238E27FC236}">
                <a16:creationId xmlns:a16="http://schemas.microsoft.com/office/drawing/2014/main" id="{4DE25080-F21B-41CA-A86E-8B5F9315A01E}"/>
              </a:ext>
            </a:extLst>
          </p:cNvPr>
          <p:cNvGrpSpPr/>
          <p:nvPr/>
        </p:nvGrpSpPr>
        <p:grpSpPr>
          <a:xfrm>
            <a:off x="6428342" y="5431057"/>
            <a:ext cx="2447144" cy="1087651"/>
            <a:chOff x="5496526" y="3831877"/>
            <a:chExt cx="1835358" cy="815738"/>
          </a:xfrm>
        </p:grpSpPr>
        <p:pic>
          <p:nvPicPr>
            <p:cNvPr id="11" name="Picture 10">
              <a:extLst>
                <a:ext uri="{FF2B5EF4-FFF2-40B4-BE49-F238E27FC236}">
                  <a16:creationId xmlns:a16="http://schemas.microsoft.com/office/drawing/2014/main" id="{83DB384B-F2C9-478E-805C-638B628812DC}"/>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6138346" y="3831877"/>
              <a:ext cx="551716" cy="551716"/>
            </a:xfrm>
            <a:prstGeom prst="rect">
              <a:avLst/>
            </a:prstGeom>
          </p:spPr>
        </p:pic>
        <p:sp>
          <p:nvSpPr>
            <p:cNvPr id="15" name="Rectangle 14">
              <a:extLst>
                <a:ext uri="{FF2B5EF4-FFF2-40B4-BE49-F238E27FC236}">
                  <a16:creationId xmlns:a16="http://schemas.microsoft.com/office/drawing/2014/main" id="{71CA231F-B146-4A0B-8CBB-C66517E08A76}"/>
                </a:ext>
              </a:extLst>
            </p:cNvPr>
            <p:cNvSpPr/>
            <p:nvPr/>
          </p:nvSpPr>
          <p:spPr>
            <a:xfrm>
              <a:off x="5496526" y="4301366"/>
              <a:ext cx="1835358" cy="346249"/>
            </a:xfrm>
            <a:prstGeom prst="rect">
              <a:avLst/>
            </a:prstGeom>
          </p:spPr>
          <p:txBody>
            <a:bodyPr wrap="none">
              <a:spAutoFit/>
            </a:bodyPr>
            <a:lstStyle/>
            <a:p>
              <a:pPr algn="ctr"/>
              <a:r>
                <a:rPr lang="en-US" sz="2400">
                  <a:solidFill>
                    <a:srgbClr val="FFFFFF"/>
                  </a:solidFill>
                </a:rPr>
                <a:t>Lab Interpretation</a:t>
              </a:r>
            </a:p>
          </p:txBody>
        </p:sp>
      </p:grpSp>
      <p:grpSp>
        <p:nvGrpSpPr>
          <p:cNvPr id="8" name="Group 7">
            <a:extLst>
              <a:ext uri="{FF2B5EF4-FFF2-40B4-BE49-F238E27FC236}">
                <a16:creationId xmlns:a16="http://schemas.microsoft.com/office/drawing/2014/main" id="{CE46980F-79F7-4CD5-A57E-4DA96E3BA70E}"/>
              </a:ext>
            </a:extLst>
          </p:cNvPr>
          <p:cNvGrpSpPr/>
          <p:nvPr/>
        </p:nvGrpSpPr>
        <p:grpSpPr>
          <a:xfrm>
            <a:off x="4203451" y="5407235"/>
            <a:ext cx="1358450" cy="1122964"/>
            <a:chOff x="3432512" y="4073293"/>
            <a:chExt cx="1018837" cy="842223"/>
          </a:xfrm>
        </p:grpSpPr>
        <p:sp>
          <p:nvSpPr>
            <p:cNvPr id="13" name="Rectangle 12">
              <a:extLst>
                <a:ext uri="{FF2B5EF4-FFF2-40B4-BE49-F238E27FC236}">
                  <a16:creationId xmlns:a16="http://schemas.microsoft.com/office/drawing/2014/main" id="{0DECE047-1FE1-4A60-8D69-D267AF94572E}"/>
                </a:ext>
              </a:extLst>
            </p:cNvPr>
            <p:cNvSpPr/>
            <p:nvPr/>
          </p:nvSpPr>
          <p:spPr>
            <a:xfrm>
              <a:off x="3432512" y="4569267"/>
              <a:ext cx="1018837" cy="346249"/>
            </a:xfrm>
            <a:prstGeom prst="rect">
              <a:avLst/>
            </a:prstGeom>
          </p:spPr>
          <p:txBody>
            <a:bodyPr wrap="none" anchor="ctr">
              <a:spAutoFit/>
            </a:bodyPr>
            <a:lstStyle/>
            <a:p>
              <a:pPr algn="ctr"/>
              <a:r>
                <a:rPr lang="en-US" sz="2400">
                  <a:solidFill>
                    <a:srgbClr val="FFFFFF"/>
                  </a:solidFill>
                </a:rPr>
                <a:t>Pathways</a:t>
              </a:r>
            </a:p>
          </p:txBody>
        </p:sp>
        <p:pic>
          <p:nvPicPr>
            <p:cNvPr id="14" name="Picture 13">
              <a:extLst>
                <a:ext uri="{FF2B5EF4-FFF2-40B4-BE49-F238E27FC236}">
                  <a16:creationId xmlns:a16="http://schemas.microsoft.com/office/drawing/2014/main" id="{6E1E74F6-3733-483C-9845-9464F60028C1}"/>
                </a:ext>
              </a:extLst>
            </p:cNvPr>
            <p:cNvPicPr>
              <a:picLocks noChangeAspect="1"/>
            </p:cNvPicPr>
            <p:nvPr/>
          </p:nvPicPr>
          <p:blipFill>
            <a:blip r:embed="rId5" cstate="email">
              <a:extLst>
                <a:ext uri="{BEBA8EAE-BF5A-486C-A8C5-ECC9F3942E4B}">
                  <a14:imgProps xmlns:a14="http://schemas.microsoft.com/office/drawing/2010/main">
                    <a14:imgLayer r:embed="rId6">
                      <a14:imgEffect>
                        <a14:brightnessContrast bright="40000" contrast="40000"/>
                      </a14:imgEffect>
                    </a14:imgLayer>
                  </a14:imgProps>
                </a:ext>
                <a:ext uri="{28A0092B-C50C-407E-A947-70E740481C1C}">
                  <a14:useLocalDpi xmlns:a14="http://schemas.microsoft.com/office/drawing/2010/main"/>
                </a:ext>
              </a:extLst>
            </a:blip>
            <a:stretch>
              <a:fillRect/>
            </a:stretch>
          </p:blipFill>
          <p:spPr>
            <a:xfrm>
              <a:off x="3638452" y="4073293"/>
              <a:ext cx="606955" cy="606955"/>
            </a:xfrm>
            <a:prstGeom prst="rect">
              <a:avLst/>
            </a:prstGeom>
          </p:spPr>
        </p:pic>
      </p:grpSp>
      <p:sp>
        <p:nvSpPr>
          <p:cNvPr id="3" name="Footer Placeholder 2">
            <a:extLst>
              <a:ext uri="{FF2B5EF4-FFF2-40B4-BE49-F238E27FC236}">
                <a16:creationId xmlns:a16="http://schemas.microsoft.com/office/drawing/2014/main" id="{7F697DF1-E165-4920-9EEB-C39CB67AD0A4}"/>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145069754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1F264D07-C1E1-4614-ACCF-9588079B9A0C}"/>
              </a:ext>
            </a:extLst>
          </p:cNvPr>
          <p:cNvSpPr>
            <a:spLocks noGrp="1"/>
          </p:cNvSpPr>
          <p:nvPr>
            <p:ph type="sldNum" sz="quarter" idx="12"/>
          </p:nvPr>
        </p:nvSpPr>
        <p:spPr/>
        <p:txBody>
          <a:bodyPr/>
          <a:lstStyle/>
          <a:p>
            <a:fld id="{B4F7E415-E5AE-4930-BE63-010120D4D646}" type="slidenum">
              <a:rPr lang="en-US" smtClean="0">
                <a:solidFill>
                  <a:srgbClr val="000000"/>
                </a:solidFill>
              </a:rPr>
              <a:pPr/>
              <a:t>7</a:t>
            </a:fld>
            <a:endParaRPr lang="en-US">
              <a:solidFill>
                <a:srgbClr val="000000"/>
              </a:solidFill>
            </a:endParaRPr>
          </a:p>
        </p:txBody>
      </p:sp>
      <p:sp>
        <p:nvSpPr>
          <p:cNvPr id="6" name="Rectangle 5">
            <a:extLst>
              <a:ext uri="{FF2B5EF4-FFF2-40B4-BE49-F238E27FC236}">
                <a16:creationId xmlns:a16="http://schemas.microsoft.com/office/drawing/2014/main" id="{787EA8D4-431C-42E8-8834-46C504DED599}"/>
              </a:ext>
            </a:extLst>
          </p:cNvPr>
          <p:cNvSpPr/>
          <p:nvPr/>
        </p:nvSpPr>
        <p:spPr>
          <a:xfrm>
            <a:off x="4026043" y="536223"/>
            <a:ext cx="4139916" cy="666786"/>
          </a:xfrm>
          <a:prstGeom prst="rect">
            <a:avLst/>
          </a:prstGeom>
        </p:spPr>
        <p:txBody>
          <a:bodyPr wrap="none">
            <a:spAutoFit/>
          </a:bodyPr>
          <a:lstStyle/>
          <a:p>
            <a:pPr algn="ctr"/>
            <a:r>
              <a:rPr lang="en-US" sz="3733" b="1" dirty="0">
                <a:solidFill>
                  <a:srgbClr val="000000"/>
                </a:solidFill>
              </a:rPr>
              <a:t>UpToDate Pathways</a:t>
            </a:r>
          </a:p>
        </p:txBody>
      </p:sp>
      <p:grpSp>
        <p:nvGrpSpPr>
          <p:cNvPr id="22" name="Group 21">
            <a:extLst>
              <a:ext uri="{FF2B5EF4-FFF2-40B4-BE49-F238E27FC236}">
                <a16:creationId xmlns:a16="http://schemas.microsoft.com/office/drawing/2014/main" id="{D6495FBA-32FA-4DDC-BBC5-A802AD37F6F4}"/>
              </a:ext>
            </a:extLst>
          </p:cNvPr>
          <p:cNvGrpSpPr/>
          <p:nvPr/>
        </p:nvGrpSpPr>
        <p:grpSpPr>
          <a:xfrm>
            <a:off x="480216" y="2454778"/>
            <a:ext cx="3071817" cy="2608949"/>
            <a:chOff x="382579" y="2136549"/>
            <a:chExt cx="2303863" cy="1956712"/>
          </a:xfrm>
        </p:grpSpPr>
        <p:sp>
          <p:nvSpPr>
            <p:cNvPr id="10" name="Arrow: Pentagon 9">
              <a:extLst>
                <a:ext uri="{FF2B5EF4-FFF2-40B4-BE49-F238E27FC236}">
                  <a16:creationId xmlns:a16="http://schemas.microsoft.com/office/drawing/2014/main" id="{83346478-A0F7-4B9D-9974-D5CD85476880}"/>
                </a:ext>
              </a:extLst>
            </p:cNvPr>
            <p:cNvSpPr/>
            <p:nvPr/>
          </p:nvSpPr>
          <p:spPr>
            <a:xfrm>
              <a:off x="2422720" y="2136549"/>
              <a:ext cx="263722" cy="1954500"/>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11" name="Shape 2873">
              <a:extLst>
                <a:ext uri="{FF2B5EF4-FFF2-40B4-BE49-F238E27FC236}">
                  <a16:creationId xmlns:a16="http://schemas.microsoft.com/office/drawing/2014/main" id="{6B23CA2B-9D04-446F-BAB1-C28B54A96DA9}"/>
                </a:ext>
              </a:extLst>
            </p:cNvPr>
            <p:cNvSpPr txBox="1"/>
            <p:nvPr/>
          </p:nvSpPr>
          <p:spPr>
            <a:xfrm>
              <a:off x="395842" y="2136549"/>
              <a:ext cx="1903259"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Çoklu konu içerikleri</a:t>
              </a:r>
              <a:r>
                <a:rPr lang="en-US" sz="1867" dirty="0">
                  <a:solidFill>
                    <a:prstClr val="white"/>
                  </a:solidFill>
                  <a:ea typeface="Calibri"/>
                  <a:cs typeface="Calibri"/>
                  <a:sym typeface="Calibri"/>
                </a:rPr>
                <a:t> </a:t>
              </a:r>
            </a:p>
          </p:txBody>
        </p:sp>
        <p:sp>
          <p:nvSpPr>
            <p:cNvPr id="12" name="Shape 2874">
              <a:extLst>
                <a:ext uri="{FF2B5EF4-FFF2-40B4-BE49-F238E27FC236}">
                  <a16:creationId xmlns:a16="http://schemas.microsoft.com/office/drawing/2014/main" id="{68CE47DD-C220-4CB4-AEB1-1A8D910615A5}"/>
                </a:ext>
              </a:extLst>
            </p:cNvPr>
            <p:cNvSpPr txBox="1"/>
            <p:nvPr/>
          </p:nvSpPr>
          <p:spPr>
            <a:xfrm>
              <a:off x="388435" y="2692581"/>
              <a:ext cx="1910666"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Hesaplayıcılar</a:t>
              </a:r>
              <a:endParaRPr lang="en-US" sz="1867" dirty="0">
                <a:solidFill>
                  <a:prstClr val="white"/>
                </a:solidFill>
                <a:ea typeface="Calibri"/>
                <a:cs typeface="Calibri"/>
                <a:sym typeface="Calibri"/>
              </a:endParaRPr>
            </a:p>
          </p:txBody>
        </p:sp>
        <p:sp>
          <p:nvSpPr>
            <p:cNvPr id="13" name="Shape 2875">
              <a:extLst>
                <a:ext uri="{FF2B5EF4-FFF2-40B4-BE49-F238E27FC236}">
                  <a16:creationId xmlns:a16="http://schemas.microsoft.com/office/drawing/2014/main" id="{BFBC6FCB-C232-4D18-95E5-D080FDB0311A}"/>
                </a:ext>
              </a:extLst>
            </p:cNvPr>
            <p:cNvSpPr txBox="1"/>
            <p:nvPr/>
          </p:nvSpPr>
          <p:spPr>
            <a:xfrm>
              <a:off x="382579" y="3785483"/>
              <a:ext cx="1910667"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Paylaşılan tavsiyeler</a:t>
              </a:r>
              <a:endParaRPr lang="en-US" sz="1867" dirty="0">
                <a:solidFill>
                  <a:prstClr val="white"/>
                </a:solidFill>
                <a:ea typeface="Calibri"/>
                <a:cs typeface="Calibri"/>
                <a:sym typeface="Calibri"/>
              </a:endParaRPr>
            </a:p>
          </p:txBody>
        </p:sp>
        <p:sp>
          <p:nvSpPr>
            <p:cNvPr id="14" name="Shape 2876">
              <a:extLst>
                <a:ext uri="{FF2B5EF4-FFF2-40B4-BE49-F238E27FC236}">
                  <a16:creationId xmlns:a16="http://schemas.microsoft.com/office/drawing/2014/main" id="{51451BFA-512A-4821-AE4B-61E3C5A8F8FB}"/>
                </a:ext>
              </a:extLst>
            </p:cNvPr>
            <p:cNvSpPr txBox="1"/>
            <p:nvPr/>
          </p:nvSpPr>
          <p:spPr>
            <a:xfrm>
              <a:off x="395842" y="3248613"/>
              <a:ext cx="1903259" cy="307778"/>
            </a:xfrm>
            <a:prstGeom prst="roundRect">
              <a:avLst/>
            </a:prstGeom>
            <a:solidFill>
              <a:schemeClr val="accent4"/>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Grafikler</a:t>
              </a:r>
              <a:endParaRPr lang="en-US" sz="1867" dirty="0">
                <a:solidFill>
                  <a:prstClr val="white"/>
                </a:solidFill>
                <a:ea typeface="Calibri"/>
                <a:cs typeface="Calibri"/>
                <a:sym typeface="Calibri"/>
              </a:endParaRPr>
            </a:p>
          </p:txBody>
        </p:sp>
      </p:grpSp>
      <p:sp>
        <p:nvSpPr>
          <p:cNvPr id="15" name="Shape 2884">
            <a:extLst>
              <a:ext uri="{FF2B5EF4-FFF2-40B4-BE49-F238E27FC236}">
                <a16:creationId xmlns:a16="http://schemas.microsoft.com/office/drawing/2014/main" id="{1FFB4997-AF97-4AF0-8652-C264CBD0BA8B}"/>
              </a:ext>
            </a:extLst>
          </p:cNvPr>
          <p:cNvSpPr/>
          <p:nvPr/>
        </p:nvSpPr>
        <p:spPr>
          <a:xfrm>
            <a:off x="1783882" y="1355299"/>
            <a:ext cx="8624235" cy="533480"/>
          </a:xfrm>
          <a:prstGeom prst="rect">
            <a:avLst/>
          </a:prstGeom>
          <a:noFill/>
          <a:ln>
            <a:noFill/>
          </a:ln>
        </p:spPr>
        <p:txBody>
          <a:bodyPr wrap="square" lIns="121887" tIns="60927" rIns="121887" bIns="60927" anchor="ctr" anchorCtr="0">
            <a:noAutofit/>
          </a:bodyPr>
          <a:lstStyle/>
          <a:p>
            <a:pPr algn="ctr" defTabSz="914286">
              <a:buSzPct val="25000"/>
            </a:pPr>
            <a:r>
              <a:rPr lang="tr-TR" sz="2667" dirty="0">
                <a:solidFill>
                  <a:srgbClr val="474747"/>
                </a:solidFill>
                <a:ea typeface="Calibri"/>
                <a:cs typeface="Calibri"/>
                <a:sym typeface="Calibri"/>
              </a:rPr>
              <a:t>İş akışına uyumlu interaktif klinik karar destek sistemi </a:t>
            </a:r>
            <a:endParaRPr lang="en-US" sz="2667" dirty="0">
              <a:solidFill>
                <a:srgbClr val="474747"/>
              </a:solidFill>
              <a:ea typeface="Calibri"/>
              <a:cs typeface="Calibri"/>
              <a:sym typeface="Calibri"/>
            </a:endParaRPr>
          </a:p>
        </p:txBody>
      </p:sp>
      <p:grpSp>
        <p:nvGrpSpPr>
          <p:cNvPr id="21" name="Group 20">
            <a:extLst>
              <a:ext uri="{FF2B5EF4-FFF2-40B4-BE49-F238E27FC236}">
                <a16:creationId xmlns:a16="http://schemas.microsoft.com/office/drawing/2014/main" id="{E0565109-AB38-45E3-B94B-278CB973C7AD}"/>
              </a:ext>
            </a:extLst>
          </p:cNvPr>
          <p:cNvGrpSpPr/>
          <p:nvPr/>
        </p:nvGrpSpPr>
        <p:grpSpPr>
          <a:xfrm>
            <a:off x="4032246" y="2442693"/>
            <a:ext cx="3057660" cy="2630168"/>
            <a:chOff x="2904108" y="2139799"/>
            <a:chExt cx="2293245" cy="1972626"/>
          </a:xfrm>
        </p:grpSpPr>
        <p:sp>
          <p:nvSpPr>
            <p:cNvPr id="16" name="Shape 2880">
              <a:extLst>
                <a:ext uri="{FF2B5EF4-FFF2-40B4-BE49-F238E27FC236}">
                  <a16:creationId xmlns:a16="http://schemas.microsoft.com/office/drawing/2014/main" id="{84415FBD-CC1C-4DCF-BEF1-12D4EC6F0CF1}"/>
                </a:ext>
              </a:extLst>
            </p:cNvPr>
            <p:cNvSpPr txBox="1"/>
            <p:nvPr/>
          </p:nvSpPr>
          <p:spPr>
            <a:xfrm>
              <a:off x="2904108" y="2141963"/>
              <a:ext cx="1910667" cy="1970462"/>
            </a:xfrm>
            <a:prstGeom prst="rect">
              <a:avLst/>
            </a:prstGeom>
            <a:noFill/>
            <a:ln w="57150">
              <a:solidFill>
                <a:schemeClr val="accent4"/>
              </a:solidFill>
            </a:ln>
          </p:spPr>
          <p:txBody>
            <a:bodyPr wrap="square" lIns="121887" tIns="0" rIns="0" bIns="0" anchor="ctr" anchorCtr="0">
              <a:noAutofit/>
            </a:bodyPr>
            <a:lstStyle/>
            <a:p>
              <a:pPr algn="ctr" defTabSz="914286">
                <a:lnSpc>
                  <a:spcPct val="93750"/>
                </a:lnSpc>
                <a:buClr>
                  <a:srgbClr val="FFFFFF"/>
                </a:buClr>
                <a:buSzPct val="100000"/>
              </a:pPr>
              <a:r>
                <a:rPr lang="tr-TR" sz="2133" dirty="0">
                  <a:solidFill>
                    <a:srgbClr val="000000"/>
                  </a:solidFill>
                  <a:ea typeface="Calibri"/>
                  <a:cs typeface="Calibri"/>
                  <a:sym typeface="Calibri"/>
                </a:rPr>
                <a:t>İçindekiler</a:t>
              </a:r>
              <a:endParaRPr lang="en-US" sz="2133" dirty="0">
                <a:solidFill>
                  <a:srgbClr val="000000"/>
                </a:solidFill>
                <a:ea typeface="Calibri"/>
                <a:cs typeface="Calibri"/>
                <a:sym typeface="Calibri"/>
              </a:endParaRPr>
            </a:p>
            <a:p>
              <a:pPr defTabSz="914286">
                <a:lnSpc>
                  <a:spcPct val="93750"/>
                </a:lnSpc>
                <a:buClr>
                  <a:srgbClr val="FFFFFF"/>
                </a:buClr>
                <a:buSzPct val="100000"/>
              </a:pPr>
              <a:endParaRPr lang="en-US" sz="1867" dirty="0">
                <a:solidFill>
                  <a:srgbClr val="000000"/>
                </a:solidFill>
                <a:ea typeface="Calibri"/>
                <a:cs typeface="Calibri"/>
                <a:sym typeface="Calibri"/>
              </a:endParaRPr>
            </a:p>
            <a:p>
              <a:pPr marL="228594" indent="-228594" defTabSz="914286">
                <a:lnSpc>
                  <a:spcPct val="93750"/>
                </a:lnSpc>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Genel tıbbi durumlar</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Bilinen tedavi </a:t>
              </a:r>
              <a:r>
                <a:rPr lang="tr-TR" sz="1867" dirty="0" err="1">
                  <a:solidFill>
                    <a:srgbClr val="000000"/>
                  </a:solidFill>
                  <a:ea typeface="Calibri"/>
                  <a:cs typeface="Calibri"/>
                  <a:sym typeface="Calibri"/>
                </a:rPr>
                <a:t>faklılıkları</a:t>
              </a:r>
              <a:r>
                <a:rPr lang="tr-TR" sz="1867" dirty="0">
                  <a:solidFill>
                    <a:srgbClr val="000000"/>
                  </a:solidFill>
                  <a:ea typeface="Calibri"/>
                  <a:cs typeface="Calibri"/>
                  <a:sym typeface="Calibri"/>
                </a:rPr>
                <a:t>  </a:t>
              </a:r>
              <a:r>
                <a:rPr lang="en-US" sz="1867" dirty="0">
                  <a:solidFill>
                    <a:srgbClr val="000000"/>
                  </a:solidFill>
                  <a:ea typeface="Calibri"/>
                  <a:cs typeface="Calibri"/>
                  <a:sym typeface="Calibri"/>
                </a:rPr>
                <a:t> </a:t>
              </a: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Favori aramalar</a:t>
              </a:r>
              <a:endParaRPr lang="en-US" sz="1867" dirty="0">
                <a:solidFill>
                  <a:srgbClr val="000000"/>
                </a:solidFill>
                <a:ea typeface="Calibri"/>
                <a:cs typeface="Calibri"/>
                <a:sym typeface="Calibri"/>
              </a:endParaRPr>
            </a:p>
          </p:txBody>
        </p:sp>
        <p:sp>
          <p:nvSpPr>
            <p:cNvPr id="17" name="Arrow: Pentagon 16">
              <a:extLst>
                <a:ext uri="{FF2B5EF4-FFF2-40B4-BE49-F238E27FC236}">
                  <a16:creationId xmlns:a16="http://schemas.microsoft.com/office/drawing/2014/main" id="{37756F53-1B33-438A-8E68-A6337EB59790}"/>
                </a:ext>
              </a:extLst>
            </p:cNvPr>
            <p:cNvSpPr/>
            <p:nvPr/>
          </p:nvSpPr>
          <p:spPr>
            <a:xfrm>
              <a:off x="4933631" y="2139799"/>
              <a:ext cx="263722" cy="1970462"/>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grpSp>
      <p:grpSp>
        <p:nvGrpSpPr>
          <p:cNvPr id="20" name="Group 19">
            <a:extLst>
              <a:ext uri="{FF2B5EF4-FFF2-40B4-BE49-F238E27FC236}">
                <a16:creationId xmlns:a16="http://schemas.microsoft.com/office/drawing/2014/main" id="{92A2A5FA-1DC1-40DD-9BC7-6A32A6A564B7}"/>
              </a:ext>
            </a:extLst>
          </p:cNvPr>
          <p:cNvGrpSpPr/>
          <p:nvPr/>
        </p:nvGrpSpPr>
        <p:grpSpPr>
          <a:xfrm>
            <a:off x="7570121" y="2442694"/>
            <a:ext cx="4141665" cy="2598783"/>
            <a:chOff x="5501457" y="2236039"/>
            <a:chExt cx="2990386" cy="1876386"/>
          </a:xfrm>
        </p:grpSpPr>
        <p:pic>
          <p:nvPicPr>
            <p:cNvPr id="18" name="Shape 2866">
              <a:extLst>
                <a:ext uri="{FF2B5EF4-FFF2-40B4-BE49-F238E27FC236}">
                  <a16:creationId xmlns:a16="http://schemas.microsoft.com/office/drawing/2014/main" id="{B86FE727-1997-45A8-93B0-C8D26A48F74B}"/>
                </a:ext>
              </a:extLst>
            </p:cNvPr>
            <p:cNvPicPr preferRelativeResize="0"/>
            <p:nvPr/>
          </p:nvPicPr>
          <p:blipFill rotWithShape="1">
            <a:blip r:embed="rId3" cstate="email">
              <a:alphaModFix/>
              <a:extLst>
                <a:ext uri="{28A0092B-C50C-407E-A947-70E740481C1C}">
                  <a14:useLocalDpi xmlns:a14="http://schemas.microsoft.com/office/drawing/2010/main"/>
                </a:ext>
              </a:extLst>
            </a:blip>
            <a:srcRect/>
            <a:stretch/>
          </p:blipFill>
          <p:spPr>
            <a:xfrm>
              <a:off x="5501457" y="2236039"/>
              <a:ext cx="2990385" cy="1568607"/>
            </a:xfrm>
            <a:prstGeom prst="rect">
              <a:avLst/>
            </a:prstGeom>
            <a:noFill/>
            <a:ln>
              <a:noFill/>
            </a:ln>
          </p:spPr>
        </p:pic>
        <p:sp>
          <p:nvSpPr>
            <p:cNvPr id="19" name="Shape 2878">
              <a:extLst>
                <a:ext uri="{FF2B5EF4-FFF2-40B4-BE49-F238E27FC236}">
                  <a16:creationId xmlns:a16="http://schemas.microsoft.com/office/drawing/2014/main" id="{3B2772A9-F3CA-4F34-A2B2-742962B3966B}"/>
                </a:ext>
              </a:extLst>
            </p:cNvPr>
            <p:cNvSpPr/>
            <p:nvPr/>
          </p:nvSpPr>
          <p:spPr>
            <a:xfrm>
              <a:off x="5501458" y="3804646"/>
              <a:ext cx="2990385" cy="307779"/>
            </a:xfrm>
            <a:prstGeom prst="rect">
              <a:avLst/>
            </a:prstGeom>
            <a:solidFill>
              <a:schemeClr val="accent4"/>
            </a:solidFill>
            <a:ln>
              <a:noFill/>
            </a:ln>
          </p:spPr>
          <p:txBody>
            <a:bodyPr wrap="square" lIns="121887" tIns="60927" rIns="121887" bIns="60927" anchor="ctr" anchorCtr="0">
              <a:noAutofit/>
            </a:bodyPr>
            <a:lstStyle/>
            <a:p>
              <a:pPr algn="ctr" defTabSz="914286">
                <a:buSzPct val="25000"/>
              </a:pPr>
              <a:r>
                <a:rPr lang="en-US" sz="1900" dirty="0">
                  <a:solidFill>
                    <a:srgbClr val="FFFFFF"/>
                  </a:solidFill>
                  <a:ea typeface="Calibri"/>
                  <a:cs typeface="Calibri"/>
                  <a:sym typeface="Calibri"/>
                </a:rPr>
                <a:t>UpToDate® Edit</a:t>
              </a:r>
              <a:r>
                <a:rPr lang="tr-TR" sz="1900" dirty="0" err="1">
                  <a:solidFill>
                    <a:srgbClr val="FFFFFF"/>
                  </a:solidFill>
                  <a:ea typeface="Calibri"/>
                  <a:cs typeface="Calibri"/>
                  <a:sym typeface="Calibri"/>
                </a:rPr>
                <a:t>örleri</a:t>
              </a:r>
              <a:endParaRPr lang="en-US" sz="1900" dirty="0">
                <a:solidFill>
                  <a:srgbClr val="FFFFFF"/>
                </a:solidFill>
                <a:ea typeface="Calibri"/>
                <a:cs typeface="Calibri"/>
                <a:sym typeface="Calibri"/>
              </a:endParaRPr>
            </a:p>
          </p:txBody>
        </p:sp>
      </p:grpSp>
      <p:sp>
        <p:nvSpPr>
          <p:cNvPr id="23" name="Shape 2871">
            <a:extLst>
              <a:ext uri="{FF2B5EF4-FFF2-40B4-BE49-F238E27FC236}">
                <a16:creationId xmlns:a16="http://schemas.microsoft.com/office/drawing/2014/main" id="{EFCC946F-847B-4383-961A-6CD5B16520CB}"/>
              </a:ext>
            </a:extLst>
          </p:cNvPr>
          <p:cNvSpPr txBox="1"/>
          <p:nvPr/>
        </p:nvSpPr>
        <p:spPr>
          <a:xfrm>
            <a:off x="480215" y="5369183"/>
            <a:ext cx="2547555" cy="792477"/>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en-US" sz="1600" dirty="0">
                <a:solidFill>
                  <a:srgbClr val="474747"/>
                </a:solidFill>
                <a:ea typeface="Calibri"/>
                <a:cs typeface="Calibri"/>
                <a:sym typeface="Calibri"/>
              </a:rPr>
              <a:t>UpToDate</a:t>
            </a:r>
            <a:r>
              <a:rPr lang="tr-TR" sz="1600" dirty="0">
                <a:solidFill>
                  <a:srgbClr val="474747"/>
                </a:solidFill>
                <a:ea typeface="Calibri"/>
                <a:cs typeface="Calibri"/>
                <a:sym typeface="Calibri"/>
              </a:rPr>
              <a:t> içeriğinden faydalanır</a:t>
            </a:r>
            <a:endParaRPr lang="en-US" sz="1600" dirty="0">
              <a:solidFill>
                <a:srgbClr val="474747"/>
              </a:solidFill>
              <a:ea typeface="Calibri"/>
              <a:cs typeface="Calibri"/>
              <a:sym typeface="Calibri"/>
            </a:endParaRPr>
          </a:p>
        </p:txBody>
      </p:sp>
      <p:sp>
        <p:nvSpPr>
          <p:cNvPr id="24" name="Shape 2872">
            <a:extLst>
              <a:ext uri="{FF2B5EF4-FFF2-40B4-BE49-F238E27FC236}">
                <a16:creationId xmlns:a16="http://schemas.microsoft.com/office/drawing/2014/main" id="{E51A748B-BED0-4E6B-95AB-F14C1470C024}"/>
              </a:ext>
            </a:extLst>
          </p:cNvPr>
          <p:cNvSpPr txBox="1"/>
          <p:nvPr/>
        </p:nvSpPr>
        <p:spPr>
          <a:xfrm>
            <a:off x="4032246" y="5358999"/>
            <a:ext cx="2547556" cy="610071"/>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Hasta sonuçlarını etkileyen klinik sorular</a:t>
            </a:r>
            <a:endParaRPr lang="en-US" sz="1600" dirty="0">
              <a:solidFill>
                <a:srgbClr val="474747"/>
              </a:solidFill>
              <a:ea typeface="Calibri"/>
              <a:cs typeface="Calibri"/>
              <a:sym typeface="Calibri"/>
            </a:endParaRPr>
          </a:p>
        </p:txBody>
      </p:sp>
      <p:sp>
        <p:nvSpPr>
          <p:cNvPr id="25" name="Shape 2877">
            <a:extLst>
              <a:ext uri="{FF2B5EF4-FFF2-40B4-BE49-F238E27FC236}">
                <a16:creationId xmlns:a16="http://schemas.microsoft.com/office/drawing/2014/main" id="{5EBBC139-8611-4CCB-A7D1-C878F77E1675}"/>
              </a:ext>
            </a:extLst>
          </p:cNvPr>
          <p:cNvSpPr txBox="1"/>
          <p:nvPr/>
        </p:nvSpPr>
        <p:spPr>
          <a:xfrm>
            <a:off x="7570120" y="5385121"/>
            <a:ext cx="4141664" cy="558873"/>
          </a:xfrm>
          <a:prstGeom prst="rect">
            <a:avLst/>
          </a:prstGeom>
          <a:noFill/>
          <a:ln>
            <a:noFill/>
          </a:ln>
        </p:spPr>
        <p:txBody>
          <a:bodyPr wrap="square" lIns="0" tIns="0" rIns="0" bIns="0"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Belirli klinik sorularla ilgili uygun klinik kararlar alınmasına yardımcı interaktif rehberler (</a:t>
            </a:r>
            <a:r>
              <a:rPr lang="tr-TR" sz="1600" dirty="0" err="1">
                <a:solidFill>
                  <a:srgbClr val="474747"/>
                </a:solidFill>
                <a:ea typeface="Calibri"/>
                <a:cs typeface="Calibri"/>
                <a:sym typeface="Calibri"/>
              </a:rPr>
              <a:t>guidelinelar</a:t>
            </a:r>
            <a:r>
              <a:rPr lang="tr-TR" sz="1600" dirty="0">
                <a:solidFill>
                  <a:srgbClr val="474747"/>
                </a:solidFill>
                <a:ea typeface="Calibri"/>
                <a:cs typeface="Calibri"/>
                <a:sym typeface="Calibri"/>
              </a:rPr>
              <a:t>)</a:t>
            </a:r>
            <a:endParaRPr lang="en-US" sz="1600" dirty="0">
              <a:solidFill>
                <a:srgbClr val="474747"/>
              </a:solidFill>
              <a:ea typeface="Calibri"/>
              <a:cs typeface="Calibri"/>
              <a:sym typeface="Calibri"/>
            </a:endParaRPr>
          </a:p>
        </p:txBody>
      </p:sp>
      <p:sp>
        <p:nvSpPr>
          <p:cNvPr id="2" name="Footer Placeholder 1">
            <a:extLst>
              <a:ext uri="{FF2B5EF4-FFF2-40B4-BE49-F238E27FC236}">
                <a16:creationId xmlns:a16="http://schemas.microsoft.com/office/drawing/2014/main" id="{B99A6DEF-8F18-4A37-B63A-4BDC572AB203}"/>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303294153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a:extLst>
              <a:ext uri="{FF2B5EF4-FFF2-40B4-BE49-F238E27FC236}">
                <a16:creationId xmlns:a16="http://schemas.microsoft.com/office/drawing/2014/main" id="{35954E41-C3FA-4A3B-8CE1-A43E0AED99E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7570121" y="2112442"/>
            <a:ext cx="4133857" cy="2441601"/>
          </a:xfrm>
          <a:prstGeom prst="rect">
            <a:avLst/>
          </a:prstGeom>
          <a:effectLst/>
        </p:spPr>
      </p:pic>
      <p:sp>
        <p:nvSpPr>
          <p:cNvPr id="3" name="Slide Number Placeholder 2">
            <a:extLst>
              <a:ext uri="{FF2B5EF4-FFF2-40B4-BE49-F238E27FC236}">
                <a16:creationId xmlns:a16="http://schemas.microsoft.com/office/drawing/2014/main" id="{1F264D07-C1E1-4614-ACCF-9588079B9A0C}"/>
              </a:ext>
            </a:extLst>
          </p:cNvPr>
          <p:cNvSpPr>
            <a:spLocks noGrp="1"/>
          </p:cNvSpPr>
          <p:nvPr>
            <p:ph type="sldNum" sz="quarter" idx="12"/>
          </p:nvPr>
        </p:nvSpPr>
        <p:spPr/>
        <p:txBody>
          <a:bodyPr/>
          <a:lstStyle/>
          <a:p>
            <a:fld id="{B4F7E415-E5AE-4930-BE63-010120D4D646}" type="slidenum">
              <a:rPr lang="en-US" smtClean="0">
                <a:solidFill>
                  <a:srgbClr val="000000"/>
                </a:solidFill>
              </a:rPr>
              <a:pPr/>
              <a:t>8</a:t>
            </a:fld>
            <a:endParaRPr lang="en-US">
              <a:solidFill>
                <a:srgbClr val="000000"/>
              </a:solidFill>
            </a:endParaRPr>
          </a:p>
        </p:txBody>
      </p:sp>
      <p:sp>
        <p:nvSpPr>
          <p:cNvPr id="6" name="Rectangle 5">
            <a:extLst>
              <a:ext uri="{FF2B5EF4-FFF2-40B4-BE49-F238E27FC236}">
                <a16:creationId xmlns:a16="http://schemas.microsoft.com/office/drawing/2014/main" id="{787EA8D4-431C-42E8-8834-46C504DED599}"/>
              </a:ext>
            </a:extLst>
          </p:cNvPr>
          <p:cNvSpPr/>
          <p:nvPr/>
        </p:nvSpPr>
        <p:spPr>
          <a:xfrm>
            <a:off x="3168505" y="536223"/>
            <a:ext cx="5855001" cy="666786"/>
          </a:xfrm>
          <a:prstGeom prst="rect">
            <a:avLst/>
          </a:prstGeom>
        </p:spPr>
        <p:txBody>
          <a:bodyPr wrap="none">
            <a:spAutoFit/>
          </a:bodyPr>
          <a:lstStyle/>
          <a:p>
            <a:pPr algn="ctr"/>
            <a:r>
              <a:rPr lang="en-US" sz="3733" b="1" dirty="0">
                <a:solidFill>
                  <a:srgbClr val="000000"/>
                </a:solidFill>
              </a:rPr>
              <a:t>UpToDate Lab Interpretation</a:t>
            </a:r>
          </a:p>
        </p:txBody>
      </p:sp>
      <p:grpSp>
        <p:nvGrpSpPr>
          <p:cNvPr id="22" name="Group 21">
            <a:extLst>
              <a:ext uri="{FF2B5EF4-FFF2-40B4-BE49-F238E27FC236}">
                <a16:creationId xmlns:a16="http://schemas.microsoft.com/office/drawing/2014/main" id="{D6495FBA-32FA-4DDC-BBC5-A802AD37F6F4}"/>
              </a:ext>
            </a:extLst>
          </p:cNvPr>
          <p:cNvGrpSpPr/>
          <p:nvPr/>
        </p:nvGrpSpPr>
        <p:grpSpPr>
          <a:xfrm>
            <a:off x="480216" y="2124526"/>
            <a:ext cx="3071817" cy="2608949"/>
            <a:chOff x="382579" y="2136549"/>
            <a:chExt cx="2303863" cy="1956712"/>
          </a:xfrm>
        </p:grpSpPr>
        <p:sp>
          <p:nvSpPr>
            <p:cNvPr id="10" name="Arrow: Pentagon 9">
              <a:extLst>
                <a:ext uri="{FF2B5EF4-FFF2-40B4-BE49-F238E27FC236}">
                  <a16:creationId xmlns:a16="http://schemas.microsoft.com/office/drawing/2014/main" id="{83346478-A0F7-4B9D-9974-D5CD85476880}"/>
                </a:ext>
              </a:extLst>
            </p:cNvPr>
            <p:cNvSpPr/>
            <p:nvPr/>
          </p:nvSpPr>
          <p:spPr>
            <a:xfrm>
              <a:off x="2422720" y="2136549"/>
              <a:ext cx="263722" cy="1954500"/>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prstClr val="white"/>
                </a:solidFill>
              </a:endParaRPr>
            </a:p>
          </p:txBody>
        </p:sp>
        <p:sp>
          <p:nvSpPr>
            <p:cNvPr id="11" name="Shape 2873">
              <a:extLst>
                <a:ext uri="{FF2B5EF4-FFF2-40B4-BE49-F238E27FC236}">
                  <a16:creationId xmlns:a16="http://schemas.microsoft.com/office/drawing/2014/main" id="{6B23CA2B-9D04-446F-BAB1-C28B54A96DA9}"/>
                </a:ext>
              </a:extLst>
            </p:cNvPr>
            <p:cNvSpPr txBox="1"/>
            <p:nvPr/>
          </p:nvSpPr>
          <p:spPr>
            <a:xfrm>
              <a:off x="395842" y="2136549"/>
              <a:ext cx="1903259"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Yüksek hacimli </a:t>
              </a:r>
              <a:r>
                <a:rPr lang="en-US" sz="1867" dirty="0">
                  <a:solidFill>
                    <a:prstClr val="white"/>
                  </a:solidFill>
                  <a:ea typeface="Calibri"/>
                  <a:cs typeface="Calibri"/>
                  <a:sym typeface="Calibri"/>
                </a:rPr>
                <a:t>test</a:t>
              </a:r>
              <a:r>
                <a:rPr lang="tr-TR" sz="1867" dirty="0" err="1">
                  <a:solidFill>
                    <a:prstClr val="white"/>
                  </a:solidFill>
                  <a:ea typeface="Calibri"/>
                  <a:cs typeface="Calibri"/>
                  <a:sym typeface="Calibri"/>
                </a:rPr>
                <a:t>ler</a:t>
              </a:r>
              <a:r>
                <a:rPr lang="tr-TR" sz="1867" dirty="0">
                  <a:solidFill>
                    <a:prstClr val="white"/>
                  </a:solidFill>
                  <a:ea typeface="Calibri"/>
                  <a:cs typeface="Calibri"/>
                  <a:sym typeface="Calibri"/>
                </a:rPr>
                <a:t> </a:t>
              </a:r>
              <a:endParaRPr lang="en-US" sz="1867" dirty="0">
                <a:solidFill>
                  <a:prstClr val="white"/>
                </a:solidFill>
                <a:ea typeface="Calibri"/>
                <a:cs typeface="Calibri"/>
                <a:sym typeface="Calibri"/>
              </a:endParaRPr>
            </a:p>
          </p:txBody>
        </p:sp>
        <p:sp>
          <p:nvSpPr>
            <p:cNvPr id="12" name="Shape 2874">
              <a:extLst>
                <a:ext uri="{FF2B5EF4-FFF2-40B4-BE49-F238E27FC236}">
                  <a16:creationId xmlns:a16="http://schemas.microsoft.com/office/drawing/2014/main" id="{68CE47DD-C220-4CB4-AEB1-1A8D910615A5}"/>
                </a:ext>
              </a:extLst>
            </p:cNvPr>
            <p:cNvSpPr txBox="1"/>
            <p:nvPr/>
          </p:nvSpPr>
          <p:spPr>
            <a:xfrm>
              <a:off x="388435" y="2692581"/>
              <a:ext cx="1910666"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Değişen </a:t>
              </a:r>
              <a:r>
                <a:rPr lang="tr-TR" sz="1867" dirty="0" err="1">
                  <a:solidFill>
                    <a:prstClr val="white"/>
                  </a:solidFill>
                  <a:ea typeface="Calibri"/>
                  <a:cs typeface="Calibri"/>
                  <a:sym typeface="Calibri"/>
                </a:rPr>
                <a:t>guidelinelar</a:t>
              </a:r>
              <a:endParaRPr lang="en-US" sz="1867" dirty="0">
                <a:solidFill>
                  <a:prstClr val="white"/>
                </a:solidFill>
                <a:ea typeface="Calibri"/>
                <a:cs typeface="Calibri"/>
                <a:sym typeface="Calibri"/>
              </a:endParaRPr>
            </a:p>
          </p:txBody>
        </p:sp>
        <p:sp>
          <p:nvSpPr>
            <p:cNvPr id="13" name="Shape 2875">
              <a:extLst>
                <a:ext uri="{FF2B5EF4-FFF2-40B4-BE49-F238E27FC236}">
                  <a16:creationId xmlns:a16="http://schemas.microsoft.com/office/drawing/2014/main" id="{BFBC6FCB-C232-4D18-95E5-D080FDB0311A}"/>
                </a:ext>
              </a:extLst>
            </p:cNvPr>
            <p:cNvSpPr txBox="1"/>
            <p:nvPr/>
          </p:nvSpPr>
          <p:spPr>
            <a:xfrm>
              <a:off x="382579" y="3785483"/>
              <a:ext cx="1910667"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Genel aramalar</a:t>
              </a:r>
              <a:endParaRPr lang="en-US" sz="1867" dirty="0">
                <a:solidFill>
                  <a:prstClr val="white"/>
                </a:solidFill>
                <a:ea typeface="Calibri"/>
                <a:cs typeface="Calibri"/>
                <a:sym typeface="Calibri"/>
              </a:endParaRPr>
            </a:p>
          </p:txBody>
        </p:sp>
        <p:sp>
          <p:nvSpPr>
            <p:cNvPr id="14" name="Shape 2876">
              <a:extLst>
                <a:ext uri="{FF2B5EF4-FFF2-40B4-BE49-F238E27FC236}">
                  <a16:creationId xmlns:a16="http://schemas.microsoft.com/office/drawing/2014/main" id="{51451BFA-512A-4821-AE4B-61E3C5A8F8FB}"/>
                </a:ext>
              </a:extLst>
            </p:cNvPr>
            <p:cNvSpPr txBox="1"/>
            <p:nvPr/>
          </p:nvSpPr>
          <p:spPr>
            <a:xfrm>
              <a:off x="395842" y="3248613"/>
              <a:ext cx="1903259" cy="307778"/>
            </a:xfrm>
            <a:prstGeom prst="roundRect">
              <a:avLst/>
            </a:prstGeom>
            <a:solidFill>
              <a:schemeClr val="accent1"/>
            </a:solidFill>
            <a:ln>
              <a:noFill/>
            </a:ln>
          </p:spPr>
          <p:txBody>
            <a:bodyPr wrap="square" lIns="0" tIns="0" rIns="0" bIns="0" anchor="ctr" anchorCtr="0">
              <a:noAutofit/>
            </a:bodyPr>
            <a:lstStyle/>
            <a:p>
              <a:pPr marL="36570" indent="-2707" algn="ctr" defTabSz="914286">
                <a:lnSpc>
                  <a:spcPct val="93750"/>
                </a:lnSpc>
                <a:buSzPct val="25000"/>
              </a:pPr>
              <a:r>
                <a:rPr lang="tr-TR" sz="1867" dirty="0">
                  <a:solidFill>
                    <a:prstClr val="white"/>
                  </a:solidFill>
                  <a:ea typeface="Calibri"/>
                  <a:cs typeface="Calibri"/>
                  <a:sym typeface="Calibri"/>
                </a:rPr>
                <a:t> Seyrek yapılan testler</a:t>
              </a:r>
              <a:r>
                <a:rPr lang="en-US" sz="1867" dirty="0">
                  <a:solidFill>
                    <a:prstClr val="white"/>
                  </a:solidFill>
                  <a:ea typeface="Calibri"/>
                  <a:cs typeface="Calibri"/>
                  <a:sym typeface="Calibri"/>
                </a:rPr>
                <a:t> </a:t>
              </a:r>
            </a:p>
          </p:txBody>
        </p:sp>
      </p:grpSp>
      <p:sp>
        <p:nvSpPr>
          <p:cNvPr id="15" name="Shape 2884">
            <a:extLst>
              <a:ext uri="{FF2B5EF4-FFF2-40B4-BE49-F238E27FC236}">
                <a16:creationId xmlns:a16="http://schemas.microsoft.com/office/drawing/2014/main" id="{1FFB4997-AF97-4AF0-8652-C264CBD0BA8B}"/>
              </a:ext>
            </a:extLst>
          </p:cNvPr>
          <p:cNvSpPr/>
          <p:nvPr/>
        </p:nvSpPr>
        <p:spPr>
          <a:xfrm>
            <a:off x="1783883" y="1251660"/>
            <a:ext cx="8624235" cy="533480"/>
          </a:xfrm>
          <a:prstGeom prst="rect">
            <a:avLst/>
          </a:prstGeom>
          <a:noFill/>
          <a:ln>
            <a:noFill/>
          </a:ln>
        </p:spPr>
        <p:txBody>
          <a:bodyPr wrap="square" lIns="121887" tIns="60927" rIns="121887" bIns="60927" anchor="ctr" anchorCtr="0">
            <a:noAutofit/>
          </a:bodyPr>
          <a:lstStyle/>
          <a:p>
            <a:pPr algn="ctr" defTabSz="914286">
              <a:buSzPct val="25000"/>
            </a:pPr>
            <a:r>
              <a:rPr lang="tr-TR" sz="2667" dirty="0">
                <a:solidFill>
                  <a:srgbClr val="474747"/>
                </a:solidFill>
                <a:ea typeface="Calibri"/>
                <a:cs typeface="Calibri"/>
                <a:sym typeface="Calibri"/>
              </a:rPr>
              <a:t>Anormal laboratuvar sonuçlarının yönetiminde etkin kaynak</a:t>
            </a:r>
            <a:endParaRPr lang="en-US" sz="2667" dirty="0">
              <a:solidFill>
                <a:srgbClr val="474747"/>
              </a:solidFill>
              <a:ea typeface="Calibri"/>
              <a:cs typeface="Calibri"/>
              <a:sym typeface="Calibri"/>
            </a:endParaRPr>
          </a:p>
        </p:txBody>
      </p:sp>
      <p:grpSp>
        <p:nvGrpSpPr>
          <p:cNvPr id="21" name="Group 20">
            <a:extLst>
              <a:ext uri="{FF2B5EF4-FFF2-40B4-BE49-F238E27FC236}">
                <a16:creationId xmlns:a16="http://schemas.microsoft.com/office/drawing/2014/main" id="{E0565109-AB38-45E3-B94B-278CB973C7AD}"/>
              </a:ext>
            </a:extLst>
          </p:cNvPr>
          <p:cNvGrpSpPr/>
          <p:nvPr/>
        </p:nvGrpSpPr>
        <p:grpSpPr>
          <a:xfrm>
            <a:off x="4032246" y="2112441"/>
            <a:ext cx="3057660" cy="2630168"/>
            <a:chOff x="2904108" y="2139799"/>
            <a:chExt cx="2293245" cy="1972626"/>
          </a:xfrm>
        </p:grpSpPr>
        <p:sp>
          <p:nvSpPr>
            <p:cNvPr id="16" name="Shape 2880">
              <a:extLst>
                <a:ext uri="{FF2B5EF4-FFF2-40B4-BE49-F238E27FC236}">
                  <a16:creationId xmlns:a16="http://schemas.microsoft.com/office/drawing/2014/main" id="{84415FBD-CC1C-4DCF-BEF1-12D4EC6F0CF1}"/>
                </a:ext>
              </a:extLst>
            </p:cNvPr>
            <p:cNvSpPr txBox="1"/>
            <p:nvPr/>
          </p:nvSpPr>
          <p:spPr>
            <a:xfrm>
              <a:off x="2904108" y="2141963"/>
              <a:ext cx="1910667" cy="1970462"/>
            </a:xfrm>
            <a:prstGeom prst="rect">
              <a:avLst/>
            </a:prstGeom>
            <a:noFill/>
            <a:ln w="57150">
              <a:solidFill>
                <a:schemeClr val="accent1"/>
              </a:solidFill>
            </a:ln>
          </p:spPr>
          <p:txBody>
            <a:bodyPr wrap="square" lIns="121887" tIns="0" rIns="0" bIns="0" anchor="ctr" anchorCtr="0">
              <a:noAutofit/>
            </a:bodyPr>
            <a:lstStyle/>
            <a:p>
              <a:pPr algn="ctr" defTabSz="914286">
                <a:lnSpc>
                  <a:spcPct val="93750"/>
                </a:lnSpc>
                <a:buClr>
                  <a:srgbClr val="FFFFFF"/>
                </a:buClr>
                <a:buSzPct val="100000"/>
              </a:pPr>
              <a:r>
                <a:rPr lang="tr-TR" sz="2133" dirty="0">
                  <a:solidFill>
                    <a:srgbClr val="000000"/>
                  </a:solidFill>
                  <a:ea typeface="Calibri"/>
                  <a:cs typeface="Calibri"/>
                  <a:sym typeface="Calibri"/>
                </a:rPr>
                <a:t>İçindekiler</a:t>
              </a:r>
              <a:endParaRPr lang="en-US" sz="2133" dirty="0">
                <a:solidFill>
                  <a:srgbClr val="000000"/>
                </a:solidFill>
                <a:ea typeface="Calibri"/>
                <a:cs typeface="Calibri"/>
                <a:sym typeface="Calibri"/>
              </a:endParaRPr>
            </a:p>
            <a:p>
              <a:pPr defTabSz="914286">
                <a:lnSpc>
                  <a:spcPct val="93750"/>
                </a:lnSpc>
                <a:buClr>
                  <a:srgbClr val="FFFFFF"/>
                </a:buClr>
                <a:buSzPct val="100000"/>
              </a:pPr>
              <a:endParaRPr lang="en-US" sz="1867" dirty="0">
                <a:solidFill>
                  <a:srgbClr val="000000"/>
                </a:solidFill>
                <a:ea typeface="Calibri"/>
                <a:cs typeface="Calibri"/>
                <a:sym typeface="Calibri"/>
              </a:endParaRPr>
            </a:p>
            <a:p>
              <a:pPr marL="228594" indent="-228594" defTabSz="914286">
                <a:lnSpc>
                  <a:spcPct val="93750"/>
                </a:lnSpc>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Genel tıbbi durumlar</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Bilinen tedavi farklılıkları</a:t>
              </a:r>
              <a:endParaRPr lang="en-US" sz="1867" dirty="0">
                <a:solidFill>
                  <a:srgbClr val="000000"/>
                </a:solidFill>
                <a:ea typeface="Calibri"/>
                <a:cs typeface="Calibri"/>
                <a:sym typeface="Calibri"/>
              </a:endParaRPr>
            </a:p>
            <a:p>
              <a:pPr marL="228594" indent="-228594" defTabSz="914286">
                <a:lnSpc>
                  <a:spcPct val="93750"/>
                </a:lnSpc>
                <a:spcBef>
                  <a:spcPts val="800"/>
                </a:spcBef>
                <a:buClr>
                  <a:srgbClr val="FFFFFF"/>
                </a:buClr>
                <a:buSzPct val="100000"/>
                <a:buFont typeface="Wingdings" panose="05000000000000000000" pitchFamily="2" charset="2"/>
                <a:buChar char="§"/>
              </a:pPr>
              <a:r>
                <a:rPr lang="tr-TR" sz="1867" dirty="0">
                  <a:solidFill>
                    <a:srgbClr val="000000"/>
                  </a:solidFill>
                  <a:ea typeface="Calibri"/>
                  <a:cs typeface="Calibri"/>
                  <a:sym typeface="Calibri"/>
                </a:rPr>
                <a:t>Favori aramalar</a:t>
              </a:r>
              <a:endParaRPr lang="en-US" sz="1867" dirty="0">
                <a:solidFill>
                  <a:srgbClr val="000000"/>
                </a:solidFill>
                <a:ea typeface="Calibri"/>
                <a:cs typeface="Calibri"/>
                <a:sym typeface="Calibri"/>
              </a:endParaRPr>
            </a:p>
          </p:txBody>
        </p:sp>
        <p:sp>
          <p:nvSpPr>
            <p:cNvPr id="17" name="Arrow: Pentagon 16">
              <a:extLst>
                <a:ext uri="{FF2B5EF4-FFF2-40B4-BE49-F238E27FC236}">
                  <a16:creationId xmlns:a16="http://schemas.microsoft.com/office/drawing/2014/main" id="{37756F53-1B33-438A-8E68-A6337EB59790}"/>
                </a:ext>
              </a:extLst>
            </p:cNvPr>
            <p:cNvSpPr/>
            <p:nvPr/>
          </p:nvSpPr>
          <p:spPr>
            <a:xfrm>
              <a:off x="4933631" y="2139799"/>
              <a:ext cx="263722" cy="1970462"/>
            </a:xfrm>
            <a:prstGeom prst="homePlate">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solidFill>
                  <a:srgbClr val="000000"/>
                </a:solidFill>
              </a:endParaRPr>
            </a:p>
          </p:txBody>
        </p:sp>
      </p:grpSp>
      <p:sp>
        <p:nvSpPr>
          <p:cNvPr id="19" name="Shape 2878">
            <a:extLst>
              <a:ext uri="{FF2B5EF4-FFF2-40B4-BE49-F238E27FC236}">
                <a16:creationId xmlns:a16="http://schemas.microsoft.com/office/drawing/2014/main" id="{3B2772A9-F3CA-4F34-A2B2-742962B3966B}"/>
              </a:ext>
            </a:extLst>
          </p:cNvPr>
          <p:cNvSpPr/>
          <p:nvPr/>
        </p:nvSpPr>
        <p:spPr>
          <a:xfrm>
            <a:off x="7570121" y="4284952"/>
            <a:ext cx="4141664" cy="426272"/>
          </a:xfrm>
          <a:prstGeom prst="rect">
            <a:avLst/>
          </a:prstGeom>
          <a:solidFill>
            <a:schemeClr val="accent1"/>
          </a:solidFill>
          <a:ln>
            <a:noFill/>
          </a:ln>
        </p:spPr>
        <p:txBody>
          <a:bodyPr wrap="square" lIns="121887" tIns="60927" rIns="121887" bIns="60927" anchor="ctr" anchorCtr="0">
            <a:noAutofit/>
          </a:bodyPr>
          <a:lstStyle/>
          <a:p>
            <a:pPr algn="ctr" defTabSz="914286">
              <a:buSzPct val="25000"/>
            </a:pPr>
            <a:r>
              <a:rPr lang="tr-TR" sz="1900" dirty="0" err="1">
                <a:solidFill>
                  <a:srgbClr val="FFFFFF"/>
                </a:solidFill>
                <a:ea typeface="Calibri"/>
                <a:cs typeface="Calibri"/>
                <a:sym typeface="Calibri"/>
              </a:rPr>
              <a:t>UpToDate</a:t>
            </a:r>
            <a:r>
              <a:rPr lang="tr-TR" sz="1900" dirty="0">
                <a:solidFill>
                  <a:srgbClr val="FFFFFF"/>
                </a:solidFill>
                <a:ea typeface="Calibri"/>
                <a:cs typeface="Calibri"/>
                <a:sym typeface="Calibri"/>
              </a:rPr>
              <a:t> Klinik </a:t>
            </a:r>
            <a:r>
              <a:rPr lang="en-US" sz="1900" dirty="0">
                <a:solidFill>
                  <a:srgbClr val="FFFFFF"/>
                </a:solidFill>
                <a:ea typeface="Calibri"/>
                <a:cs typeface="Calibri"/>
                <a:sym typeface="Calibri"/>
              </a:rPr>
              <a:t>Edit</a:t>
            </a:r>
            <a:r>
              <a:rPr lang="tr-TR" sz="1900" dirty="0" err="1">
                <a:solidFill>
                  <a:srgbClr val="FFFFFF"/>
                </a:solidFill>
                <a:ea typeface="Calibri"/>
                <a:cs typeface="Calibri"/>
                <a:sym typeface="Calibri"/>
              </a:rPr>
              <a:t>örleri</a:t>
            </a:r>
            <a:endParaRPr lang="en-US" sz="1900" dirty="0">
              <a:solidFill>
                <a:srgbClr val="FFFFFF"/>
              </a:solidFill>
              <a:ea typeface="Calibri"/>
              <a:cs typeface="Calibri"/>
              <a:sym typeface="Calibri"/>
            </a:endParaRPr>
          </a:p>
        </p:txBody>
      </p:sp>
      <p:sp>
        <p:nvSpPr>
          <p:cNvPr id="23" name="Shape 2871">
            <a:extLst>
              <a:ext uri="{FF2B5EF4-FFF2-40B4-BE49-F238E27FC236}">
                <a16:creationId xmlns:a16="http://schemas.microsoft.com/office/drawing/2014/main" id="{EFCC946F-847B-4383-961A-6CD5B16520CB}"/>
              </a:ext>
            </a:extLst>
          </p:cNvPr>
          <p:cNvSpPr txBox="1"/>
          <p:nvPr/>
        </p:nvSpPr>
        <p:spPr>
          <a:xfrm>
            <a:off x="444180" y="5037395"/>
            <a:ext cx="2619625" cy="792477"/>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en-US" sz="1600" dirty="0">
                <a:solidFill>
                  <a:srgbClr val="474747"/>
                </a:solidFill>
                <a:ea typeface="Calibri"/>
                <a:cs typeface="Calibri"/>
                <a:sym typeface="Calibri"/>
              </a:rPr>
              <a:t>UpToDate </a:t>
            </a:r>
            <a:r>
              <a:rPr lang="tr-TR" sz="1600" dirty="0">
                <a:solidFill>
                  <a:srgbClr val="474747"/>
                </a:solidFill>
                <a:ea typeface="Calibri"/>
                <a:cs typeface="Calibri"/>
                <a:sym typeface="Calibri"/>
              </a:rPr>
              <a:t>içeriğine dayanmaktadır</a:t>
            </a:r>
            <a:endParaRPr lang="en-US" sz="1600" dirty="0">
              <a:solidFill>
                <a:srgbClr val="474747"/>
              </a:solidFill>
              <a:ea typeface="Calibri"/>
              <a:cs typeface="Calibri"/>
              <a:sym typeface="Calibri"/>
            </a:endParaRPr>
          </a:p>
        </p:txBody>
      </p:sp>
      <p:sp>
        <p:nvSpPr>
          <p:cNvPr id="24" name="Shape 2872">
            <a:extLst>
              <a:ext uri="{FF2B5EF4-FFF2-40B4-BE49-F238E27FC236}">
                <a16:creationId xmlns:a16="http://schemas.microsoft.com/office/drawing/2014/main" id="{E51A748B-BED0-4E6B-95AB-F14C1470C024}"/>
              </a:ext>
            </a:extLst>
          </p:cNvPr>
          <p:cNvSpPr txBox="1"/>
          <p:nvPr/>
        </p:nvSpPr>
        <p:spPr>
          <a:xfrm>
            <a:off x="4032246" y="5028747"/>
            <a:ext cx="2547556" cy="610071"/>
          </a:xfrm>
          <a:prstGeom prst="rect">
            <a:avLst/>
          </a:prstGeom>
          <a:noFill/>
          <a:ln>
            <a:noFill/>
          </a:ln>
        </p:spPr>
        <p:txBody>
          <a:bodyPr wrap="square" lIns="60927" tIns="60927" rIns="60927" bIns="60927"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Belirli soruları ele almak için kısa ve öz formatta sentezlenmiştir</a:t>
            </a:r>
            <a:endParaRPr lang="en-US" sz="1600" dirty="0">
              <a:solidFill>
                <a:srgbClr val="474747"/>
              </a:solidFill>
              <a:ea typeface="Calibri"/>
              <a:cs typeface="Calibri"/>
              <a:sym typeface="Calibri"/>
            </a:endParaRPr>
          </a:p>
        </p:txBody>
      </p:sp>
      <p:sp>
        <p:nvSpPr>
          <p:cNvPr id="25" name="Shape 2877">
            <a:extLst>
              <a:ext uri="{FF2B5EF4-FFF2-40B4-BE49-F238E27FC236}">
                <a16:creationId xmlns:a16="http://schemas.microsoft.com/office/drawing/2014/main" id="{5EBBC139-8611-4CCB-A7D1-C878F77E1675}"/>
              </a:ext>
            </a:extLst>
          </p:cNvPr>
          <p:cNvSpPr txBox="1"/>
          <p:nvPr/>
        </p:nvSpPr>
        <p:spPr>
          <a:xfrm>
            <a:off x="7401927" y="5040498"/>
            <a:ext cx="4302051" cy="558873"/>
          </a:xfrm>
          <a:prstGeom prst="rect">
            <a:avLst/>
          </a:prstGeom>
          <a:noFill/>
          <a:ln>
            <a:noFill/>
          </a:ln>
        </p:spPr>
        <p:txBody>
          <a:bodyPr wrap="square" lIns="0" tIns="0" rIns="0" bIns="0" anchor="t" anchorCtr="0">
            <a:noAutofit/>
          </a:bodyPr>
          <a:lstStyle/>
          <a:p>
            <a:pPr marL="36570" indent="-2707" algn="ctr" defTabSz="914286">
              <a:lnSpc>
                <a:spcPct val="107142"/>
              </a:lnSpc>
              <a:buSzPct val="25000"/>
            </a:pPr>
            <a:r>
              <a:rPr lang="tr-TR" sz="1600" dirty="0">
                <a:solidFill>
                  <a:srgbClr val="474747"/>
                </a:solidFill>
                <a:ea typeface="Calibri"/>
                <a:cs typeface="Calibri"/>
                <a:sym typeface="Calibri"/>
              </a:rPr>
              <a:t>Yanlış teşhis, tedavi ve gereksiz testlerden kaçınmaya yardımcı kanıta dayalı tavsiyelere erişim </a:t>
            </a:r>
            <a:endParaRPr lang="en-US" sz="1600" dirty="0">
              <a:solidFill>
                <a:srgbClr val="474747"/>
              </a:solidFill>
              <a:ea typeface="Calibri"/>
              <a:cs typeface="Calibri"/>
              <a:sym typeface="Calibri"/>
            </a:endParaRPr>
          </a:p>
        </p:txBody>
      </p:sp>
      <p:sp>
        <p:nvSpPr>
          <p:cNvPr id="2" name="Footer Placeholder 1">
            <a:extLst>
              <a:ext uri="{FF2B5EF4-FFF2-40B4-BE49-F238E27FC236}">
                <a16:creationId xmlns:a16="http://schemas.microsoft.com/office/drawing/2014/main" id="{B68C62BC-E2BB-4C50-A384-8E37D73B0ECD}"/>
              </a:ext>
            </a:extLst>
          </p:cNvPr>
          <p:cNvSpPr>
            <a:spLocks noGrp="1"/>
          </p:cNvSpPr>
          <p:nvPr>
            <p:ph type="ftr" sz="quarter" idx="11"/>
          </p:nvPr>
        </p:nvSpPr>
        <p:spPr/>
        <p:txBody>
          <a:bodyPr/>
          <a:lstStyle/>
          <a:p>
            <a:r>
              <a:rPr lang="en-US">
                <a:solidFill>
                  <a:prstClr val="white">
                    <a:lumMod val="50000"/>
                  </a:prstClr>
                </a:solidFill>
              </a:rPr>
              <a:t>Wolters Kluwer Emmi Solution Training</a:t>
            </a:r>
          </a:p>
        </p:txBody>
      </p:sp>
    </p:spTree>
    <p:extLst>
      <p:ext uri="{BB962C8B-B14F-4D97-AF65-F5344CB8AC3E}">
        <p14:creationId xmlns:p14="http://schemas.microsoft.com/office/powerpoint/2010/main" val="138130927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0E3FEFD6-9D0F-7646-8EA5-C87F311EFE8F}"/>
              </a:ext>
            </a:extLst>
          </p:cNvPr>
          <p:cNvSpPr>
            <a:spLocks noGrp="1"/>
          </p:cNvSpPr>
          <p:nvPr>
            <p:ph type="sldNum" sz="quarter" idx="12"/>
          </p:nvPr>
        </p:nvSpPr>
        <p:spPr/>
        <p:txBody>
          <a:bodyPr/>
          <a:lstStyle/>
          <a:p>
            <a:fld id="{A4FCFBF2-18CA-2F49-BEC7-78957ACFB9BA}" type="slidenum">
              <a:rPr lang="en-US" smtClean="0"/>
              <a:t>9</a:t>
            </a:fld>
            <a:endParaRPr lang="en-US"/>
          </a:p>
        </p:txBody>
      </p:sp>
      <p:sp>
        <p:nvSpPr>
          <p:cNvPr id="6" name="Title 4">
            <a:extLst>
              <a:ext uri="{FF2B5EF4-FFF2-40B4-BE49-F238E27FC236}">
                <a16:creationId xmlns:a16="http://schemas.microsoft.com/office/drawing/2014/main" id="{0E5C47C9-6D7C-3B4F-8F85-E31C048B559B}"/>
              </a:ext>
            </a:extLst>
          </p:cNvPr>
          <p:cNvSpPr txBox="1">
            <a:spLocks/>
          </p:cNvSpPr>
          <p:nvPr/>
        </p:nvSpPr>
        <p:spPr>
          <a:xfrm>
            <a:off x="3631863" y="791661"/>
            <a:ext cx="4869661" cy="640495"/>
          </a:xfrm>
          <a:prstGeom prst="rect">
            <a:avLst/>
          </a:prstGeom>
        </p:spPr>
        <p:txBody>
          <a:bodyPr/>
          <a:lstStyle>
            <a:lvl1pPr algn="l" defTabSz="457200" rtl="0" eaLnBrk="1" latinLnBrk="0" hangingPunct="1">
              <a:spcBef>
                <a:spcPct val="0"/>
              </a:spcBef>
              <a:buNone/>
              <a:defRPr sz="4000" b="0" kern="1200">
                <a:solidFill>
                  <a:schemeClr val="tx1"/>
                </a:solidFill>
                <a:latin typeface="+mj-lt"/>
                <a:ea typeface="+mj-ea"/>
                <a:cs typeface="+mj-cs"/>
              </a:defRPr>
            </a:lvl1pPr>
          </a:lstStyle>
          <a:p>
            <a:r>
              <a:rPr lang="en-US" sz="3600" dirty="0"/>
              <a:t>UpToDate Advanced</a:t>
            </a:r>
          </a:p>
        </p:txBody>
      </p:sp>
      <p:sp>
        <p:nvSpPr>
          <p:cNvPr id="10" name="TextBox 9">
            <a:extLst>
              <a:ext uri="{FF2B5EF4-FFF2-40B4-BE49-F238E27FC236}">
                <a16:creationId xmlns:a16="http://schemas.microsoft.com/office/drawing/2014/main" id="{711F9A3E-7433-C246-8ACC-9DAA1E0D53B4}"/>
              </a:ext>
            </a:extLst>
          </p:cNvPr>
          <p:cNvSpPr txBox="1"/>
          <p:nvPr/>
        </p:nvSpPr>
        <p:spPr>
          <a:xfrm>
            <a:off x="1248375" y="1409190"/>
            <a:ext cx="9382125" cy="646331"/>
          </a:xfrm>
          <a:prstGeom prst="rect">
            <a:avLst/>
          </a:prstGeom>
          <a:noFill/>
        </p:spPr>
        <p:txBody>
          <a:bodyPr wrap="square" rtlCol="0">
            <a:spAutoFit/>
          </a:bodyPr>
          <a:lstStyle/>
          <a:p>
            <a:r>
              <a:rPr lang="tr-TR" i="1" dirty="0"/>
              <a:t>Hasta bakımında istenmeyen farklılıkları azaltın, standartlaştırılmış tıbbi bakım hizmeti sunarak hasta tedavi sonuçlarını iyileştirin </a:t>
            </a:r>
            <a:endParaRPr lang="en-US" i="1" dirty="0">
              <a:solidFill>
                <a:schemeClr val="tx2"/>
              </a:solidFill>
            </a:endParaRPr>
          </a:p>
        </p:txBody>
      </p:sp>
      <p:grpSp>
        <p:nvGrpSpPr>
          <p:cNvPr id="22" name="Group 21">
            <a:extLst>
              <a:ext uri="{FF2B5EF4-FFF2-40B4-BE49-F238E27FC236}">
                <a16:creationId xmlns:a16="http://schemas.microsoft.com/office/drawing/2014/main" id="{9E71067E-B76E-B947-B427-82718FBB59D7}"/>
              </a:ext>
            </a:extLst>
          </p:cNvPr>
          <p:cNvGrpSpPr/>
          <p:nvPr/>
        </p:nvGrpSpPr>
        <p:grpSpPr>
          <a:xfrm>
            <a:off x="3883447" y="3967092"/>
            <a:ext cx="4735687" cy="891047"/>
            <a:chOff x="2912585" y="2975322"/>
            <a:chExt cx="3551765" cy="668286"/>
          </a:xfrm>
        </p:grpSpPr>
        <p:sp>
          <p:nvSpPr>
            <p:cNvPr id="8" name="Rectangle 25">
              <a:extLst>
                <a:ext uri="{FF2B5EF4-FFF2-40B4-BE49-F238E27FC236}">
                  <a16:creationId xmlns:a16="http://schemas.microsoft.com/office/drawing/2014/main" id="{E6022204-8744-8347-9946-4313B60E5B78}"/>
                </a:ext>
              </a:extLst>
            </p:cNvPr>
            <p:cNvSpPr/>
            <p:nvPr/>
          </p:nvSpPr>
          <p:spPr>
            <a:xfrm>
              <a:off x="3564392" y="2975322"/>
              <a:ext cx="2899958" cy="668286"/>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3"/>
                  </a:solidFill>
                </a:rPr>
                <a:t>İstenmeyen tedavi farklılıklarını azaltarak hasta tedavi sonuçlarını iyileştirin</a:t>
              </a:r>
              <a:endParaRPr lang="en-US" sz="2000" b="1" dirty="0">
                <a:solidFill>
                  <a:schemeClr val="accent3"/>
                </a:solidFill>
              </a:endParaRPr>
            </a:p>
            <a:p>
              <a:pPr>
                <a:defRPr/>
              </a:pPr>
              <a:endParaRPr lang="en-US" sz="2000" b="1" dirty="0">
                <a:solidFill>
                  <a:schemeClr val="accent3"/>
                </a:solidFill>
              </a:endParaRPr>
            </a:p>
          </p:txBody>
        </p:sp>
        <p:pic>
          <p:nvPicPr>
            <p:cNvPr id="12" name="Picture 11">
              <a:extLst>
                <a:ext uri="{FF2B5EF4-FFF2-40B4-BE49-F238E27FC236}">
                  <a16:creationId xmlns:a16="http://schemas.microsoft.com/office/drawing/2014/main" id="{06086D7E-E8DB-F14E-9FE5-E6904AA43EFA}"/>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912585" y="3005761"/>
              <a:ext cx="592373" cy="592373"/>
            </a:xfrm>
            <a:prstGeom prst="rect">
              <a:avLst/>
            </a:prstGeom>
          </p:spPr>
        </p:pic>
      </p:grpSp>
      <p:grpSp>
        <p:nvGrpSpPr>
          <p:cNvPr id="20" name="Group 19">
            <a:extLst>
              <a:ext uri="{FF2B5EF4-FFF2-40B4-BE49-F238E27FC236}">
                <a16:creationId xmlns:a16="http://schemas.microsoft.com/office/drawing/2014/main" id="{8D93E664-D69D-EF4E-989E-22A95368ABC0}"/>
              </a:ext>
            </a:extLst>
          </p:cNvPr>
          <p:cNvGrpSpPr/>
          <p:nvPr/>
        </p:nvGrpSpPr>
        <p:grpSpPr>
          <a:xfrm>
            <a:off x="3883447" y="2016503"/>
            <a:ext cx="4037427" cy="855708"/>
            <a:chOff x="2912585" y="1512379"/>
            <a:chExt cx="3028070" cy="641782"/>
          </a:xfrm>
        </p:grpSpPr>
        <p:sp>
          <p:nvSpPr>
            <p:cNvPr id="9" name="Rectangle 25">
              <a:extLst>
                <a:ext uri="{FF2B5EF4-FFF2-40B4-BE49-F238E27FC236}">
                  <a16:creationId xmlns:a16="http://schemas.microsoft.com/office/drawing/2014/main" id="{430A63C4-9877-3943-8821-77C06E4FF6AF}"/>
                </a:ext>
              </a:extLst>
            </p:cNvPr>
            <p:cNvSpPr/>
            <p:nvPr/>
          </p:nvSpPr>
          <p:spPr>
            <a:xfrm>
              <a:off x="3564392" y="1512379"/>
              <a:ext cx="2376263" cy="641782"/>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6"/>
                  </a:solidFill>
                </a:rPr>
                <a:t>Kanıta dayalı</a:t>
              </a:r>
              <a:r>
                <a:rPr lang="en-US" sz="2000" b="1" dirty="0">
                  <a:solidFill>
                    <a:schemeClr val="accent6"/>
                  </a:solidFill>
                </a:rPr>
                <a:t> UpToDate</a:t>
              </a:r>
              <a:r>
                <a:rPr lang="tr-TR" sz="2000" b="1" dirty="0">
                  <a:solidFill>
                    <a:schemeClr val="accent6"/>
                  </a:solidFill>
                </a:rPr>
                <a:t> içerik kapsamından faydalanın</a:t>
              </a:r>
              <a:endParaRPr lang="en-US" sz="2000" b="1" dirty="0">
                <a:solidFill>
                  <a:schemeClr val="accent6"/>
                </a:solidFill>
              </a:endParaRPr>
            </a:p>
          </p:txBody>
        </p:sp>
        <p:pic>
          <p:nvPicPr>
            <p:cNvPr id="14" name="Picture 13">
              <a:extLst>
                <a:ext uri="{FF2B5EF4-FFF2-40B4-BE49-F238E27FC236}">
                  <a16:creationId xmlns:a16="http://schemas.microsoft.com/office/drawing/2014/main" id="{50A763B5-6379-9845-A38A-B18EFB086952}"/>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912585" y="1541076"/>
              <a:ext cx="594429" cy="594429"/>
            </a:xfrm>
            <a:prstGeom prst="rect">
              <a:avLst/>
            </a:prstGeom>
          </p:spPr>
        </p:pic>
      </p:grpSp>
      <p:grpSp>
        <p:nvGrpSpPr>
          <p:cNvPr id="21" name="Group 20">
            <a:extLst>
              <a:ext uri="{FF2B5EF4-FFF2-40B4-BE49-F238E27FC236}">
                <a16:creationId xmlns:a16="http://schemas.microsoft.com/office/drawing/2014/main" id="{CA71BD41-4922-A34C-8079-87F013188237}"/>
              </a:ext>
            </a:extLst>
          </p:cNvPr>
          <p:cNvGrpSpPr/>
          <p:nvPr/>
        </p:nvGrpSpPr>
        <p:grpSpPr>
          <a:xfrm>
            <a:off x="3883447" y="3024322"/>
            <a:ext cx="4360507" cy="852805"/>
            <a:chOff x="2912585" y="2268241"/>
            <a:chExt cx="3270380" cy="639604"/>
          </a:xfrm>
        </p:grpSpPr>
        <p:sp>
          <p:nvSpPr>
            <p:cNvPr id="7" name="Rectangle 25">
              <a:extLst>
                <a:ext uri="{FF2B5EF4-FFF2-40B4-BE49-F238E27FC236}">
                  <a16:creationId xmlns:a16="http://schemas.microsoft.com/office/drawing/2014/main" id="{07187DE9-779C-B947-A8B8-30689AA9574B}"/>
                </a:ext>
              </a:extLst>
            </p:cNvPr>
            <p:cNvSpPr/>
            <p:nvPr/>
          </p:nvSpPr>
          <p:spPr>
            <a:xfrm>
              <a:off x="3564392" y="2315471"/>
              <a:ext cx="2618573" cy="592374"/>
            </a:xfrm>
            <a:prstGeom prst="rect">
              <a:avLst/>
            </a:prstGeom>
            <a:noFill/>
            <a:ln>
              <a:noFill/>
            </a:ln>
            <a:effectLst/>
          </p:spPr>
          <p:style>
            <a:lnRef idx="1">
              <a:schemeClr val="accent1"/>
            </a:lnRef>
            <a:fillRef idx="3">
              <a:schemeClr val="accent1"/>
            </a:fillRef>
            <a:effectRef idx="2">
              <a:schemeClr val="accent1"/>
            </a:effectRef>
            <a:fontRef idx="minor">
              <a:schemeClr val="lt1"/>
            </a:fontRef>
          </p:style>
          <p:txBody>
            <a:bodyPr anchor="t" anchorCtr="0"/>
            <a:lstStyle/>
            <a:p>
              <a:pPr>
                <a:defRPr/>
              </a:pPr>
              <a:r>
                <a:rPr lang="tr-TR" sz="2000" b="1" dirty="0">
                  <a:solidFill>
                    <a:schemeClr val="accent1"/>
                  </a:solidFill>
                </a:rPr>
                <a:t>Klinik kararları standartlaştırın</a:t>
              </a:r>
              <a:endParaRPr lang="en-US" sz="2000" b="1" dirty="0">
                <a:solidFill>
                  <a:schemeClr val="accent1"/>
                </a:solidFill>
              </a:endParaRPr>
            </a:p>
            <a:p>
              <a:pPr>
                <a:defRPr/>
              </a:pPr>
              <a:endParaRPr lang="en-US" sz="2000" b="1" dirty="0">
                <a:solidFill>
                  <a:schemeClr val="accent1"/>
                </a:solidFill>
              </a:endParaRPr>
            </a:p>
          </p:txBody>
        </p:sp>
        <p:sp>
          <p:nvSpPr>
            <p:cNvPr id="18" name="Rectangle 17">
              <a:extLst>
                <a:ext uri="{FF2B5EF4-FFF2-40B4-BE49-F238E27FC236}">
                  <a16:creationId xmlns:a16="http://schemas.microsoft.com/office/drawing/2014/main" id="{052B9559-49FE-3F4E-9F92-A8BFB57F57C3}"/>
                </a:ext>
              </a:extLst>
            </p:cNvPr>
            <p:cNvSpPr/>
            <p:nvPr/>
          </p:nvSpPr>
          <p:spPr>
            <a:xfrm>
              <a:off x="2912585" y="2268241"/>
              <a:ext cx="592373" cy="592373"/>
            </a:xfrm>
            <a:prstGeom prst="rect">
              <a:avLst/>
            </a:prstGeom>
            <a:solidFill>
              <a:schemeClr val="accent1"/>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2400"/>
            </a:p>
          </p:txBody>
        </p:sp>
        <p:pic>
          <p:nvPicPr>
            <p:cNvPr id="17" name="Afbeelding 8" descr="globe_white.png">
              <a:extLst>
                <a:ext uri="{FF2B5EF4-FFF2-40B4-BE49-F238E27FC236}">
                  <a16:creationId xmlns:a16="http://schemas.microsoft.com/office/drawing/2014/main" id="{9F7045ED-3B50-DC49-B1F5-7C2128333993}"/>
                </a:ext>
              </a:extLst>
            </p:cNvPr>
            <p:cNvPicPr>
              <a:picLocks/>
            </p:cNvPicPr>
            <p:nvPr/>
          </p:nvPicPr>
          <p:blipFill>
            <a:blip r:embed="rId5">
              <a:extLst>
                <a:ext uri="{28A0092B-C50C-407E-A947-70E740481C1C}">
                  <a14:useLocalDpi xmlns:a14="http://schemas.microsoft.com/office/drawing/2010/main"/>
                </a:ext>
              </a:extLst>
            </a:blip>
            <a:stretch>
              <a:fillRect/>
            </a:stretch>
          </p:blipFill>
          <p:spPr>
            <a:xfrm>
              <a:off x="2999109" y="2354765"/>
              <a:ext cx="419324" cy="419324"/>
            </a:xfrm>
            <a:prstGeom prst="rect">
              <a:avLst/>
            </a:prstGeom>
          </p:spPr>
        </p:pic>
      </p:grpSp>
      <p:sp>
        <p:nvSpPr>
          <p:cNvPr id="19" name="TextBox 18">
            <a:extLst>
              <a:ext uri="{FF2B5EF4-FFF2-40B4-BE49-F238E27FC236}">
                <a16:creationId xmlns:a16="http://schemas.microsoft.com/office/drawing/2014/main" id="{D4A554A8-E03E-9243-8FFA-093FE10F049C}"/>
              </a:ext>
            </a:extLst>
          </p:cNvPr>
          <p:cNvSpPr txBox="1"/>
          <p:nvPr/>
        </p:nvSpPr>
        <p:spPr>
          <a:xfrm>
            <a:off x="3374293" y="5000781"/>
            <a:ext cx="5384800" cy="646331"/>
          </a:xfrm>
          <a:prstGeom prst="rect">
            <a:avLst/>
          </a:prstGeom>
          <a:noFill/>
        </p:spPr>
        <p:txBody>
          <a:bodyPr wrap="square" rtlCol="0">
            <a:spAutoFit/>
          </a:bodyPr>
          <a:lstStyle/>
          <a:p>
            <a:pPr algn="ctr"/>
            <a:r>
              <a:rPr lang="tr-TR" dirty="0">
                <a:solidFill>
                  <a:schemeClr val="tx2"/>
                </a:solidFill>
              </a:rPr>
              <a:t> </a:t>
            </a:r>
            <a:r>
              <a:rPr lang="tr-TR" dirty="0" err="1">
                <a:solidFill>
                  <a:schemeClr val="tx2"/>
                </a:solidFill>
              </a:rPr>
              <a:t>Klinisyenlerinizin</a:t>
            </a:r>
            <a:r>
              <a:rPr lang="tr-TR" dirty="0">
                <a:solidFill>
                  <a:schemeClr val="tx2"/>
                </a:solidFill>
              </a:rPr>
              <a:t> hastalar ile ilgili en iyi kararları almaları için </a:t>
            </a:r>
            <a:r>
              <a:rPr lang="tr-TR" dirty="0" err="1">
                <a:solidFill>
                  <a:schemeClr val="tx2"/>
                </a:solidFill>
              </a:rPr>
              <a:t>UpToDate</a:t>
            </a:r>
            <a:r>
              <a:rPr lang="tr-TR" dirty="0">
                <a:solidFill>
                  <a:schemeClr val="tx2"/>
                </a:solidFill>
              </a:rPr>
              <a:t> </a:t>
            </a:r>
            <a:r>
              <a:rPr lang="tr-TR" dirty="0" err="1">
                <a:solidFill>
                  <a:schemeClr val="tx2"/>
                </a:solidFill>
              </a:rPr>
              <a:t>Advanced’i</a:t>
            </a:r>
            <a:r>
              <a:rPr lang="tr-TR" dirty="0">
                <a:solidFill>
                  <a:schemeClr val="tx2"/>
                </a:solidFill>
              </a:rPr>
              <a:t> seçin</a:t>
            </a:r>
            <a:endParaRPr lang="en-US" dirty="0">
              <a:solidFill>
                <a:schemeClr val="tx2"/>
              </a:solidFill>
            </a:endParaRPr>
          </a:p>
        </p:txBody>
      </p:sp>
    </p:spTree>
    <p:extLst>
      <p:ext uri="{BB962C8B-B14F-4D97-AF65-F5344CB8AC3E}">
        <p14:creationId xmlns:p14="http://schemas.microsoft.com/office/powerpoint/2010/main" val="23749445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2000"/>
                                        <p:tgtEl>
                                          <p:spTgt spid="20"/>
                                        </p:tgtEl>
                                      </p:cBhvr>
                                    </p:animEffect>
                                  </p:childTnLst>
                                </p:cTn>
                              </p:par>
                            </p:childTnLst>
                          </p:cTn>
                        </p:par>
                        <p:par>
                          <p:cTn id="8" fill="hold">
                            <p:stCondLst>
                              <p:cond delay="2000"/>
                            </p:stCondLst>
                            <p:childTnLst>
                              <p:par>
                                <p:cTn id="9" presetID="10" presetClass="entr" presetSubtype="0" fill="hold" nodeType="afterEffect">
                                  <p:stCondLst>
                                    <p:cond delay="0"/>
                                  </p:stCondLst>
                                  <p:childTnLst>
                                    <p:set>
                                      <p:cBhvr>
                                        <p:cTn id="10" dur="1" fill="hold">
                                          <p:stCondLst>
                                            <p:cond delay="0"/>
                                          </p:stCondLst>
                                        </p:cTn>
                                        <p:tgtEl>
                                          <p:spTgt spid="21"/>
                                        </p:tgtEl>
                                        <p:attrNameLst>
                                          <p:attrName>style.visibility</p:attrName>
                                        </p:attrNameLst>
                                      </p:cBhvr>
                                      <p:to>
                                        <p:strVal val="visible"/>
                                      </p:to>
                                    </p:set>
                                    <p:animEffect transition="in" filter="fade">
                                      <p:cBhvr>
                                        <p:cTn id="11" dur="2000"/>
                                        <p:tgtEl>
                                          <p:spTgt spid="21"/>
                                        </p:tgtEl>
                                      </p:cBhvr>
                                    </p:animEffect>
                                  </p:childTnLst>
                                </p:cTn>
                              </p:par>
                            </p:childTnLst>
                          </p:cTn>
                        </p:par>
                        <p:par>
                          <p:cTn id="12" fill="hold">
                            <p:stCondLst>
                              <p:cond delay="4000"/>
                            </p:stCondLst>
                            <p:childTnLst>
                              <p:par>
                                <p:cTn id="13" presetID="10"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2000"/>
                                        <p:tgtEl>
                                          <p:spTgt spid="22"/>
                                        </p:tgtEl>
                                      </p:cBhvr>
                                    </p:animEffect>
                                  </p:childTnLst>
                                </p:cTn>
                              </p:par>
                            </p:childTnLst>
                          </p:cTn>
                        </p:par>
                        <p:par>
                          <p:cTn id="16" fill="hold">
                            <p:stCondLst>
                              <p:cond delay="60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20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theme/theme1.xml><?xml version="1.0" encoding="utf-8"?>
<a:theme xmlns:a="http://schemas.openxmlformats.org/drawingml/2006/main" name="WK-Powerpoint-Template_16-9_UTD-R2016 (2)">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Presentation1" id="{90BCF449-079D-2643-BAAD-944FA555AA31}" vid="{B855E2E1-6225-8342-BAAD-7FACD97DC932}"/>
    </a:ext>
  </a:extLst>
</a:theme>
</file>

<file path=ppt/theme/theme2.xml><?xml version="1.0" encoding="utf-8"?>
<a:theme xmlns:a="http://schemas.openxmlformats.org/drawingml/2006/main" name="Theme1">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Theme1" id="{D673240B-0652-4D40-BA80-16351FBD852E}" vid="{406A46F7-C822-4CF3-BE86-883DAFD88E0D}"/>
    </a:ext>
  </a:extLst>
</a:theme>
</file>

<file path=ppt/theme/theme3.xml><?xml version="1.0" encoding="utf-8"?>
<a:theme xmlns:a="http://schemas.openxmlformats.org/drawingml/2006/main" name="2_WKH Theme 2016">
  <a:themeElements>
    <a:clrScheme name="LWW29723">
      <a:dk1>
        <a:srgbClr val="474747"/>
      </a:dk1>
      <a:lt1>
        <a:sysClr val="window" lastClr="FFFFFF"/>
      </a:lt1>
      <a:dk2>
        <a:srgbClr val="000000"/>
      </a:dk2>
      <a:lt2>
        <a:srgbClr val="FFFFFF"/>
      </a:lt2>
      <a:accent1>
        <a:srgbClr val="007AC3"/>
      </a:accent1>
      <a:accent2>
        <a:srgbClr val="E5202E"/>
      </a:accent2>
      <a:accent3>
        <a:srgbClr val="85BC20"/>
      </a:accent3>
      <a:accent4>
        <a:srgbClr val="009881"/>
      </a:accent4>
      <a:accent5>
        <a:srgbClr val="EA8F00"/>
      </a:accent5>
      <a:accent6>
        <a:srgbClr val="940C72"/>
      </a:accent6>
      <a:hlink>
        <a:srgbClr val="474747"/>
      </a:hlink>
      <a:folHlink>
        <a:srgbClr val="474747"/>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bodyPr vert="horz" wrap="square" lIns="45720" tIns="45720" rIns="45720" bIns="45720" rtlCol="0">
        <a:spAutoFit/>
      </a:bodyPr>
      <a:lstStyle>
        <a:defPPr marL="228600" indent="-201168">
          <a:spcBef>
            <a:spcPts val="480"/>
          </a:spcBef>
          <a:buClr>
            <a:schemeClr val="accent1"/>
          </a:buClr>
          <a:buFont typeface="Wingdings" panose="05000000000000000000" pitchFamily="2" charset="2"/>
          <a:buChar char="§"/>
          <a:defRPr sz="2000" dirty="0">
            <a:solidFill>
              <a:schemeClr val="tx2"/>
            </a:solidFill>
          </a:defRPr>
        </a:defPPr>
      </a:lstStyle>
    </a:txDef>
  </a:objectDefaults>
  <a:extraClrSchemeLst/>
  <a:extLst>
    <a:ext uri="{05A4C25C-085E-4340-85A3-A5531E510DB2}">
      <thm15:themeFamily xmlns:thm15="http://schemas.microsoft.com/office/thememl/2012/main" name="WKH Theme 2016" id="{8B4CBBB2-281D-4C8C-831B-73C474AD7A00}" vid="{F6EFC884-EC09-4306-960B-69F0B6952A70}"/>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0A14B06C3FC94946ABE9C4916E41F740" ma:contentTypeVersion="" ma:contentTypeDescription="Create a new document." ma:contentTypeScope="" ma:versionID="12f861eb31b634a3aad878c1554dcd64">
  <xsd:schema xmlns:xsd="http://www.w3.org/2001/XMLSchema" xmlns:xs="http://www.w3.org/2001/XMLSchema" xmlns:p="http://schemas.microsoft.com/office/2006/metadata/properties" xmlns:ns2="804ee613-7900-4e20-b37b-395dbc38a886" xmlns:ns3="c6bace6a-58bc-4a75-af00-17a29eaad19b" targetNamespace="http://schemas.microsoft.com/office/2006/metadata/properties" ma:root="true" ma:fieldsID="0fed3542cd7d7ba201a962163fc25126" ns2:_="" ns3:_="">
    <xsd:import namespace="804ee613-7900-4e20-b37b-395dbc38a886"/>
    <xsd:import namespace="c6bace6a-58bc-4a75-af00-17a29eaad19b"/>
    <xsd:element name="properties">
      <xsd:complexType>
        <xsd:sequence>
          <xsd:element name="documentManagement">
            <xsd:complexType>
              <xsd:all>
                <xsd:element ref="ns2:Segment"/>
                <xsd:element ref="ns2:PowerPoint_x0020__x002d__x0020_External" minOccurs="0"/>
                <xsd:element ref="ns2:Language" minOccurs="0"/>
                <xsd:element ref="ns2:MediaServiceMetadata" minOccurs="0"/>
                <xsd:element ref="ns2:MediaServiceFastMetadata"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04ee613-7900-4e20-b37b-395dbc38a886" elementFormDefault="qualified">
    <xsd:import namespace="http://schemas.microsoft.com/office/2006/documentManagement/types"/>
    <xsd:import namespace="http://schemas.microsoft.com/office/infopath/2007/PartnerControls"/>
    <xsd:element name="Segment" ma:index="8" ma:displayName="Segment" ma:default="Unassigned" ma:description="The primary segment associated with this asset." ma:format="Dropdown" ma:internalName="Segment">
      <xsd:simpleType>
        <xsd:restriction base="dms:Choice">
          <xsd:enumeration value="Clinical Effectiveness"/>
          <xsd:enumeration value="Commercial"/>
          <xsd:enumeration value="Individual"/>
          <xsd:enumeration value="International"/>
          <xsd:enumeration value="NA Providers"/>
          <xsd:enumeration value="Unassigned"/>
        </xsd:restriction>
      </xsd:simpleType>
    </xsd:element>
    <xsd:element name="PowerPoint_x0020__x002d__x0020_External" ma:index="9" nillable="true" ma:displayName="PowerPoint - External" ma:default="1" ma:internalName="PowerPoint_x0020__x002d__x0020_External">
      <xsd:simpleType>
        <xsd:restriction base="dms:Boolean"/>
      </xsd:simpleType>
    </xsd:element>
    <xsd:element name="Language" ma:index="10" nillable="true" ma:displayName="Language" ma:default="English" ma:format="Dropdown" ma:internalName="Language">
      <xsd:simpleType>
        <xsd:restriction base="dms:Choice">
          <xsd:enumeration value="English"/>
          <xsd:enumeration value="Spanish"/>
          <xsd:enumeration value="French"/>
          <xsd:enumeration value="German"/>
          <xsd:enumeration value="Portuguese"/>
          <xsd:enumeration value="Italian"/>
          <xsd:enumeration value="Japanese"/>
          <xsd:enumeration value="Korean"/>
          <xsd:enumeration value="Traditional Chinese"/>
          <xsd:enumeration value="Arabic"/>
        </xsd:restriction>
      </xsd:simpleType>
    </xsd:element>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c6bace6a-58bc-4a75-af00-17a29eaad19b" elementFormDefault="qualified">
    <xsd:import namespace="http://schemas.microsoft.com/office/2006/documentManagement/types"/>
    <xsd:import namespace="http://schemas.microsoft.com/office/infopath/2007/PartnerControls"/>
    <xsd:element name="SharedWithUsers" ma:index="13"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4"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p:properties xmlns:p="http://schemas.microsoft.com/office/2006/metadata/properties" xmlns:xsi="http://www.w3.org/2001/XMLSchema-instance" xmlns:pc="http://schemas.microsoft.com/office/infopath/2007/PartnerControls">
  <documentManagement>
    <Segment xmlns="804ee613-7900-4e20-b37b-395dbc38a886">Unassigned</Segment>
    <PowerPoint_x0020__x002d__x0020_External xmlns="804ee613-7900-4e20-b37b-395dbc38a886">true</PowerPoint_x0020__x002d__x0020_External>
    <Language xmlns="804ee613-7900-4e20-b37b-395dbc38a886">English</Language>
  </documentManagement>
</p:properties>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D4C13044-659E-4677-A3FA-C0426734959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04ee613-7900-4e20-b37b-395dbc38a886"/>
    <ds:schemaRef ds:uri="c6bace6a-58bc-4a75-af00-17a29eaad19b"/>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2.xml><?xml version="1.0" encoding="utf-8"?>
<ds:datastoreItem xmlns:ds="http://schemas.openxmlformats.org/officeDocument/2006/customXml" ds:itemID="{ED4B7EDB-1AC1-4E1C-B7CB-8CC7B5AE110F}">
  <ds:schemaRefs>
    <ds:schemaRef ds:uri="http://schemas.microsoft.com/office/2006/documentManagement/types"/>
    <ds:schemaRef ds:uri="http://schemas.microsoft.com/office/infopath/2007/PartnerControls"/>
    <ds:schemaRef ds:uri="http://purl.org/dc/terms/"/>
    <ds:schemaRef ds:uri="http://schemas.openxmlformats.org/package/2006/metadata/core-properties"/>
    <ds:schemaRef ds:uri="c6bace6a-58bc-4a75-af00-17a29eaad19b"/>
    <ds:schemaRef ds:uri="http://purl.org/dc/elements/1.1/"/>
    <ds:schemaRef ds:uri="http://www.w3.org/XML/1998/namespace"/>
    <ds:schemaRef ds:uri="804ee613-7900-4e20-b37b-395dbc38a886"/>
    <ds:schemaRef ds:uri="http://schemas.microsoft.com/office/2006/metadata/properties"/>
    <ds:schemaRef ds:uri="http://purl.org/dc/dcmitype/"/>
  </ds:schemaRefs>
</ds:datastoreItem>
</file>

<file path=customXml/itemProps3.xml><?xml version="1.0" encoding="utf-8"?>
<ds:datastoreItem xmlns:ds="http://schemas.openxmlformats.org/officeDocument/2006/customXml" ds:itemID="{DBD0226C-3E08-44DD-BD00-12423362CD92}">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otalTime>0</TotalTime>
  <Words>1586</Words>
  <Application>Microsoft Office PowerPoint</Application>
  <PresentationFormat>Geniş ekran</PresentationFormat>
  <Paragraphs>264</Paragraphs>
  <Slides>27</Slides>
  <Notes>25</Notes>
  <HiddenSlides>0</HiddenSlides>
  <MMClips>0</MMClips>
  <ScaleCrop>false</ScaleCrop>
  <HeadingPairs>
    <vt:vector size="6" baseType="variant">
      <vt:variant>
        <vt:lpstr>Kullanılan Yazı Tipleri</vt:lpstr>
      </vt:variant>
      <vt:variant>
        <vt:i4>4</vt:i4>
      </vt:variant>
      <vt:variant>
        <vt:lpstr>Tema</vt:lpstr>
      </vt:variant>
      <vt:variant>
        <vt:i4>3</vt:i4>
      </vt:variant>
      <vt:variant>
        <vt:lpstr>Slayt Başlıkları</vt:lpstr>
      </vt:variant>
      <vt:variant>
        <vt:i4>27</vt:i4>
      </vt:variant>
    </vt:vector>
  </HeadingPairs>
  <TitlesOfParts>
    <vt:vector size="34" baseType="lpstr">
      <vt:lpstr>Arial</vt:lpstr>
      <vt:lpstr>Calibri</vt:lpstr>
      <vt:lpstr>inherit</vt:lpstr>
      <vt:lpstr>Wingdings</vt:lpstr>
      <vt:lpstr>WK-Powerpoint-Template_16-9_UTD-R2016 (2)</vt:lpstr>
      <vt:lpstr>Theme1</vt:lpstr>
      <vt:lpstr>2_WKH Theme 2016</vt:lpstr>
      <vt:lpstr>UpToDate® Advanced </vt:lpstr>
      <vt:lpstr>PowerPoint Sunusu</vt:lpstr>
      <vt:lpstr>Tedavi farklılıkları büyük oranda ek harcamalara yol açmaktadır</vt:lpstr>
      <vt:lpstr>Sağlık sistemleri şimdi harekete geçiyor </vt:lpstr>
      <vt:lpstr>PowerPoint Sunusu</vt:lpstr>
      <vt:lpstr>UpToDate Advanced</vt:lpstr>
      <vt:lpstr>PowerPoint Sunusu</vt:lpstr>
      <vt:lpstr>PowerPoint Sunusu</vt:lpstr>
      <vt:lpstr>PowerPoint Sunusu</vt:lpstr>
      <vt:lpstr>PowerPoint Sunusu</vt:lpstr>
      <vt:lpstr>Atriyal fibrilasyonlu hastalarda için antikoagülasyon kullanımı</vt:lpstr>
      <vt:lpstr>Klinik Senaryo:  Mary Jones  Atrial fibrilasyon hastası olan 72 yaşında bir kadın </vt:lpstr>
      <vt:lpstr>PowerPoint Sunusu</vt:lpstr>
      <vt:lpstr>PowerPoint Sunusu</vt:lpstr>
      <vt:lpstr>Yetişkinlerde akut bel ağrısı</vt:lpstr>
      <vt:lpstr>Klinik Senaryo: Anne Parker Bel ağrısı olan 65 yaşında hasta</vt:lpstr>
      <vt:lpstr>Demo </vt:lpstr>
      <vt:lpstr>PowerPoint Sunusu</vt:lpstr>
      <vt:lpstr>Klinik Senaryo: Brenda Johnson 30 yaşında kadın</vt:lpstr>
      <vt:lpstr>Klinik Senaryo:  Laboratuvar sonuçlarını yorumlama</vt:lpstr>
      <vt:lpstr>PowerPoint Sunusu</vt:lpstr>
      <vt:lpstr>PowerPoint Sunusu</vt:lpstr>
      <vt:lpstr>PowerPoint Sunusu</vt:lpstr>
      <vt:lpstr>PowerPoint Sunusu</vt:lpstr>
      <vt:lpstr>UpToDate Advanced Mobil Erişimi</vt:lpstr>
      <vt:lpstr>PowerPoint Sunusu</vt:lpstr>
      <vt:lpstr>UpToDate Advanced: Mobil Erişim</vt:lpstr>
    </vt:vector>
  </TitlesOfParts>
  <Company>Wolters Kluwer</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International UTD Advanced Pitch</dc:title>
  <dc:creator>Wambold, Randy</dc:creator>
  <cp:lastModifiedBy>Bülent KARACAN- Gemini Bilgi Teknolojileri  AŞ.</cp:lastModifiedBy>
  <cp:revision>160</cp:revision>
  <dcterms:created xsi:type="dcterms:W3CDTF">2019-01-08T00:00:04Z</dcterms:created>
  <dcterms:modified xsi:type="dcterms:W3CDTF">2021-05-18T15:11:25Z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0x0101000A14B06C3FC94946ABE9C4916E41F740</vt:lpwstr>
  </property>
</Properties>
</file>